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6" r:id="rId2"/>
  </p:sldMasterIdLst>
  <p:notesMasterIdLst>
    <p:notesMasterId r:id="rId19"/>
  </p:notesMasterIdLst>
  <p:handoutMasterIdLst>
    <p:handoutMasterId r:id="rId20"/>
  </p:handoutMasterIdLst>
  <p:sldIdLst>
    <p:sldId id="305" r:id="rId3"/>
    <p:sldId id="287" r:id="rId4"/>
    <p:sldId id="311" r:id="rId5"/>
    <p:sldId id="262" r:id="rId6"/>
    <p:sldId id="313" r:id="rId7"/>
    <p:sldId id="312" r:id="rId8"/>
    <p:sldId id="264" r:id="rId9"/>
    <p:sldId id="314" r:id="rId10"/>
    <p:sldId id="283" r:id="rId11"/>
    <p:sldId id="307" r:id="rId12"/>
    <p:sldId id="263" r:id="rId13"/>
    <p:sldId id="316" r:id="rId14"/>
    <p:sldId id="315" r:id="rId15"/>
    <p:sldId id="317" r:id="rId16"/>
    <p:sldId id="279" r:id="rId17"/>
    <p:sldId id="310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3" autoAdjust="0"/>
    <p:restoredTop sz="95839" autoAdjust="0"/>
  </p:normalViewPr>
  <p:slideViewPr>
    <p:cSldViewPr snapToGrid="0" showGuides="1">
      <p:cViewPr>
        <p:scale>
          <a:sx n="50" d="100"/>
          <a:sy n="50" d="100"/>
        </p:scale>
        <p:origin x="1060" y="276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44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C9398E-1B30-4A63-B313-088C06CB6818}" type="datetimeFigureOut">
              <a:rPr lang="zh-CN" altLang="en-US" smtClean="0"/>
              <a:pPr/>
              <a:t>2025/12/4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11C3C24-8C5E-409A-946C-7C6CE67D37B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93112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3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slideLayout" Target="../slideLayouts/slideLayout5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slideLayout" Target="../slideLayouts/slideLayout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1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9" Type="http://schemas.openxmlformats.org/officeDocument/2006/relationships/slideLayout" Target="../slideLayouts/slideLayout5.xml"/><Relationship Id="rId21" Type="http://schemas.openxmlformats.org/officeDocument/2006/relationships/tags" Target="../tags/tag52.xml"/><Relationship Id="rId34" Type="http://schemas.openxmlformats.org/officeDocument/2006/relationships/tags" Target="../tags/tag65.xml"/><Relationship Id="rId42" Type="http://schemas.openxmlformats.org/officeDocument/2006/relationships/image" Target="../media/image7.jpeg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41" Type="http://schemas.openxmlformats.org/officeDocument/2006/relationships/image" Target="../media/image6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tags" Target="../tags/tag63.xml"/><Relationship Id="rId37" Type="http://schemas.openxmlformats.org/officeDocument/2006/relationships/tags" Target="../tags/tag68.xml"/><Relationship Id="rId40" Type="http://schemas.openxmlformats.org/officeDocument/2006/relationships/image" Target="../media/image5.jpe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36" Type="http://schemas.openxmlformats.org/officeDocument/2006/relationships/tags" Target="../tags/tag67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35" Type="http://schemas.openxmlformats.org/officeDocument/2006/relationships/tags" Target="../tags/tag66.xml"/><Relationship Id="rId43" Type="http://schemas.openxmlformats.org/officeDocument/2006/relationships/image" Target="../media/image8.jpeg"/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tags" Target="../tags/tag64.xml"/><Relationship Id="rId38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矩形: 圆角 29"/>
          <p:cNvSpPr/>
          <p:nvPr/>
        </p:nvSpPr>
        <p:spPr>
          <a:xfrm>
            <a:off x="3256486" y="1427499"/>
            <a:ext cx="5679028" cy="1210598"/>
          </a:xfrm>
          <a:prstGeom prst="roundRect">
            <a:avLst/>
          </a:prstGeo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32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-·</a:t>
            </a:r>
            <a:r>
              <a:rPr lang="zh-CN" altLang="en-US" sz="32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全媒体定制开发项目</a:t>
            </a:r>
            <a:r>
              <a:rPr lang="en-US" altLang="zh-CN" sz="32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·-</a:t>
            </a:r>
            <a:endParaRPr lang="zh-CN" altLang="en-US" sz="3200" kern="0" dirty="0">
              <a:solidFill>
                <a:schemeClr val="bg1"/>
              </a:solidFill>
              <a:latin typeface="思源宋体 CN Heavy" pitchFamily="18" charset="-122"/>
              <a:ea typeface="思源宋体 CN Heavy" pitchFamily="18" charset="-122"/>
              <a:cs typeface="阿里巴巴普惠体 Medium" panose="00020600040101010101" pitchFamily="18" charset="-122"/>
              <a:sym typeface="阿里巴巴普惠体 Medium" panose="00020600040101010101" pitchFamily="18" charset="-122"/>
            </a:endParaRPr>
          </a:p>
        </p:txBody>
      </p:sp>
      <p:sp>
        <p:nvSpPr>
          <p:cNvPr id="31" name="图形"/>
          <p:cNvSpPr txBox="1"/>
          <p:nvPr/>
        </p:nvSpPr>
        <p:spPr>
          <a:xfrm>
            <a:off x="6096000" y="4783610"/>
            <a:ext cx="627634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汇报时间：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2025.12.4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Medium" panose="00020600040101010101" pitchFamily="18" charset="-122"/>
              <a:ea typeface="阿里巴巴普惠体 Medium" panose="00020600040101010101" pitchFamily="18" charset="-122"/>
              <a:cs typeface="阿里巴巴普惠体 Medium" panose="00020600040101010101" pitchFamily="18" charset="-122"/>
              <a:sym typeface="阿里巴巴普惠体 Medium" panose="00020600040101010101" pitchFamily="18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74096" y="353776"/>
            <a:ext cx="11443809" cy="369332"/>
            <a:chOff x="410420" y="381826"/>
            <a:chExt cx="11443809" cy="369332"/>
          </a:xfrm>
        </p:grpSpPr>
        <p:grpSp>
          <p:nvGrpSpPr>
            <p:cNvPr id="35" name="组合 34"/>
            <p:cNvGrpSpPr/>
            <p:nvPr/>
          </p:nvGrpSpPr>
          <p:grpSpPr>
            <a:xfrm>
              <a:off x="410420" y="381826"/>
              <a:ext cx="369332" cy="369332"/>
              <a:chOff x="510659" y="364609"/>
              <a:chExt cx="369332" cy="36933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37" name="图形 12" descr="靶心 纯色填充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  <p:sp>
          <p:nvSpPr>
            <p:cNvPr id="38" name="文本框 37"/>
            <p:cNvSpPr txBox="1"/>
            <p:nvPr/>
          </p:nvSpPr>
          <p:spPr>
            <a:xfrm>
              <a:off x="9453736" y="397215"/>
              <a:ext cx="2400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拼搏</a:t>
              </a:r>
              <a:r>
                <a:rPr lang="en-US" altLang="zh-CN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-</a:t>
              </a:r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发展</a:t>
              </a:r>
              <a:r>
                <a:rPr lang="en-US" altLang="zh-CN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-</a:t>
              </a:r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共赢</a:t>
              </a: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A4A5DADE-7A5C-F3D0-966B-43683D86D843}"/>
              </a:ext>
            </a:extLst>
          </p:cNvPr>
          <p:cNvSpPr/>
          <p:nvPr/>
        </p:nvSpPr>
        <p:spPr>
          <a:xfrm>
            <a:off x="1011638" y="3429000"/>
            <a:ext cx="4653437" cy="521532"/>
          </a:xfrm>
          <a:prstGeom prst="roundRect">
            <a:avLst/>
          </a:prstGeo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-·</a:t>
            </a:r>
            <a:r>
              <a:rPr lang="zh-CN" altLang="en-US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湖南源梦升学教育咨询有限公司</a:t>
            </a:r>
            <a:r>
              <a:rPr lang="en-US" altLang="zh-CN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·-</a:t>
            </a:r>
            <a:endParaRPr lang="zh-CN" altLang="en-US" sz="2000" kern="0" dirty="0">
              <a:solidFill>
                <a:schemeClr val="bg1"/>
              </a:solidFill>
              <a:latin typeface="思源宋体 CN Heavy" pitchFamily="18" charset="-122"/>
              <a:ea typeface="思源宋体 CN Heavy" pitchFamily="18" charset="-122"/>
              <a:cs typeface="阿里巴巴普惠体 Medium" panose="00020600040101010101" pitchFamily="18" charset="-122"/>
              <a:sym typeface="阿里巴巴普惠体 Medium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80A81B5-12D3-85BC-D6DB-FC13B4026786}"/>
              </a:ext>
            </a:extLst>
          </p:cNvPr>
          <p:cNvSpPr/>
          <p:nvPr/>
        </p:nvSpPr>
        <p:spPr>
          <a:xfrm>
            <a:off x="6366659" y="3406078"/>
            <a:ext cx="4653437" cy="521532"/>
          </a:xfrm>
          <a:prstGeom prst="roundRect">
            <a:avLst/>
          </a:prstGeo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-·π</a:t>
            </a:r>
            <a:r>
              <a:rPr lang="zh-CN" altLang="en-US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的六次方团队</a:t>
            </a:r>
            <a:r>
              <a:rPr lang="en-US" altLang="zh-CN" sz="2000" dirty="0">
                <a:solidFill>
                  <a:schemeClr val="bg1"/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·-</a:t>
            </a:r>
            <a:endParaRPr lang="zh-CN" altLang="en-US" sz="2000" kern="0" dirty="0">
              <a:solidFill>
                <a:schemeClr val="bg1"/>
              </a:solidFill>
              <a:latin typeface="思源宋体 CN Heavy" pitchFamily="18" charset="-122"/>
              <a:ea typeface="思源宋体 CN Heavy" pitchFamily="18" charset="-122"/>
              <a:cs typeface="阿里巴巴普惠体 Medium" panose="00020600040101010101" pitchFamily="18" charset="-122"/>
              <a:sym typeface="阿里巴巴普惠体 Medium" panose="00020600040101010101" pitchFamily="18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成果展示</a:t>
            </a:r>
          </a:p>
        </p:txBody>
      </p:sp>
      <p:grpSp>
        <p:nvGrpSpPr>
          <p:cNvPr id="6" name="组合 5"/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/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/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/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/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/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/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/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成果展示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147158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80161" y="23958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周林鑫</a:t>
            </a:r>
          </a:p>
        </p:txBody>
      </p:sp>
      <p:sp>
        <p:nvSpPr>
          <p:cNvPr id="9" name="矩形 8"/>
          <p:cNvSpPr/>
          <p:nvPr/>
        </p:nvSpPr>
        <p:spPr>
          <a:xfrm>
            <a:off x="1280161" y="2736101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负责主页设计</a:t>
            </a:r>
          </a:p>
        </p:txBody>
      </p:sp>
      <p:sp>
        <p:nvSpPr>
          <p:cNvPr id="10" name="矩形 9"/>
          <p:cNvSpPr/>
          <p:nvPr/>
        </p:nvSpPr>
        <p:spPr>
          <a:xfrm>
            <a:off x="3114792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74033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07036" y="239582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刘家健</a:t>
            </a:r>
          </a:p>
        </p:txBody>
      </p:sp>
      <p:sp>
        <p:nvSpPr>
          <p:cNvPr id="18" name="矩形 17"/>
          <p:cNvSpPr/>
          <p:nvPr/>
        </p:nvSpPr>
        <p:spPr>
          <a:xfrm>
            <a:off x="4707036" y="2736101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负责分页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课程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41667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00908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133911" y="239582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王菲</a:t>
            </a:r>
          </a:p>
        </p:txBody>
      </p:sp>
      <p:sp>
        <p:nvSpPr>
          <p:cNvPr id="25" name="矩形 24"/>
          <p:cNvSpPr/>
          <p:nvPr/>
        </p:nvSpPr>
        <p:spPr>
          <a:xfrm>
            <a:off x="8133911" y="2736101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负责分页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教师团队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968542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47158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80161" y="45694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向锦鹏</a:t>
            </a:r>
          </a:p>
        </p:txBody>
      </p:sp>
      <p:sp>
        <p:nvSpPr>
          <p:cNvPr id="32" name="矩形 31"/>
          <p:cNvSpPr/>
          <p:nvPr/>
        </p:nvSpPr>
        <p:spPr>
          <a:xfrm>
            <a:off x="1280161" y="4909674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负责分页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优势环境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114792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74033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707036" y="456940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汪文慧</a:t>
            </a:r>
            <a:endParaRPr lang="en-US" altLang="zh-CN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07036" y="4909674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负责分页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联系我们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41667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00908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33911" y="4569402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陈慧</a:t>
            </a:r>
          </a:p>
        </p:txBody>
      </p:sp>
      <p:sp>
        <p:nvSpPr>
          <p:cNvPr id="46" name="矩形 45"/>
          <p:cNvSpPr/>
          <p:nvPr/>
        </p:nvSpPr>
        <p:spPr>
          <a:xfrm>
            <a:off x="8133911" y="4909674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负责分页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上岸成果展示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968542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124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1999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088874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5124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661999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088874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4972" y="354431"/>
            <a:ext cx="11242057" cy="461665"/>
            <a:chOff x="512756" y="395993"/>
            <a:chExt cx="11242057" cy="461665"/>
          </a:xfrm>
        </p:grpSpPr>
        <p:sp>
          <p:nvSpPr>
            <p:cNvPr id="4" name="文本框 3"/>
            <p:cNvSpPr txBox="1"/>
            <p:nvPr/>
          </p:nvSpPr>
          <p:spPr>
            <a:xfrm>
              <a:off x="512756" y="395993"/>
              <a:ext cx="2533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成果展示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: 圆角 11"/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A1E388C-F81E-04B8-2F8B-2D28C10A2EF7}"/>
              </a:ext>
            </a:extLst>
          </p:cNvPr>
          <p:cNvSpPr/>
          <p:nvPr/>
        </p:nvSpPr>
        <p:spPr>
          <a:xfrm>
            <a:off x="1280161" y="3014908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FB7C0CF-11A6-2B10-BA36-B1CD2BC979E6}"/>
              </a:ext>
            </a:extLst>
          </p:cNvPr>
          <p:cNvSpPr/>
          <p:nvPr/>
        </p:nvSpPr>
        <p:spPr>
          <a:xfrm>
            <a:off x="4707036" y="3002949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D51B6DE-A278-C473-E0FB-5CFDA2F9ABA7}"/>
              </a:ext>
            </a:extLst>
          </p:cNvPr>
          <p:cNvSpPr/>
          <p:nvPr/>
        </p:nvSpPr>
        <p:spPr>
          <a:xfrm>
            <a:off x="8133911" y="3014907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970F39D-E054-5A8A-C4B9-2B98D8DFC25F}"/>
              </a:ext>
            </a:extLst>
          </p:cNvPr>
          <p:cNvSpPr/>
          <p:nvPr/>
        </p:nvSpPr>
        <p:spPr>
          <a:xfrm>
            <a:off x="1280161" y="5176522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1058308-D4F2-0747-EE45-05F0FE9A5088}"/>
              </a:ext>
            </a:extLst>
          </p:cNvPr>
          <p:cNvSpPr/>
          <p:nvPr/>
        </p:nvSpPr>
        <p:spPr>
          <a:xfrm>
            <a:off x="4707036" y="5224459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D132C95-149B-3EB4-BAD0-BB5B4C76E5C9}"/>
              </a:ext>
            </a:extLst>
          </p:cNvPr>
          <p:cNvSpPr/>
          <p:nvPr/>
        </p:nvSpPr>
        <p:spPr>
          <a:xfrm>
            <a:off x="8133911" y="5192569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视频制作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9392364-03BF-3CB2-3C2A-CE6370A6208E}"/>
              </a:ext>
            </a:extLst>
          </p:cNvPr>
          <p:cNvSpPr/>
          <p:nvPr/>
        </p:nvSpPr>
        <p:spPr>
          <a:xfrm>
            <a:off x="1280161" y="3282884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3F87391-0843-0594-415D-F5833AB94259}"/>
              </a:ext>
            </a:extLst>
          </p:cNvPr>
          <p:cNvSpPr/>
          <p:nvPr/>
        </p:nvSpPr>
        <p:spPr>
          <a:xfrm>
            <a:off x="4707036" y="3282884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5A6D027-8619-4672-3DD6-BDAA49ED7C1D}"/>
              </a:ext>
            </a:extLst>
          </p:cNvPr>
          <p:cNvSpPr/>
          <p:nvPr/>
        </p:nvSpPr>
        <p:spPr>
          <a:xfrm>
            <a:off x="8133911" y="3294842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76A78D8-9254-040F-0341-31F540ABC8B0}"/>
              </a:ext>
            </a:extLst>
          </p:cNvPr>
          <p:cNvSpPr/>
          <p:nvPr/>
        </p:nvSpPr>
        <p:spPr>
          <a:xfrm>
            <a:off x="1280161" y="5456457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F85D320-5DF5-42AD-9C16-E15EB3643ABF}"/>
              </a:ext>
            </a:extLst>
          </p:cNvPr>
          <p:cNvSpPr/>
          <p:nvPr/>
        </p:nvSpPr>
        <p:spPr>
          <a:xfrm>
            <a:off x="4707036" y="5499727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C33DB1D-38BC-0ABF-CDA6-D74CA40F7D02}"/>
              </a:ext>
            </a:extLst>
          </p:cNvPr>
          <p:cNvSpPr/>
          <p:nvPr/>
        </p:nvSpPr>
        <p:spPr>
          <a:xfrm>
            <a:off x="8133911" y="5485517"/>
            <a:ext cx="2926082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公众号推文制作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CDFBA-0FE7-C0E0-408A-E61C99AB6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57F175F9-68A9-61D2-A559-9BD09013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DF7DAD4-7B41-8F7F-1E91-AD9FC57E1EB3}"/>
              </a:ext>
            </a:extLst>
          </p:cNvPr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项目收获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0C20B88-395A-6CBF-7E60-69C4FE548E09}"/>
              </a:ext>
            </a:extLst>
          </p:cNvPr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9383B22C-94A9-A70A-F1E0-0242E83688F6}"/>
                </a:ext>
              </a:extLst>
            </p:cNvPr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25B62355-2316-9B39-22E4-A932A655C4AE}"/>
                </a:ext>
              </a:extLst>
            </p:cNvPr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E6D5095-EBCA-8934-01F2-6C60683B9B98}"/>
              </a:ext>
            </a:extLst>
          </p:cNvPr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A7E493D-F961-F81E-1B72-C3BFCA8B68BF}"/>
                </a:ext>
              </a:extLst>
            </p:cNvPr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EF3F8CD2-1116-9BAB-42C6-F47AA62C1B2D}"/>
                </a:ext>
              </a:extLst>
            </p:cNvPr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ECA3207-FF3C-DDD5-B896-F24BC89271AB}"/>
              </a:ext>
            </a:extLst>
          </p:cNvPr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22E317D1-F950-8AD9-1152-7624CD08FBAD}"/>
                </a:ext>
              </a:extLst>
            </p:cNvPr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A19AE745-B7C6-FB10-F792-2F60B70387A8}"/>
                </a:ext>
              </a:extLst>
            </p:cNvPr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30C50DF-193E-55D4-9FAA-409DCA06F18B}"/>
              </a:ext>
            </a:extLst>
          </p:cNvPr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912C71B-7651-36AB-0BF2-A967DA6561A6}"/>
                </a:ext>
              </a:extLst>
            </p:cNvPr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成果展示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E741538-264A-1204-7325-B7BF564C7809}"/>
                </a:ext>
              </a:extLst>
            </p:cNvPr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C4A46061-B5EE-5297-7604-B768B4BEB796}"/>
                  </a:ext>
                </a:extLst>
              </p:cNvPr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>
                <a:extLst>
                  <a:ext uri="{FF2B5EF4-FFF2-40B4-BE49-F238E27FC236}">
                    <a16:creationId xmlns:a16="http://schemas.microsoft.com/office/drawing/2014/main" id="{9FF55B7C-1FAA-B56F-96A6-CEE3D0C3E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20641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147158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1280161" y="2395829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心态调整</a:t>
            </a: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280161" y="2736101"/>
            <a:ext cx="2926082" cy="5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遭遇挫折时及时复盘反思，摒弃焦虑情绪，养成了积极乐观、沉稳应对挑战的心态。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114792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4574033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4707036" y="2395829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团队沟通能力</a:t>
            </a: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4707036" y="2736101"/>
            <a:ext cx="2926082" cy="5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学会精准传递需求、倾听意见，提升了高效协同与冲突化解的沟通能力。</a:t>
            </a: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6541667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8000908" y="2158041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8133911" y="2395829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应变能力</a:t>
            </a: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8133911" y="2736101"/>
            <a:ext cx="2926082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面对项目突发问题，快速分析核心矛盾、调整方案，练就了灵活应对变数的临场处置能力。</a:t>
            </a:r>
          </a:p>
        </p:txBody>
      </p:sp>
      <p:sp>
        <p:nvSpPr>
          <p:cNvPr id="26" name="矩形 25"/>
          <p:cNvSpPr/>
          <p:nvPr>
            <p:custDataLst>
              <p:tags r:id="rId12"/>
            </p:custDataLst>
          </p:nvPr>
        </p:nvSpPr>
        <p:spPr>
          <a:xfrm>
            <a:off x="9968542" y="2088627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1147158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14"/>
            </p:custDataLst>
          </p:nvPr>
        </p:nvSpPr>
        <p:spPr>
          <a:xfrm>
            <a:off x="1280161" y="4569402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抗压能力</a:t>
            </a:r>
          </a:p>
        </p:txBody>
      </p:sp>
      <p:sp>
        <p:nvSpPr>
          <p:cNvPr id="32" name="矩形 31"/>
          <p:cNvSpPr/>
          <p:nvPr>
            <p:custDataLst>
              <p:tags r:id="rId15"/>
            </p:custDataLst>
          </p:nvPr>
        </p:nvSpPr>
        <p:spPr>
          <a:xfrm>
            <a:off x="1280161" y="4909674"/>
            <a:ext cx="2926082" cy="5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在赶工节点与多任务并行中，顶住压力高效推进工作，抗压性与执行力显著提升。</a:t>
            </a:r>
          </a:p>
        </p:txBody>
      </p:sp>
      <p:sp>
        <p:nvSpPr>
          <p:cNvPr id="33" name="矩形 32"/>
          <p:cNvSpPr/>
          <p:nvPr>
            <p:custDataLst>
              <p:tags r:id="rId16"/>
            </p:custDataLst>
          </p:nvPr>
        </p:nvSpPr>
        <p:spPr>
          <a:xfrm>
            <a:off x="3114792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37" name="矩形 36"/>
          <p:cNvSpPr/>
          <p:nvPr>
            <p:custDataLst>
              <p:tags r:id="rId17"/>
            </p:custDataLst>
          </p:nvPr>
        </p:nvSpPr>
        <p:spPr>
          <a:xfrm>
            <a:off x="4574033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8"/>
            </p:custDataLst>
          </p:nvPr>
        </p:nvSpPr>
        <p:spPr>
          <a:xfrm>
            <a:off x="4707036" y="4569402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专业能力</a:t>
            </a:r>
          </a:p>
        </p:txBody>
      </p: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4707036" y="4909674"/>
            <a:ext cx="2926082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将理论知识落地实践，攻克技术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/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业务难点，深化了专业技能，拓宽了行业认知边界。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edium" panose="00020600040101010101" pitchFamily="18" charset="-122"/>
            </a:endParaRPr>
          </a:p>
        </p:txBody>
      </p:sp>
      <p:sp>
        <p:nvSpPr>
          <p:cNvPr id="40" name="矩形 39"/>
          <p:cNvSpPr/>
          <p:nvPr>
            <p:custDataLst>
              <p:tags r:id="rId20"/>
            </p:custDataLst>
          </p:nvPr>
        </p:nvSpPr>
        <p:spPr>
          <a:xfrm>
            <a:off x="6541667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44" name="矩形 43"/>
          <p:cNvSpPr/>
          <p:nvPr>
            <p:custDataLst>
              <p:tags r:id="rId21"/>
            </p:custDataLst>
          </p:nvPr>
        </p:nvSpPr>
        <p:spPr>
          <a:xfrm>
            <a:off x="8000908" y="4331614"/>
            <a:ext cx="3059085" cy="1513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22"/>
            </p:custDataLst>
          </p:nvPr>
        </p:nvSpPr>
        <p:spPr>
          <a:xfrm>
            <a:off x="8133911" y="4569402"/>
            <a:ext cx="1249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表达能力</a:t>
            </a:r>
          </a:p>
        </p:txBody>
      </p:sp>
      <p:sp>
        <p:nvSpPr>
          <p:cNvPr id="46" name="矩形 45"/>
          <p:cNvSpPr/>
          <p:nvPr>
            <p:custDataLst>
              <p:tags r:id="rId23"/>
            </p:custDataLst>
          </p:nvPr>
        </p:nvSpPr>
        <p:spPr>
          <a:xfrm>
            <a:off x="8133911" y="4909674"/>
            <a:ext cx="2926082" cy="81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edium" panose="00020600040101010101" pitchFamily="18" charset="-122"/>
              </a:rPr>
              <a:t>通过汇报、谈判等场景，学会清晰提炼核心观点，提升了逻辑化、简洁化的表达效果。</a:t>
            </a:r>
          </a:p>
        </p:txBody>
      </p:sp>
      <p:sp>
        <p:nvSpPr>
          <p:cNvPr id="47" name="矩形 46"/>
          <p:cNvSpPr/>
          <p:nvPr>
            <p:custDataLst>
              <p:tags r:id="rId24"/>
            </p:custDataLst>
          </p:nvPr>
        </p:nvSpPr>
        <p:spPr>
          <a:xfrm>
            <a:off x="9968542" y="4262200"/>
            <a:ext cx="722565" cy="149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CBC6BA"/>
              </a:solidFill>
              <a:latin typeface="思源宋体 CN Heavy" pitchFamily="18" charset="-122"/>
              <a:ea typeface="思源宋体 CN Heavy" pitchFamily="18" charset="-122"/>
            </a:endParaRPr>
          </a:p>
        </p:txBody>
      </p:sp>
      <p:sp>
        <p:nvSpPr>
          <p:cNvPr id="6" name="矩形 5"/>
          <p:cNvSpPr/>
          <p:nvPr>
            <p:custDataLst>
              <p:tags r:id="rId25"/>
            </p:custDataLst>
          </p:nvPr>
        </p:nvSpPr>
        <p:spPr>
          <a:xfrm>
            <a:off x="3235124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26"/>
            </p:custDataLst>
          </p:nvPr>
        </p:nvSpPr>
        <p:spPr>
          <a:xfrm>
            <a:off x="6661999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27"/>
            </p:custDataLst>
          </p:nvPr>
        </p:nvSpPr>
        <p:spPr>
          <a:xfrm>
            <a:off x="10088874" y="183888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28"/>
            </p:custDataLst>
          </p:nvPr>
        </p:nvSpPr>
        <p:spPr>
          <a:xfrm>
            <a:off x="3235124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>
            <p:custDataLst>
              <p:tags r:id="rId29"/>
            </p:custDataLst>
          </p:nvPr>
        </p:nvSpPr>
        <p:spPr>
          <a:xfrm>
            <a:off x="6661999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>
            <p:custDataLst>
              <p:tags r:id="rId30"/>
            </p:custDataLst>
          </p:nvPr>
        </p:nvSpPr>
        <p:spPr>
          <a:xfrm>
            <a:off x="10088874" y="4012453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4972" y="354431"/>
            <a:ext cx="11242057" cy="460375"/>
            <a:chOff x="512756" y="395993"/>
            <a:chExt cx="11242057" cy="460375"/>
          </a:xfrm>
        </p:grpSpPr>
        <p:sp>
          <p:nvSpPr>
            <p:cNvPr id="4" name="文本框 3"/>
            <p:cNvSpPr txBox="1"/>
            <p:nvPr/>
          </p:nvSpPr>
          <p:spPr>
            <a:xfrm>
              <a:off x="512756" y="395993"/>
              <a:ext cx="253319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项目收获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: 圆角 11"/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ECC4C-02F8-2170-B188-86A479AC8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AA4124F9-56D1-77C5-1F28-4813882D6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CC21969-9E67-3EB2-DE01-F59D293DA924}"/>
              </a:ext>
            </a:extLst>
          </p:cNvPr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未来展望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17B809E-6FB2-A155-2CD2-7DEFB35EE1BE}"/>
              </a:ext>
            </a:extLst>
          </p:cNvPr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C539DCF2-9689-FD63-5B90-5A99CC08423D}"/>
                </a:ext>
              </a:extLst>
            </p:cNvPr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43A92502-F348-98B5-5D9E-AAF7C1AEBB93}"/>
                </a:ext>
              </a:extLst>
            </p:cNvPr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C0B5C03-A2C3-648A-7BD4-7028B31A59CB}"/>
              </a:ext>
            </a:extLst>
          </p:cNvPr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1B287554-8709-F09D-F6DC-D2B8C05EFF19}"/>
                </a:ext>
              </a:extLst>
            </p:cNvPr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6B75220-1F81-9593-F9EE-F17283BF72C4}"/>
                </a:ext>
              </a:extLst>
            </p:cNvPr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3BF7C34-074E-6E11-98D1-C8BFEF3C889E}"/>
              </a:ext>
            </a:extLst>
          </p:cNvPr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911F0013-52B4-5BC0-E90F-DF0D6C508E11}"/>
                </a:ext>
              </a:extLst>
            </p:cNvPr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B99FE345-FE86-2217-6B25-627428B5E1B0}"/>
                </a:ext>
              </a:extLst>
            </p:cNvPr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924716A-21FC-FDD6-41FD-1E4725598CD3}"/>
              </a:ext>
            </a:extLst>
          </p:cNvPr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117A08B-4F95-C6CB-03BA-CEB61EED720A}"/>
                </a:ext>
              </a:extLst>
            </p:cNvPr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成果展示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40CE2F4-C8C9-9340-2E0A-11FC0D229FB4}"/>
                </a:ext>
              </a:extLst>
            </p:cNvPr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B3015DE7-9CA4-C5E6-B16E-E57F81647AE9}"/>
                  </a:ext>
                </a:extLst>
              </p:cNvPr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>
                <a:extLst>
                  <a:ext uri="{FF2B5EF4-FFF2-40B4-BE49-F238E27FC236}">
                    <a16:creationId xmlns:a16="http://schemas.microsoft.com/office/drawing/2014/main" id="{F8C34940-F4A5-23F9-58E8-B04A156436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6236162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14"/>
          <p:cNvGrpSpPr/>
          <p:nvPr>
            <p:custDataLst>
              <p:tags r:id="rId1"/>
            </p:custDataLst>
          </p:nvPr>
        </p:nvGrpSpPr>
        <p:grpSpPr>
          <a:xfrm>
            <a:off x="1173858" y="1701653"/>
            <a:ext cx="9752432" cy="1985736"/>
            <a:chOff x="5103130" y="4186464"/>
            <a:chExt cx="9752432" cy="1985736"/>
          </a:xfrm>
        </p:grpSpPr>
        <p:grpSp>
          <p:nvGrpSpPr>
            <p:cNvPr id="22" name="Group 320"/>
            <p:cNvGrpSpPr/>
            <p:nvPr/>
          </p:nvGrpSpPr>
          <p:grpSpPr>
            <a:xfrm>
              <a:off x="5103130" y="4186464"/>
              <a:ext cx="1985738" cy="1985736"/>
              <a:chOff x="1832787" y="2617644"/>
              <a:chExt cx="708306" cy="708306"/>
            </a:xfrm>
          </p:grpSpPr>
          <p:sp>
            <p:nvSpPr>
              <p:cNvPr id="26" name="Oval 32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832787" y="2617644"/>
                <a:ext cx="708306" cy="708306"/>
              </a:xfrm>
              <a:prstGeom prst="ellipse">
                <a:avLst/>
              </a:prstGeom>
              <a:noFill/>
              <a:ln w="22225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en-US" kern="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Oval 325"/>
              <p:cNvSpPr/>
              <p:nvPr>
                <p:custDataLst>
                  <p:tags r:id="rId23"/>
                </p:custDataLst>
              </p:nvPr>
            </p:nvSpPr>
            <p:spPr>
              <a:xfrm>
                <a:off x="1925955" y="2710813"/>
                <a:ext cx="521970" cy="52196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23" name="Group 321"/>
            <p:cNvGrpSpPr/>
            <p:nvPr/>
          </p:nvGrpSpPr>
          <p:grpSpPr>
            <a:xfrm>
              <a:off x="5147571" y="4960474"/>
              <a:ext cx="9707991" cy="681248"/>
              <a:chOff x="5141885" y="4991680"/>
              <a:chExt cx="9707991" cy="681248"/>
            </a:xfrm>
          </p:grpSpPr>
          <p:sp>
            <p:nvSpPr>
              <p:cNvPr id="24" name="TextBox 32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5141885" y="4992315"/>
                <a:ext cx="1861296" cy="27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夯实专业技能</a:t>
                </a:r>
              </a:p>
            </p:txBody>
          </p:sp>
          <p:sp>
            <p:nvSpPr>
              <p:cNvPr id="25" name="TextBox 32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401850" y="5297643"/>
                <a:ext cx="14747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把我们所学的知识转化为实战能力，避免工作缺乏经验陷入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”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理论懂，动手难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“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的困境。</a:t>
                </a:r>
              </a:p>
            </p:txBody>
          </p:sp>
          <p:sp>
            <p:nvSpPr>
              <p:cNvPr id="69" name="TextBox 32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2988580" y="4992315"/>
                <a:ext cx="1861296" cy="27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夯实专业技能</a:t>
                </a:r>
              </a:p>
            </p:txBody>
          </p:sp>
          <p:sp>
            <p:nvSpPr>
              <p:cNvPr id="70" name="TextBox 32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199650" y="5304628"/>
                <a:ext cx="14747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把我们所学的知识转化为实战能力，避免工作缺乏经验陷入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”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理论懂，动手难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“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的困境。</a:t>
                </a:r>
              </a:p>
            </p:txBody>
          </p:sp>
          <p:sp>
            <p:nvSpPr>
              <p:cNvPr id="71" name="TextBox 322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908570" y="4991680"/>
                <a:ext cx="1861296" cy="27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夯实专业技能</a:t>
                </a:r>
              </a:p>
            </p:txBody>
          </p:sp>
          <p:sp>
            <p:nvSpPr>
              <p:cNvPr id="72" name="TextBox 32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3119640" y="5303649"/>
                <a:ext cx="14747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把我们所学的知识转化为实战能力，避免工作缺乏经验陷入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”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理论懂，动手难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“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的困境。</a:t>
                </a:r>
              </a:p>
            </p:txBody>
          </p:sp>
          <p:sp>
            <p:nvSpPr>
              <p:cNvPr id="73" name="TextBox 322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12988580" y="5032320"/>
                <a:ext cx="1861296" cy="27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夯实专业技能</a:t>
                </a:r>
              </a:p>
            </p:txBody>
          </p:sp>
          <p:sp>
            <p:nvSpPr>
              <p:cNvPr id="74" name="TextBox 322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2970800" y="5031050"/>
                <a:ext cx="1861296" cy="27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夯实专业技能</a:t>
                </a:r>
              </a:p>
            </p:txBody>
          </p:sp>
          <p:sp>
            <p:nvSpPr>
              <p:cNvPr id="76" name="TextBox 323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13244735" y="5304628"/>
                <a:ext cx="1474716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把我们所学的知识转化为实战能力，避免工作缺乏经验陷入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”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理论懂，动手难</a:t>
                </a:r>
                <a:r>
                  <a:rPr kumimoji="0" lang="en-US" altLang="zh-CN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“</a:t>
                </a:r>
                <a:r>
                  <a:rPr kumimoji="0" lang="zh-CN" alt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Poppins" panose="00000500000000000000" pitchFamily="2" charset="0"/>
                  </a:rPr>
                  <a:t>的困境。</a:t>
                </a:r>
              </a:p>
            </p:txBody>
          </p:sp>
        </p:grpSp>
      </p:grpSp>
      <p:sp>
        <p:nvSpPr>
          <p:cNvPr id="20" name="Oval 318"/>
          <p:cNvSpPr/>
          <p:nvPr>
            <p:custDataLst>
              <p:tags r:id="rId2"/>
            </p:custDataLst>
          </p:nvPr>
        </p:nvSpPr>
        <p:spPr>
          <a:xfrm rot="5400000">
            <a:off x="2512695" y="2031365"/>
            <a:ext cx="382270" cy="38227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3" name="Group 333"/>
          <p:cNvGrpSpPr/>
          <p:nvPr>
            <p:custDataLst>
              <p:tags r:id="rId3"/>
            </p:custDataLst>
          </p:nvPr>
        </p:nvGrpSpPr>
        <p:grpSpPr>
          <a:xfrm>
            <a:off x="1349375" y="3910330"/>
            <a:ext cx="1985645" cy="1985645"/>
            <a:chOff x="1832787" y="2617644"/>
            <a:chExt cx="708306" cy="708306"/>
          </a:xfrm>
        </p:grpSpPr>
        <p:sp>
          <p:nvSpPr>
            <p:cNvPr id="37" name="Oval 337"/>
            <p:cNvSpPr/>
            <p:nvPr>
              <p:custDataLst>
                <p:tags r:id="rId11"/>
              </p:custDataLst>
            </p:nvPr>
          </p:nvSpPr>
          <p:spPr>
            <a:xfrm>
              <a:off x="1832787" y="2617644"/>
              <a:ext cx="708306" cy="708306"/>
            </a:xfrm>
            <a:prstGeom prst="ellipse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Oval 338"/>
            <p:cNvSpPr/>
            <p:nvPr>
              <p:custDataLst>
                <p:tags r:id="rId12"/>
              </p:custDataLst>
            </p:nvPr>
          </p:nvSpPr>
          <p:spPr>
            <a:xfrm>
              <a:off x="1925955" y="2710813"/>
              <a:ext cx="521970" cy="52196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1" name="Oval 331"/>
          <p:cNvSpPr/>
          <p:nvPr>
            <p:custDataLst>
              <p:tags r:id="rId4"/>
            </p:custDataLst>
          </p:nvPr>
        </p:nvSpPr>
        <p:spPr>
          <a:xfrm rot="5400000">
            <a:off x="2687955" y="4239895"/>
            <a:ext cx="382270" cy="3822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: Shape 1056"/>
          <p:cNvSpPr/>
          <p:nvPr/>
        </p:nvSpPr>
        <p:spPr>
          <a:xfrm rot="2216508">
            <a:off x="3327634" y="4973118"/>
            <a:ext cx="2349166" cy="545984"/>
          </a:xfrm>
          <a:custGeom>
            <a:avLst/>
            <a:gdLst>
              <a:gd name="connsiteX0" fmla="*/ 0 w 2724150"/>
              <a:gd name="connsiteY0" fmla="*/ 545984 h 545984"/>
              <a:gd name="connsiteX1" fmla="*/ 1257300 w 2724150"/>
              <a:gd name="connsiteY1" fmla="*/ 31634 h 545984"/>
              <a:gd name="connsiteX2" fmla="*/ 2724150 w 2724150"/>
              <a:gd name="connsiteY2" fmla="*/ 155459 h 5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150" h="545984">
                <a:moveTo>
                  <a:pt x="0" y="545984"/>
                </a:moveTo>
                <a:cubicBezTo>
                  <a:pt x="415925" y="259440"/>
                  <a:pt x="803275" y="96721"/>
                  <a:pt x="1257300" y="31634"/>
                </a:cubicBezTo>
                <a:cubicBezTo>
                  <a:pt x="1711325" y="-33453"/>
                  <a:pt x="2232025" y="-910"/>
                  <a:pt x="2724150" y="155459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</a:ln>
          <a:effectLst>
            <a:outerShdw blurRad="63500" dist="4572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Freeform: Shape 341"/>
          <p:cNvSpPr/>
          <p:nvPr/>
        </p:nvSpPr>
        <p:spPr>
          <a:xfrm rot="2835574">
            <a:off x="3029011" y="3310650"/>
            <a:ext cx="3340583" cy="776405"/>
          </a:xfrm>
          <a:custGeom>
            <a:avLst/>
            <a:gdLst>
              <a:gd name="connsiteX0" fmla="*/ 0 w 2724150"/>
              <a:gd name="connsiteY0" fmla="*/ 545984 h 545984"/>
              <a:gd name="connsiteX1" fmla="*/ 1257300 w 2724150"/>
              <a:gd name="connsiteY1" fmla="*/ 31634 h 545984"/>
              <a:gd name="connsiteX2" fmla="*/ 2724150 w 2724150"/>
              <a:gd name="connsiteY2" fmla="*/ 155459 h 5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150" h="545984">
                <a:moveTo>
                  <a:pt x="0" y="545984"/>
                </a:moveTo>
                <a:cubicBezTo>
                  <a:pt x="415925" y="259440"/>
                  <a:pt x="803275" y="96721"/>
                  <a:pt x="1257300" y="31634"/>
                </a:cubicBezTo>
                <a:cubicBezTo>
                  <a:pt x="1711325" y="-33453"/>
                  <a:pt x="2232025" y="-910"/>
                  <a:pt x="2724150" y="155459"/>
                </a:cubicBezTo>
              </a:path>
            </a:pathLst>
          </a:custGeom>
          <a:noFill/>
          <a:ln w="38100" cap="rnd" cmpd="sng" algn="ctr">
            <a:solidFill>
              <a:schemeClr val="accent2"/>
            </a:solidFill>
            <a:prstDash val="solid"/>
            <a:round/>
          </a:ln>
          <a:effectLst>
            <a:outerShdw blurRad="63500" dist="4572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6" name="Group 393"/>
          <p:cNvGrpSpPr/>
          <p:nvPr/>
        </p:nvGrpSpPr>
        <p:grpSpPr>
          <a:xfrm flipH="1">
            <a:off x="8985250" y="1701800"/>
            <a:ext cx="1985645" cy="1985645"/>
            <a:chOff x="1832787" y="2617644"/>
            <a:chExt cx="708306" cy="708306"/>
          </a:xfrm>
        </p:grpSpPr>
        <p:sp>
          <p:nvSpPr>
            <p:cNvPr id="50" name="Oval 397"/>
            <p:cNvSpPr/>
            <p:nvPr/>
          </p:nvSpPr>
          <p:spPr>
            <a:xfrm>
              <a:off x="1832787" y="2617644"/>
              <a:ext cx="708306" cy="708306"/>
            </a:xfrm>
            <a:prstGeom prst="ellipse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398"/>
            <p:cNvSpPr/>
            <p:nvPr/>
          </p:nvSpPr>
          <p:spPr>
            <a:xfrm>
              <a:off x="1925955" y="2710813"/>
              <a:ext cx="521970" cy="52196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4" name="Oval 391"/>
          <p:cNvSpPr/>
          <p:nvPr/>
        </p:nvSpPr>
        <p:spPr>
          <a:xfrm rot="5400000" flipH="1">
            <a:off x="9250045" y="2031365"/>
            <a:ext cx="382270" cy="38227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57" name="Group 381"/>
          <p:cNvGrpSpPr/>
          <p:nvPr/>
        </p:nvGrpSpPr>
        <p:grpSpPr>
          <a:xfrm flipH="1">
            <a:off x="8809990" y="3910330"/>
            <a:ext cx="1985645" cy="1985645"/>
            <a:chOff x="1832787" y="2617644"/>
            <a:chExt cx="708306" cy="708306"/>
          </a:xfrm>
        </p:grpSpPr>
        <p:sp>
          <p:nvSpPr>
            <p:cNvPr id="61" name="Oval 385"/>
            <p:cNvSpPr/>
            <p:nvPr/>
          </p:nvSpPr>
          <p:spPr>
            <a:xfrm>
              <a:off x="1832787" y="2617644"/>
              <a:ext cx="708306" cy="708306"/>
            </a:xfrm>
            <a:prstGeom prst="ellipse">
              <a:avLst/>
            </a:prstGeom>
            <a:noFill/>
            <a:ln w="22225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Oval 386"/>
            <p:cNvSpPr/>
            <p:nvPr/>
          </p:nvSpPr>
          <p:spPr>
            <a:xfrm>
              <a:off x="1925955" y="2710813"/>
              <a:ext cx="521970" cy="521968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571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5" name="Oval 379"/>
          <p:cNvSpPr/>
          <p:nvPr/>
        </p:nvSpPr>
        <p:spPr>
          <a:xfrm rot="5400000" flipH="1">
            <a:off x="9074785" y="4239895"/>
            <a:ext cx="382270" cy="38227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Freeform: Shape 373"/>
          <p:cNvSpPr/>
          <p:nvPr/>
        </p:nvSpPr>
        <p:spPr>
          <a:xfrm rot="19383492" flipH="1">
            <a:off x="6424349" y="4973118"/>
            <a:ext cx="2349166" cy="545984"/>
          </a:xfrm>
          <a:custGeom>
            <a:avLst/>
            <a:gdLst>
              <a:gd name="connsiteX0" fmla="*/ 0 w 2724150"/>
              <a:gd name="connsiteY0" fmla="*/ 545984 h 545984"/>
              <a:gd name="connsiteX1" fmla="*/ 1257300 w 2724150"/>
              <a:gd name="connsiteY1" fmla="*/ 31634 h 545984"/>
              <a:gd name="connsiteX2" fmla="*/ 2724150 w 2724150"/>
              <a:gd name="connsiteY2" fmla="*/ 155459 h 5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150" h="545984">
                <a:moveTo>
                  <a:pt x="0" y="545984"/>
                </a:moveTo>
                <a:cubicBezTo>
                  <a:pt x="415925" y="259440"/>
                  <a:pt x="803275" y="96721"/>
                  <a:pt x="1257300" y="31634"/>
                </a:cubicBezTo>
                <a:cubicBezTo>
                  <a:pt x="1711325" y="-33453"/>
                  <a:pt x="2232025" y="-910"/>
                  <a:pt x="2724150" y="155459"/>
                </a:cubicBezTo>
              </a:path>
            </a:pathLst>
          </a:custGeom>
          <a:noFill/>
          <a:ln w="38100" cap="rnd" cmpd="sng" algn="ctr">
            <a:solidFill>
              <a:schemeClr val="accent2"/>
            </a:solidFill>
            <a:prstDash val="solid"/>
            <a:round/>
          </a:ln>
          <a:effectLst>
            <a:outerShdw blurRad="63500" dist="4572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Freeform: Shape 374"/>
          <p:cNvSpPr/>
          <p:nvPr/>
        </p:nvSpPr>
        <p:spPr>
          <a:xfrm rot="18764429" flipH="1">
            <a:off x="5731555" y="3310650"/>
            <a:ext cx="3340583" cy="776405"/>
          </a:xfrm>
          <a:custGeom>
            <a:avLst/>
            <a:gdLst>
              <a:gd name="connsiteX0" fmla="*/ 0 w 2724150"/>
              <a:gd name="connsiteY0" fmla="*/ 545984 h 545984"/>
              <a:gd name="connsiteX1" fmla="*/ 1257300 w 2724150"/>
              <a:gd name="connsiteY1" fmla="*/ 31634 h 545984"/>
              <a:gd name="connsiteX2" fmla="*/ 2724150 w 2724150"/>
              <a:gd name="connsiteY2" fmla="*/ 155459 h 54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4150" h="545984">
                <a:moveTo>
                  <a:pt x="0" y="545984"/>
                </a:moveTo>
                <a:cubicBezTo>
                  <a:pt x="415925" y="259440"/>
                  <a:pt x="803275" y="96721"/>
                  <a:pt x="1257300" y="31634"/>
                </a:cubicBezTo>
                <a:cubicBezTo>
                  <a:pt x="1711325" y="-33453"/>
                  <a:pt x="2232025" y="-910"/>
                  <a:pt x="2724150" y="155459"/>
                </a:cubicBezTo>
              </a:path>
            </a:pathLst>
          </a:custGeom>
          <a:noFill/>
          <a:ln w="38100" cap="rnd" cmpd="sng" algn="ctr">
            <a:solidFill>
              <a:schemeClr val="accent1"/>
            </a:solidFill>
            <a:prstDash val="solid"/>
            <a:round/>
          </a:ln>
          <a:effectLst>
            <a:outerShdw blurRad="63500" dist="457200" dir="2700000" sx="90000" sy="9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5" name="TextBox 5"/>
          <p:cNvSpPr txBox="1"/>
          <p:nvPr/>
        </p:nvSpPr>
        <p:spPr>
          <a:xfrm>
            <a:off x="3762862" y="1416415"/>
            <a:ext cx="4666277" cy="1050290"/>
          </a:xfrm>
          <a:prstGeom prst="rect">
            <a:avLst/>
          </a:prstGeom>
          <a:noFill/>
          <a:ln>
            <a:noFill/>
          </a:ln>
        </p:spPr>
        <p:txBody>
          <a:bodyPr wrap="square" lIns="0" tIns="45720" rIns="0" bIns="45720" anchor="t" anchorCtr="0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buSzPct val="25000"/>
              <a:defRPr kumimoji="0" sz="1200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ea"/>
              </a:defRPr>
            </a:lvl1pPr>
          </a:lstStyle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对于我们来说，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源梦升学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实践项目不仅是课程的重要成果，更是衔接校园与社会的关键成长载体。通过参与项目，我们在专业能力、团队协作、解决问题等多方面实现了沉淀与提升，具体体现在以下四个方面：</a:t>
            </a:r>
          </a:p>
        </p:txBody>
      </p:sp>
      <p:grpSp>
        <p:nvGrpSpPr>
          <p:cNvPr id="3" name="Group 1055"/>
          <p:cNvGrpSpPr/>
          <p:nvPr/>
        </p:nvGrpSpPr>
        <p:grpSpPr>
          <a:xfrm>
            <a:off x="5368524" y="4292052"/>
            <a:ext cx="1324907" cy="2565948"/>
            <a:chOff x="1270502" y="4292052"/>
            <a:chExt cx="1324907" cy="2565948"/>
          </a:xfrm>
        </p:grpSpPr>
        <p:sp>
          <p:nvSpPr>
            <p:cNvPr id="5" name="Rectangle 1042"/>
            <p:cNvSpPr/>
            <p:nvPr/>
          </p:nvSpPr>
          <p:spPr>
            <a:xfrm flipH="1">
              <a:off x="1354930" y="5605463"/>
              <a:ext cx="419157" cy="1252537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Rectangle 1044"/>
            <p:cNvSpPr/>
            <p:nvPr/>
          </p:nvSpPr>
          <p:spPr>
            <a:xfrm flipH="1">
              <a:off x="2177272" y="5605704"/>
              <a:ext cx="418137" cy="125162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Rectangle 309"/>
            <p:cNvSpPr/>
            <p:nvPr/>
          </p:nvSpPr>
          <p:spPr>
            <a:xfrm flipH="1">
              <a:off x="1772433" y="5605704"/>
              <a:ext cx="418137" cy="1251622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444500" dir="8100000" sx="90000" sy="90000" algn="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Graphic 180"/>
            <p:cNvGrpSpPr/>
            <p:nvPr/>
          </p:nvGrpSpPr>
          <p:grpSpPr>
            <a:xfrm rot="8906350" flipH="1">
              <a:off x="1270502" y="4612871"/>
              <a:ext cx="1206879" cy="1374565"/>
              <a:chOff x="6812395" y="4701796"/>
              <a:chExt cx="455559" cy="518855"/>
            </a:xfrm>
          </p:grpSpPr>
          <p:sp>
            <p:nvSpPr>
              <p:cNvPr id="14" name="Freeform: Shape 184"/>
              <p:cNvSpPr/>
              <p:nvPr/>
            </p:nvSpPr>
            <p:spPr>
              <a:xfrm>
                <a:off x="6812395" y="4873863"/>
                <a:ext cx="376883" cy="346788"/>
              </a:xfrm>
              <a:custGeom>
                <a:avLst/>
                <a:gdLst>
                  <a:gd name="connsiteX0" fmla="*/ 74 w 376883"/>
                  <a:gd name="connsiteY0" fmla="*/ 91424 h 346788"/>
                  <a:gd name="connsiteX1" fmla="*/ 376883 w 376883"/>
                  <a:gd name="connsiteY1" fmla="*/ 346789 h 346788"/>
                  <a:gd name="connsiteX2" fmla="*/ 372597 w 376883"/>
                  <a:gd name="connsiteY2" fmla="*/ 289925 h 346788"/>
                  <a:gd name="connsiteX3" fmla="*/ 130567 w 376883"/>
                  <a:gd name="connsiteY3" fmla="*/ 12366 h 346788"/>
                  <a:gd name="connsiteX4" fmla="*/ 74 w 376883"/>
                  <a:gd name="connsiteY4" fmla="*/ 91424 h 34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6883" h="346788">
                    <a:moveTo>
                      <a:pt x="74" y="91424"/>
                    </a:moveTo>
                    <a:cubicBezTo>
                      <a:pt x="11504" y="99615"/>
                      <a:pt x="249915" y="270112"/>
                      <a:pt x="376883" y="346789"/>
                    </a:cubicBezTo>
                    <a:cubicBezTo>
                      <a:pt x="370502" y="323929"/>
                      <a:pt x="368882" y="304021"/>
                      <a:pt x="372597" y="289925"/>
                    </a:cubicBezTo>
                    <a:lnTo>
                      <a:pt x="130567" y="12366"/>
                    </a:lnTo>
                    <a:cubicBezTo>
                      <a:pt x="-2307" y="-37831"/>
                      <a:pt x="-402" y="80279"/>
                      <a:pt x="74" y="91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185"/>
              <p:cNvSpPr/>
              <p:nvPr/>
            </p:nvSpPr>
            <p:spPr>
              <a:xfrm>
                <a:off x="7086312" y="4701796"/>
                <a:ext cx="181643" cy="470659"/>
              </a:xfrm>
              <a:custGeom>
                <a:avLst/>
                <a:gdLst>
                  <a:gd name="connsiteX0" fmla="*/ 764 w 181643"/>
                  <a:gd name="connsiteY0" fmla="*/ 96041 h 470659"/>
                  <a:gd name="connsiteX1" fmla="*/ 135638 w 181643"/>
                  <a:gd name="connsiteY1" fmla="*/ 441703 h 470659"/>
                  <a:gd name="connsiteX2" fmla="*/ 181643 w 181643"/>
                  <a:gd name="connsiteY2" fmla="*/ 470659 h 470659"/>
                  <a:gd name="connsiteX3" fmla="*/ 126017 w 181643"/>
                  <a:gd name="connsiteY3" fmla="*/ 18412 h 470659"/>
                  <a:gd name="connsiteX4" fmla="*/ 764 w 181643"/>
                  <a:gd name="connsiteY4" fmla="*/ 96041 h 47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643" h="470659">
                    <a:moveTo>
                      <a:pt x="764" y="96041"/>
                    </a:moveTo>
                    <a:lnTo>
                      <a:pt x="135638" y="441703"/>
                    </a:lnTo>
                    <a:cubicBezTo>
                      <a:pt x="149353" y="445418"/>
                      <a:pt x="165356" y="455514"/>
                      <a:pt x="181643" y="470659"/>
                    </a:cubicBezTo>
                    <a:cubicBezTo>
                      <a:pt x="170785" y="323117"/>
                      <a:pt x="128208" y="33081"/>
                      <a:pt x="126017" y="18412"/>
                    </a:cubicBezTo>
                    <a:cubicBezTo>
                      <a:pt x="-17620" y="-50454"/>
                      <a:pt x="764" y="96041"/>
                      <a:pt x="764" y="9604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: Shape 186"/>
              <p:cNvSpPr/>
              <p:nvPr/>
            </p:nvSpPr>
            <p:spPr>
              <a:xfrm>
                <a:off x="6943057" y="4779777"/>
                <a:ext cx="278987" cy="384010"/>
              </a:xfrm>
              <a:custGeom>
                <a:avLst/>
                <a:gdLst>
                  <a:gd name="connsiteX0" fmla="*/ 0 w 278987"/>
                  <a:gd name="connsiteY0" fmla="*/ 106452 h 384010"/>
                  <a:gd name="connsiteX1" fmla="*/ 242030 w 278987"/>
                  <a:gd name="connsiteY1" fmla="*/ 384010 h 384010"/>
                  <a:gd name="connsiteX2" fmla="*/ 254318 w 278987"/>
                  <a:gd name="connsiteY2" fmla="*/ 365627 h 384010"/>
                  <a:gd name="connsiteX3" fmla="*/ 278987 w 278987"/>
                  <a:gd name="connsiteY3" fmla="*/ 363722 h 384010"/>
                  <a:gd name="connsiteX4" fmla="*/ 144113 w 278987"/>
                  <a:gd name="connsiteY4" fmla="*/ 18060 h 384010"/>
                  <a:gd name="connsiteX5" fmla="*/ 0 w 278987"/>
                  <a:gd name="connsiteY5" fmla="*/ 106452 h 38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8987" h="384010">
                    <a:moveTo>
                      <a:pt x="0" y="106452"/>
                    </a:moveTo>
                    <a:lnTo>
                      <a:pt x="242030" y="384010"/>
                    </a:lnTo>
                    <a:cubicBezTo>
                      <a:pt x="244221" y="375628"/>
                      <a:pt x="248317" y="369342"/>
                      <a:pt x="254318" y="365627"/>
                    </a:cubicBezTo>
                    <a:cubicBezTo>
                      <a:pt x="260985" y="361531"/>
                      <a:pt x="269367" y="361055"/>
                      <a:pt x="278987" y="363722"/>
                    </a:cubicBezTo>
                    <a:lnTo>
                      <a:pt x="144113" y="18060"/>
                    </a:lnTo>
                    <a:cubicBezTo>
                      <a:pt x="144018" y="18060"/>
                      <a:pt x="6477" y="-59379"/>
                      <a:pt x="0" y="106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aphic 180"/>
            <p:cNvGrpSpPr/>
            <p:nvPr/>
          </p:nvGrpSpPr>
          <p:grpSpPr>
            <a:xfrm rot="8906350" flipH="1">
              <a:off x="1832203" y="4292052"/>
              <a:ext cx="256534" cy="361715"/>
              <a:chOff x="7183027" y="5141932"/>
              <a:chExt cx="96834" cy="136536"/>
            </a:xfrm>
          </p:grpSpPr>
          <p:sp>
            <p:nvSpPr>
              <p:cNvPr id="10" name="Freeform: Shape 188"/>
              <p:cNvSpPr/>
              <p:nvPr/>
            </p:nvSpPr>
            <p:spPr>
              <a:xfrm>
                <a:off x="7183027" y="5141932"/>
                <a:ext cx="96834" cy="136536"/>
              </a:xfrm>
              <a:custGeom>
                <a:avLst/>
                <a:gdLst>
                  <a:gd name="connsiteX0" fmla="*/ 38922 w 96834"/>
                  <a:gd name="connsiteY0" fmla="*/ 1663 h 136536"/>
                  <a:gd name="connsiteX1" fmla="*/ 14252 w 96834"/>
                  <a:gd name="connsiteY1" fmla="*/ 3567 h 136536"/>
                  <a:gd name="connsiteX2" fmla="*/ 1965 w 96834"/>
                  <a:gd name="connsiteY2" fmla="*/ 21951 h 136536"/>
                  <a:gd name="connsiteX3" fmla="*/ 1965 w 96834"/>
                  <a:gd name="connsiteY3" fmla="*/ 21951 h 136536"/>
                  <a:gd name="connsiteX4" fmla="*/ 6251 w 96834"/>
                  <a:gd name="connsiteY4" fmla="*/ 78815 h 136536"/>
                  <a:gd name="connsiteX5" fmla="*/ 96834 w 96834"/>
                  <a:gd name="connsiteY5" fmla="*/ 136537 h 136536"/>
                  <a:gd name="connsiteX6" fmla="*/ 85023 w 96834"/>
                  <a:gd name="connsiteY6" fmla="*/ 30714 h 136536"/>
                  <a:gd name="connsiteX7" fmla="*/ 38922 w 96834"/>
                  <a:gd name="connsiteY7" fmla="*/ 1663 h 136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834" h="136536">
                    <a:moveTo>
                      <a:pt x="38922" y="1663"/>
                    </a:moveTo>
                    <a:cubicBezTo>
                      <a:pt x="29397" y="-1004"/>
                      <a:pt x="20920" y="-528"/>
                      <a:pt x="14252" y="3567"/>
                    </a:cubicBezTo>
                    <a:cubicBezTo>
                      <a:pt x="8252" y="7282"/>
                      <a:pt x="4156" y="13569"/>
                      <a:pt x="1965" y="21951"/>
                    </a:cubicBezTo>
                    <a:lnTo>
                      <a:pt x="1965" y="21951"/>
                    </a:lnTo>
                    <a:cubicBezTo>
                      <a:pt x="-1750" y="36048"/>
                      <a:pt x="-130" y="55955"/>
                      <a:pt x="6251" y="78815"/>
                    </a:cubicBezTo>
                    <a:cubicBezTo>
                      <a:pt x="46637" y="103199"/>
                      <a:pt x="96834" y="136537"/>
                      <a:pt x="96834" y="136537"/>
                    </a:cubicBezTo>
                    <a:cubicBezTo>
                      <a:pt x="96834" y="136537"/>
                      <a:pt x="88452" y="77672"/>
                      <a:pt x="85023" y="30714"/>
                    </a:cubicBezTo>
                    <a:cubicBezTo>
                      <a:pt x="68640" y="15474"/>
                      <a:pt x="52638" y="5377"/>
                      <a:pt x="38922" y="16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Freeform: Shape 189"/>
              <p:cNvSpPr/>
              <p:nvPr/>
            </p:nvSpPr>
            <p:spPr>
              <a:xfrm>
                <a:off x="7184992" y="5141932"/>
                <a:ext cx="94868" cy="136441"/>
              </a:xfrm>
              <a:custGeom>
                <a:avLst/>
                <a:gdLst>
                  <a:gd name="connsiteX0" fmla="*/ 36957 w 94868"/>
                  <a:gd name="connsiteY0" fmla="*/ 1663 h 136441"/>
                  <a:gd name="connsiteX1" fmla="*/ 12287 w 94868"/>
                  <a:gd name="connsiteY1" fmla="*/ 3567 h 136441"/>
                  <a:gd name="connsiteX2" fmla="*/ 0 w 94868"/>
                  <a:gd name="connsiteY2" fmla="*/ 21951 h 136441"/>
                  <a:gd name="connsiteX3" fmla="*/ 94869 w 94868"/>
                  <a:gd name="connsiteY3" fmla="*/ 136441 h 136441"/>
                  <a:gd name="connsiteX4" fmla="*/ 94869 w 94868"/>
                  <a:gd name="connsiteY4" fmla="*/ 136441 h 136441"/>
                  <a:gd name="connsiteX5" fmla="*/ 36957 w 94868"/>
                  <a:gd name="connsiteY5" fmla="*/ 1663 h 136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868" h="136441">
                    <a:moveTo>
                      <a:pt x="36957" y="1663"/>
                    </a:moveTo>
                    <a:cubicBezTo>
                      <a:pt x="27432" y="-1004"/>
                      <a:pt x="18955" y="-528"/>
                      <a:pt x="12287" y="3567"/>
                    </a:cubicBezTo>
                    <a:cubicBezTo>
                      <a:pt x="6287" y="7282"/>
                      <a:pt x="2191" y="13569"/>
                      <a:pt x="0" y="21951"/>
                    </a:cubicBezTo>
                    <a:lnTo>
                      <a:pt x="94869" y="136441"/>
                    </a:lnTo>
                    <a:cubicBezTo>
                      <a:pt x="94869" y="136441"/>
                      <a:pt x="94869" y="136441"/>
                      <a:pt x="94869" y="136441"/>
                    </a:cubicBezTo>
                    <a:lnTo>
                      <a:pt x="36957" y="166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46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74972" y="354431"/>
            <a:ext cx="11242057" cy="460375"/>
            <a:chOff x="512756" y="395993"/>
            <a:chExt cx="11242057" cy="460375"/>
          </a:xfrm>
        </p:grpSpPr>
        <p:sp>
          <p:nvSpPr>
            <p:cNvPr id="12" name="文本框 11"/>
            <p:cNvSpPr txBox="1"/>
            <p:nvPr/>
          </p:nvSpPr>
          <p:spPr>
            <a:xfrm>
              <a:off x="512756" y="395993"/>
              <a:ext cx="253319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未来展望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: 圆角 27"/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524125" y="2087245"/>
            <a:ext cx="378460" cy="222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01</a:t>
            </a:r>
          </a:p>
        </p:txBody>
      </p:sp>
      <p:sp>
        <p:nvSpPr>
          <p:cNvPr id="41" name="TextBox 322"/>
          <p:cNvSpPr txBox="1"/>
          <p:nvPr>
            <p:custDataLst>
              <p:tags r:id="rId6"/>
            </p:custDataLst>
          </p:nvPr>
        </p:nvSpPr>
        <p:spPr>
          <a:xfrm>
            <a:off x="1417054" y="4639743"/>
            <a:ext cx="186129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</a:rPr>
              <a:t>团队协作素养</a:t>
            </a:r>
          </a:p>
        </p:txBody>
      </p:sp>
      <p:sp>
        <p:nvSpPr>
          <p:cNvPr id="52" name="TextBox 323"/>
          <p:cNvSpPr txBox="1"/>
          <p:nvPr>
            <p:custDataLst>
              <p:tags r:id="rId7"/>
            </p:custDataLst>
          </p:nvPr>
        </p:nvSpPr>
        <p:spPr>
          <a:xfrm>
            <a:off x="1690989" y="4952056"/>
            <a:ext cx="14747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</a:rPr>
              <a:t>项目推进中的小组分工、需求沟通、问题协商等，锻炼了我们的沟通与团队协作能力</a:t>
            </a:r>
          </a:p>
        </p:txBody>
      </p:sp>
      <p:sp>
        <p:nvSpPr>
          <p:cNvPr id="66" name="文本框 65"/>
          <p:cNvSpPr txBox="1"/>
          <p:nvPr>
            <p:custDataLst>
              <p:tags r:id="rId8"/>
            </p:custDataLst>
          </p:nvPr>
        </p:nvSpPr>
        <p:spPr>
          <a:xfrm>
            <a:off x="2695575" y="4283710"/>
            <a:ext cx="378460" cy="222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02</a:t>
            </a:r>
          </a:p>
        </p:txBody>
      </p:sp>
      <p:sp>
        <p:nvSpPr>
          <p:cNvPr id="68" name="文本框 67"/>
          <p:cNvSpPr txBox="1"/>
          <p:nvPr>
            <p:custDataLst>
              <p:tags r:id="rId9"/>
            </p:custDataLst>
          </p:nvPr>
        </p:nvSpPr>
        <p:spPr>
          <a:xfrm>
            <a:off x="9260840" y="2075815"/>
            <a:ext cx="378460" cy="222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03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400540" y="2416175"/>
            <a:ext cx="1433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</a:rPr>
              <a:t>解决问题能力</a:t>
            </a:r>
            <a:r>
              <a:rPr lang="en-US" altLang="zh-CN"/>
              <a:t>    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9328150" y="2762885"/>
            <a:ext cx="1388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600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  <a:sym typeface="+mn-ea"/>
              </a:rPr>
              <a:t>项目推进难免会遇到问题，我们共同拆解问题，制定解决的方案，锻炼了我们高效解决问题的能力。</a:t>
            </a:r>
          </a:p>
        </p:txBody>
      </p:sp>
      <p:sp>
        <p:nvSpPr>
          <p:cNvPr id="78" name="文本框 77"/>
          <p:cNvSpPr txBox="1"/>
          <p:nvPr>
            <p:custDataLst>
              <p:tags r:id="rId10"/>
            </p:custDataLst>
          </p:nvPr>
        </p:nvSpPr>
        <p:spPr>
          <a:xfrm>
            <a:off x="9080500" y="4276090"/>
            <a:ext cx="378460" cy="2228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04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9181465" y="4598035"/>
            <a:ext cx="1433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</a:rPr>
              <a:t>锻炼综合素养</a:t>
            </a:r>
            <a:r>
              <a:rPr lang="en-US" altLang="zh-CN"/>
              <a:t>   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9159875" y="4952365"/>
            <a:ext cx="1388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  <a:defRPr/>
            </a:pPr>
            <a:r>
              <a:rPr lang="zh-CN" altLang="en-US" sz="600" kern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Poppins" panose="00000500000000000000" pitchFamily="2" charset="0"/>
                <a:sym typeface="+mn-ea"/>
              </a:rPr>
              <a:t>作为学生，项目推进中需要平衡课程学习和项目任务，这锻炼了我们的时间规划和多重任务处理能力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14000" decel="8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06 -2.96296E-06 L -1.45833E-06 0.08519" pathEditMode="relative" rAng="0" ptsTypes="AA">
                                      <p:cBhvr>
                                        <p:cTn id="9" dur="12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20139" pathEditMode="relative" rAng="0" ptsTypes="AA">
                                      <p:cBhvr>
                                        <p:cTn id="14" dur="12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06 L 0 0.20139" pathEditMode="relative" rAng="0" ptsTypes="AA">
                                      <p:cBhvr>
                                        <p:cTn id="19" dur="12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6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4.07407E-06 L -3.125E-06 0.64607" pathEditMode="relative" rAng="0" ptsTypes="AA">
                                      <p:cBhvr>
                                        <p:cTn id="24" dur="1250" spd="-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accel="14000" decel="8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06 -4.07407E-06 L -3.125E-06 0.64607" pathEditMode="relative" rAng="0" ptsTypes="AA">
                                      <p:cBhvr>
                                        <p:cTn id="29" dur="12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0" grpId="0" animBg="1"/>
      <p:bldP spid="40" grpId="1" animBg="1"/>
      <p:bldP spid="63" grpId="0" animBg="1"/>
      <p:bldP spid="63" grpId="1" animBg="1"/>
      <p:bldP spid="64" grpId="0" animBg="1"/>
      <p:bldP spid="64" grpId="1" animBg="1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74096" y="353776"/>
            <a:ext cx="11443809" cy="369332"/>
            <a:chOff x="410420" y="381826"/>
            <a:chExt cx="11443809" cy="369332"/>
          </a:xfrm>
        </p:grpSpPr>
        <p:grpSp>
          <p:nvGrpSpPr>
            <p:cNvPr id="33" name="组合 32"/>
            <p:cNvGrpSpPr/>
            <p:nvPr/>
          </p:nvGrpSpPr>
          <p:grpSpPr>
            <a:xfrm>
              <a:off x="410420" y="381826"/>
              <a:ext cx="2857574" cy="369332"/>
              <a:chOff x="510659" y="364609"/>
              <a:chExt cx="2857574" cy="369332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967740" y="364609"/>
                <a:ext cx="24004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结尾</a:t>
                </a:r>
              </a:p>
            </p:txBody>
          </p:sp>
          <p:grpSp>
            <p:nvGrpSpPr>
              <p:cNvPr id="35" name="组合 34"/>
              <p:cNvGrpSpPr/>
              <p:nvPr/>
            </p:nvGrpSpPr>
            <p:grpSpPr>
              <a:xfrm>
                <a:off x="510659" y="364609"/>
                <a:ext cx="369332" cy="369332"/>
                <a:chOff x="510659" y="364609"/>
                <a:chExt cx="369332" cy="369332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510659" y="364609"/>
                  <a:ext cx="369332" cy="36933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356C2"/>
                    </a:gs>
                    <a:gs pos="100000">
                      <a:srgbClr val="157FE5"/>
                    </a:gs>
                  </a:gsLst>
                  <a:lin ang="13500000" scaled="1"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 Medium" panose="00020600040101010101" pitchFamily="18" charset="-122"/>
                    <a:ea typeface="阿里巴巴普惠体 Medium" panose="00020600040101010101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endParaRPr>
                </a:p>
              </p:txBody>
            </p:sp>
            <p:pic>
              <p:nvPicPr>
                <p:cNvPr id="37" name="图形 12" descr="靶心 纯色填充"/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8959" y="422910"/>
                  <a:ext cx="252732" cy="252730"/>
                </a:xfrm>
                <a:prstGeom prst="rect">
                  <a:avLst/>
                </a:prstGeom>
              </p:spPr>
            </p:pic>
          </p:grpSp>
        </p:grpSp>
        <p:sp>
          <p:nvSpPr>
            <p:cNvPr id="38" name="文本框 37"/>
            <p:cNvSpPr txBox="1"/>
            <p:nvPr/>
          </p:nvSpPr>
          <p:spPr>
            <a:xfrm>
              <a:off x="9453736" y="397215"/>
              <a:ext cx="2400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拼搏</a:t>
              </a:r>
              <a:r>
                <a:rPr lang="en-US" altLang="zh-CN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-</a:t>
              </a:r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发展</a:t>
              </a:r>
              <a:r>
                <a:rPr lang="en-US" altLang="zh-CN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-</a:t>
              </a:r>
              <a:r>
                <a:rPr lang="zh-CN" altLang="en-US" sz="16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共赢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C1DEE05-9368-ECA2-241A-805F7B119F1D}"/>
              </a:ext>
            </a:extLst>
          </p:cNvPr>
          <p:cNvSpPr txBox="1"/>
          <p:nvPr/>
        </p:nvSpPr>
        <p:spPr>
          <a:xfrm>
            <a:off x="3499945" y="2182626"/>
            <a:ext cx="5917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2364889" y="154838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spc="300" dirty="0">
                <a:solidFill>
                  <a:srgbClr val="157FE5">
                    <a:alpha val="30000"/>
                  </a:srgbClr>
                </a:solidFill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CONTENTS</a:t>
            </a:r>
            <a:endParaRPr lang="zh-CN" altLang="en-US" sz="4000" spc="300" dirty="0">
              <a:solidFill>
                <a:srgbClr val="157FE5">
                  <a:alpha val="30000"/>
                </a:srgbClr>
              </a:solidFill>
              <a:latin typeface="思源宋体 CN Heavy" pitchFamily="18" charset="-122"/>
              <a:ea typeface="思源宋体 CN Heavy" pitchFamily="18" charset="-122"/>
              <a:cs typeface="阿里巴巴普惠体 Medium" panose="00020600040101010101" pitchFamily="18" charset="-122"/>
              <a:sym typeface="阿里巴巴普惠体 Medium" panose="00020600040101010101" pitchFamily="18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619444" y="903306"/>
            <a:ext cx="295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spc="30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目 录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223949" y="2748709"/>
            <a:ext cx="1552374" cy="2146491"/>
            <a:chOff x="803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81" name="矩形: 圆顶角 6"/>
            <p:cNvSpPr/>
            <p:nvPr>
              <p:custDataLst>
                <p:tags r:id="rId26"/>
              </p:custDataLst>
            </p:nvPr>
          </p:nvSpPr>
          <p:spPr>
            <a:xfrm>
              <a:off x="803" y="3369"/>
              <a:ext cx="4050" cy="5600"/>
            </a:xfrm>
            <a:prstGeom prst="roundRect">
              <a:avLst>
                <a:gd name="adj" fmla="val 467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2" name="椭圆 81"/>
            <p:cNvSpPr/>
            <p:nvPr>
              <p:custDataLst>
                <p:tags r:id="rId27"/>
              </p:custDataLst>
            </p:nvPr>
          </p:nvSpPr>
          <p:spPr>
            <a:xfrm>
              <a:off x="1769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400" b="1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1851" y="4108"/>
              <a:ext cx="1951" cy="1752"/>
              <a:chOff x="1301417" y="3577342"/>
              <a:chExt cx="1239071" cy="1112476"/>
            </a:xfrm>
          </p:grpSpPr>
          <p:sp>
            <p:nvSpPr>
              <p:cNvPr id="92" name="椭圆 91"/>
              <p:cNvSpPr/>
              <p:nvPr>
                <p:custDataLst>
                  <p:tags r:id="rId29"/>
                </p:custDataLst>
              </p:nvPr>
            </p:nvSpPr>
            <p:spPr>
              <a:xfrm>
                <a:off x="1383713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93" name="文本框 92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1301417" y="3619069"/>
                <a:ext cx="1239071" cy="107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1</a:t>
                </a:r>
              </a:p>
            </p:txBody>
          </p:sp>
        </p:grpSp>
        <p:sp>
          <p:nvSpPr>
            <p:cNvPr id="90" name="图形"/>
            <p:cNvSpPr txBox="1"/>
            <p:nvPr>
              <p:custDataLst>
                <p:tags r:id="rId28"/>
              </p:custDataLst>
            </p:nvPr>
          </p:nvSpPr>
          <p:spPr>
            <a:xfrm>
              <a:off x="1094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项目介绍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164532" y="2748709"/>
            <a:ext cx="1552374" cy="2146491"/>
            <a:chOff x="5358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95" name="矩形: 圆角 94"/>
            <p:cNvSpPr/>
            <p:nvPr>
              <p:custDataLst>
                <p:tags r:id="rId21"/>
              </p:custDataLst>
            </p:nvPr>
          </p:nvSpPr>
          <p:spPr>
            <a:xfrm>
              <a:off x="5358" y="3369"/>
              <a:ext cx="4050" cy="5600"/>
            </a:xfrm>
            <a:prstGeom prst="roundRect">
              <a:avLst>
                <a:gd name="adj" fmla="val 3437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96" name="椭圆 95"/>
            <p:cNvSpPr/>
            <p:nvPr>
              <p:custDataLst>
                <p:tags r:id="rId22"/>
              </p:custDataLst>
            </p:nvPr>
          </p:nvSpPr>
          <p:spPr>
            <a:xfrm>
              <a:off x="6324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defRPr/>
              </a:pPr>
              <a:endParaRPr lang="zh-CN" altLang="en-US" sz="1400" b="1" kern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6426" y="4071"/>
              <a:ext cx="1951" cy="1729"/>
              <a:chOff x="1314977" y="3555183"/>
              <a:chExt cx="1239071" cy="1098484"/>
            </a:xfrm>
          </p:grpSpPr>
          <p:sp>
            <p:nvSpPr>
              <p:cNvPr id="101" name="椭圆 100"/>
              <p:cNvSpPr/>
              <p:nvPr>
                <p:custDataLst>
                  <p:tags r:id="rId24"/>
                </p:custDataLst>
              </p:nvPr>
            </p:nvSpPr>
            <p:spPr>
              <a:xfrm>
                <a:off x="1383784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102" name="文本框 101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314977" y="3555183"/>
                <a:ext cx="1239071" cy="107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2</a:t>
                </a:r>
              </a:p>
            </p:txBody>
          </p:sp>
        </p:grpSp>
        <p:sp>
          <p:nvSpPr>
            <p:cNvPr id="99" name="图形"/>
            <p:cNvSpPr txBox="1"/>
            <p:nvPr>
              <p:custDataLst>
                <p:tags r:id="rId23"/>
              </p:custDataLst>
            </p:nvPr>
          </p:nvSpPr>
          <p:spPr>
            <a:xfrm>
              <a:off x="5649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团队分工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135980" y="2748709"/>
            <a:ext cx="1552374" cy="2146491"/>
            <a:chOff x="9913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104" name="矩形: 圆顶角 24"/>
            <p:cNvSpPr/>
            <p:nvPr>
              <p:custDataLst>
                <p:tags r:id="rId16"/>
              </p:custDataLst>
            </p:nvPr>
          </p:nvSpPr>
          <p:spPr>
            <a:xfrm>
              <a:off x="9913" y="3369"/>
              <a:ext cx="4050" cy="5600"/>
            </a:xfrm>
            <a:prstGeom prst="roundRect">
              <a:avLst>
                <a:gd name="adj" fmla="val 385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105" name="椭圆 104"/>
            <p:cNvSpPr/>
            <p:nvPr>
              <p:custDataLst>
                <p:tags r:id="rId17"/>
              </p:custDataLst>
            </p:nvPr>
          </p:nvSpPr>
          <p:spPr>
            <a:xfrm>
              <a:off x="10879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10962" y="4070"/>
              <a:ext cx="1951" cy="1731"/>
              <a:chOff x="1302338" y="3554152"/>
              <a:chExt cx="1239071" cy="1099515"/>
            </a:xfrm>
          </p:grpSpPr>
          <p:sp>
            <p:nvSpPr>
              <p:cNvPr id="110" name="椭圆 10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383713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111" name="文本框 110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302338" y="3554152"/>
                <a:ext cx="1239071" cy="107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3</a:t>
                </a:r>
              </a:p>
            </p:txBody>
          </p:sp>
        </p:grpSp>
        <p:sp>
          <p:nvSpPr>
            <p:cNvPr id="108" name="图形"/>
            <p:cNvSpPr txBox="1"/>
            <p:nvPr>
              <p:custDataLst>
                <p:tags r:id="rId18"/>
              </p:custDataLst>
            </p:nvPr>
          </p:nvSpPr>
          <p:spPr>
            <a:xfrm>
              <a:off x="10204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项目过程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9417412" y="369165"/>
            <a:ext cx="240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dirty="0"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拼搏</a:t>
            </a:r>
            <a:r>
              <a:rPr lang="en-US" altLang="zh-CN" sz="1600" dirty="0"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-</a:t>
            </a:r>
            <a:r>
              <a:rPr lang="zh-CN" altLang="en-US" sz="1600" dirty="0"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发展</a:t>
            </a:r>
            <a:r>
              <a:rPr lang="en-US" altLang="zh-CN" sz="1600" dirty="0"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-</a:t>
            </a:r>
            <a:r>
              <a:rPr lang="zh-CN" altLang="en-US" sz="1600" dirty="0"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共赢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FBC8BD-8EE5-B376-F01A-70227D847B1D}"/>
              </a:ext>
            </a:extLst>
          </p:cNvPr>
          <p:cNvGrpSpPr/>
          <p:nvPr/>
        </p:nvGrpSpPr>
        <p:grpSpPr>
          <a:xfrm>
            <a:off x="6096000" y="2731400"/>
            <a:ext cx="1552374" cy="2146491"/>
            <a:chOff x="9913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4" name="矩形: 圆顶角 24">
              <a:extLst>
                <a:ext uri="{FF2B5EF4-FFF2-40B4-BE49-F238E27FC236}">
                  <a16:creationId xmlns:a16="http://schemas.microsoft.com/office/drawing/2014/main" id="{21A1CC93-C875-122A-A3D0-D54F662FC27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913" y="3369"/>
              <a:ext cx="4050" cy="5600"/>
            </a:xfrm>
            <a:prstGeom prst="roundRect">
              <a:avLst>
                <a:gd name="adj" fmla="val 385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5B1306A-97C9-13AF-8821-F3DA2D63EF8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879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3CB0BE0-42CB-D0EB-9679-51973FB5C59A}"/>
                </a:ext>
              </a:extLst>
            </p:cNvPr>
            <p:cNvGrpSpPr/>
            <p:nvPr/>
          </p:nvGrpSpPr>
          <p:grpSpPr>
            <a:xfrm>
              <a:off x="10962" y="4105"/>
              <a:ext cx="1951" cy="1694"/>
              <a:chOff x="1302340" y="3577342"/>
              <a:chExt cx="1239071" cy="1076325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DCF048B-6E26-2976-F0F3-C924F9874FAC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1383713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C5E2914-9B2F-04F3-DDBF-9FAB75694E0D}"/>
                  </a:ext>
                </a:extLst>
              </p:cNvPr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302340" y="3582917"/>
                <a:ext cx="1239071" cy="107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4</a:t>
                </a:r>
              </a:p>
            </p:txBody>
          </p:sp>
        </p:grpSp>
        <p:sp>
          <p:nvSpPr>
            <p:cNvPr id="9" name="图形">
              <a:extLst>
                <a:ext uri="{FF2B5EF4-FFF2-40B4-BE49-F238E27FC236}">
                  <a16:creationId xmlns:a16="http://schemas.microsoft.com/office/drawing/2014/main" id="{F66F37D6-975A-4368-F9BD-B73B97E536E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10204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成果展示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C359388-2AA2-555D-2650-2A4DDB263E6E}"/>
              </a:ext>
            </a:extLst>
          </p:cNvPr>
          <p:cNvGrpSpPr/>
          <p:nvPr/>
        </p:nvGrpSpPr>
        <p:grpSpPr>
          <a:xfrm>
            <a:off x="8018644" y="2748709"/>
            <a:ext cx="1552374" cy="2146491"/>
            <a:chOff x="9913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14" name="矩形: 圆顶角 24">
              <a:extLst>
                <a:ext uri="{FF2B5EF4-FFF2-40B4-BE49-F238E27FC236}">
                  <a16:creationId xmlns:a16="http://schemas.microsoft.com/office/drawing/2014/main" id="{74F70F05-3ACC-67EB-A5E1-DFC2D2D9C9D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913" y="3369"/>
              <a:ext cx="4050" cy="5600"/>
            </a:xfrm>
            <a:prstGeom prst="roundRect">
              <a:avLst>
                <a:gd name="adj" fmla="val 385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811747D-D61D-1A51-B66D-0BBF32CDE60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879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203888D-87C0-55D8-CCEB-3C3B02EAFE1F}"/>
                </a:ext>
              </a:extLst>
            </p:cNvPr>
            <p:cNvGrpSpPr/>
            <p:nvPr/>
          </p:nvGrpSpPr>
          <p:grpSpPr>
            <a:xfrm>
              <a:off x="10962" y="4105"/>
              <a:ext cx="1951" cy="1694"/>
              <a:chOff x="1302340" y="3577342"/>
              <a:chExt cx="1239071" cy="1076325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49033353-B5C1-99D7-507E-48D8EAA6B210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383713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2B04FF1-F182-291C-3023-4CD644FDA18F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302340" y="3579982"/>
                <a:ext cx="1239071" cy="1070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5</a:t>
                </a:r>
              </a:p>
            </p:txBody>
          </p:sp>
        </p:grpSp>
        <p:sp>
          <p:nvSpPr>
            <p:cNvPr id="18" name="图形">
              <a:extLst>
                <a:ext uri="{FF2B5EF4-FFF2-40B4-BE49-F238E27FC236}">
                  <a16:creationId xmlns:a16="http://schemas.microsoft.com/office/drawing/2014/main" id="{AA708F38-6E4F-8E80-237F-507959644A6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0204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项目收获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D40D135-8FD5-6447-DD95-4CE769C0CD3A}"/>
              </a:ext>
            </a:extLst>
          </p:cNvPr>
          <p:cNvGrpSpPr/>
          <p:nvPr/>
        </p:nvGrpSpPr>
        <p:grpSpPr>
          <a:xfrm>
            <a:off x="9941288" y="2748709"/>
            <a:ext cx="1552374" cy="2146491"/>
            <a:chOff x="9913" y="3369"/>
            <a:chExt cx="4050" cy="5600"/>
          </a:xfrm>
          <a:effectLst>
            <a:outerShdw blurRad="50800" dist="38100" dir="2700000" algn="tl" rotWithShape="0">
              <a:srgbClr val="FFCA7F">
                <a:alpha val="20000"/>
              </a:srgbClr>
            </a:outerShdw>
          </a:effectLst>
        </p:grpSpPr>
        <p:sp>
          <p:nvSpPr>
            <p:cNvPr id="23" name="矩形: 圆顶角 24">
              <a:extLst>
                <a:ext uri="{FF2B5EF4-FFF2-40B4-BE49-F238E27FC236}">
                  <a16:creationId xmlns:a16="http://schemas.microsoft.com/office/drawing/2014/main" id="{A512B1B9-990B-7DD2-216D-53AF374D9C7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913" y="3369"/>
              <a:ext cx="4050" cy="5600"/>
            </a:xfrm>
            <a:prstGeom prst="roundRect">
              <a:avLst>
                <a:gd name="adj" fmla="val 3850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3C8DD1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0D35704-755C-26C5-8AA5-B553204BAB6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879" y="3896"/>
              <a:ext cx="2118" cy="2119"/>
            </a:xfrm>
            <a:prstGeom prst="ellipse">
              <a:avLst/>
            </a:prstGeom>
            <a:solidFill>
              <a:srgbClr val="3C8DD1">
                <a:alpha val="2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9E13340-CB17-323B-356E-381369E28B4F}"/>
                </a:ext>
              </a:extLst>
            </p:cNvPr>
            <p:cNvGrpSpPr/>
            <p:nvPr/>
          </p:nvGrpSpPr>
          <p:grpSpPr>
            <a:xfrm>
              <a:off x="10981" y="4063"/>
              <a:ext cx="1951" cy="1739"/>
              <a:chOff x="1314977" y="3549216"/>
              <a:chExt cx="1239071" cy="1104451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F7C2AE6E-B03E-583D-EF0D-1F809813AE38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1383713" y="3577342"/>
                <a:ext cx="1076326" cy="1076325"/>
              </a:xfrm>
              <a:prstGeom prst="ellipse">
                <a:avLst/>
              </a:prstGeom>
              <a:gradFill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E9B411C-0551-39B9-7A0F-1F264F70DDAA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314977" y="3549216"/>
                <a:ext cx="1239071" cy="1070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宋体 CN Heavy" pitchFamily="18" charset="-122"/>
                    <a:ea typeface="思源宋体 CN Heavy" pitchFamily="18" charset="-122"/>
                    <a:cs typeface="阿里巴巴普惠体 Medium" panose="00020600040101010101" pitchFamily="18" charset="-122"/>
                    <a:sym typeface="阿里巴巴普惠体 Medium" panose="00020600040101010101" pitchFamily="18" charset="-122"/>
                  </a:rPr>
                  <a:t>6</a:t>
                </a:r>
              </a:p>
            </p:txBody>
          </p:sp>
        </p:grpSp>
        <p:sp>
          <p:nvSpPr>
            <p:cNvPr id="27" name="图形">
              <a:extLst>
                <a:ext uri="{FF2B5EF4-FFF2-40B4-BE49-F238E27FC236}">
                  <a16:creationId xmlns:a16="http://schemas.microsoft.com/office/drawing/2014/main" id="{42C07E21-3104-8759-267B-A5F4C3CC36E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0204" y="6268"/>
              <a:ext cx="3468" cy="120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b="1" spc="-500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未来展望</a:t>
              </a:r>
              <a:endParaRPr kumimoji="0" lang="zh-CN" altLang="en-US" sz="2400" b="1" i="0" u="none" strike="noStrike" kern="1200" cap="none" spc="-500" normalizeH="0" baseline="0" noProof="0" dirty="0">
                <a:ln>
                  <a:noFill/>
                </a:ln>
                <a:effectLst/>
                <a:uLnTx/>
                <a:uFillTx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ur="5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29A9B-AAE7-81B6-614E-E4937CE7E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B3BE41F-2268-12AB-EA6A-9F2473A9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10B40FA-5BD3-66C3-CECC-2968FA70DF03}"/>
              </a:ext>
            </a:extLst>
          </p:cNvPr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项目介绍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A265730-EDB7-053E-3F8D-9C127A917112}"/>
              </a:ext>
            </a:extLst>
          </p:cNvPr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D2B14F75-2F88-2186-EF66-D284039B94D7}"/>
                </a:ext>
              </a:extLst>
            </p:cNvPr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3D26257D-8783-ED5B-A214-D3954434DD15}"/>
                </a:ext>
              </a:extLst>
            </p:cNvPr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67C6779-801F-A4E6-BD99-26EA6FEB9543}"/>
              </a:ext>
            </a:extLst>
          </p:cNvPr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E56E80CD-88A8-DD95-7C30-B3A207A840A0}"/>
                </a:ext>
              </a:extLst>
            </p:cNvPr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44A6C068-EE98-A27E-DA4D-B2A21B5B6A93}"/>
                </a:ext>
              </a:extLst>
            </p:cNvPr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797E10C-0B60-4A4F-33DC-B76535032A7D}"/>
              </a:ext>
            </a:extLst>
          </p:cNvPr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D3F6DF1A-F616-FB16-3B6A-2F8E85D2AE04}"/>
                </a:ext>
              </a:extLst>
            </p:cNvPr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90690B20-8F05-7B6F-FDD7-D5B234D67A03}"/>
                </a:ext>
              </a:extLst>
            </p:cNvPr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84C2F14-0F35-390C-8343-B0354BA484E0}"/>
              </a:ext>
            </a:extLst>
          </p:cNvPr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D57410C-B5F5-123B-B0EE-C2D23CE3DC91}"/>
                </a:ext>
              </a:extLst>
            </p:cNvPr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项目介绍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FC8695B3-0A3A-4B57-E44A-EFA243A52169}"/>
                </a:ext>
              </a:extLst>
            </p:cNvPr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A538031F-C325-6394-42C0-FB1151D0F510}"/>
                  </a:ext>
                </a:extLst>
              </p:cNvPr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>
                <a:extLst>
                  <a:ext uri="{FF2B5EF4-FFF2-40B4-BE49-F238E27FC236}">
                    <a16:creationId xmlns:a16="http://schemas.microsoft.com/office/drawing/2014/main" id="{ADACACD9-5C35-1767-7A90-3FBC391C7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07895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4973" y="354431"/>
            <a:ext cx="11242056" cy="461665"/>
            <a:chOff x="512757" y="395993"/>
            <a:chExt cx="11242056" cy="461665"/>
          </a:xfrm>
        </p:grpSpPr>
        <p:sp>
          <p:nvSpPr>
            <p:cNvPr id="3" name="文本框 2"/>
            <p:cNvSpPr txBox="1"/>
            <p:nvPr/>
          </p:nvSpPr>
          <p:spPr>
            <a:xfrm>
              <a:off x="512757" y="395993"/>
              <a:ext cx="22745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项目介绍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矩形: 圆角 5"/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00943E4-B38C-FE2A-21BB-C7469295E472}"/>
              </a:ext>
            </a:extLst>
          </p:cNvPr>
          <p:cNvSpPr txBox="1"/>
          <p:nvPr/>
        </p:nvSpPr>
        <p:spPr>
          <a:xfrm>
            <a:off x="4146893" y="955532"/>
            <a:ext cx="7570136" cy="356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湖南源梦升学教育咨询有限公司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是一家统招专升本教育培训机构，位于长沙市长沙县。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受众群体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专科学生、家长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目的</a:t>
            </a:r>
            <a:br>
              <a:rPr lang="zh-CN" altLang="en-US" dirty="0"/>
            </a:br>
            <a:r>
              <a:rPr lang="zh-CN" altLang="en-US" sz="1600" dirty="0"/>
              <a:t>为了进一步提升该企业的企业信用度以及用户体验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一对一全媒体定制开发</a:t>
            </a:r>
            <a:endParaRPr lang="en-US" altLang="zh-CN" b="1" dirty="0"/>
          </a:p>
          <a:p>
            <a:pPr>
              <a:lnSpc>
                <a:spcPct val="150000"/>
              </a:lnSpc>
            </a:pPr>
            <a:r>
              <a:rPr lang="zh-CN" altLang="en-US" sz="1600" dirty="0"/>
              <a:t>网站设计、代码敲定、微信公众号撰写、视频素材剪辑；在这个过程中我们将优质的教学资源与社会实践相结合。从而可以进一步提升自我。</a:t>
            </a:r>
          </a:p>
        </p:txBody>
      </p:sp>
      <p:sp>
        <p:nvSpPr>
          <p:cNvPr id="9" name="Google Shape;1110;p45">
            <a:extLst>
              <a:ext uri="{FF2B5EF4-FFF2-40B4-BE49-F238E27FC236}">
                <a16:creationId xmlns:a16="http://schemas.microsoft.com/office/drawing/2014/main" id="{44DEBC5B-826E-3D5B-9227-11F5A66CFFC9}"/>
              </a:ext>
            </a:extLst>
          </p:cNvPr>
          <p:cNvSpPr/>
          <p:nvPr/>
        </p:nvSpPr>
        <p:spPr>
          <a:xfrm>
            <a:off x="609600" y="5109054"/>
            <a:ext cx="3113032" cy="689032"/>
          </a:xfrm>
          <a:custGeom>
            <a:avLst/>
            <a:gdLst/>
            <a:ahLst/>
            <a:cxnLst/>
            <a:rect l="l" t="t" r="r" b="b"/>
            <a:pathLst>
              <a:path w="14452" h="3199" extrusionOk="0">
                <a:moveTo>
                  <a:pt x="0" y="3199"/>
                </a:moveTo>
                <a:lnTo>
                  <a:pt x="7226" y="0"/>
                </a:lnTo>
                <a:lnTo>
                  <a:pt x="14452" y="3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2" name="Google Shape;1111;p45">
            <a:extLst>
              <a:ext uri="{FF2B5EF4-FFF2-40B4-BE49-F238E27FC236}">
                <a16:creationId xmlns:a16="http://schemas.microsoft.com/office/drawing/2014/main" id="{B11B0588-7531-1135-04F8-32D3E9FCDDBE}"/>
              </a:ext>
            </a:extLst>
          </p:cNvPr>
          <p:cNvSpPr/>
          <p:nvPr/>
        </p:nvSpPr>
        <p:spPr>
          <a:xfrm>
            <a:off x="1730704" y="4875573"/>
            <a:ext cx="4528144" cy="922516"/>
          </a:xfrm>
          <a:custGeom>
            <a:avLst/>
            <a:gdLst/>
            <a:ahLst/>
            <a:cxnLst/>
            <a:rect l="l" t="t" r="r" b="b"/>
            <a:pathLst>
              <a:path w="21023" h="4283" extrusionOk="0">
                <a:moveTo>
                  <a:pt x="1" y="4283"/>
                </a:moveTo>
                <a:lnTo>
                  <a:pt x="10505" y="1"/>
                </a:lnTo>
                <a:lnTo>
                  <a:pt x="21023" y="4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3" name="Google Shape;1112;p45">
            <a:extLst>
              <a:ext uri="{FF2B5EF4-FFF2-40B4-BE49-F238E27FC236}">
                <a16:creationId xmlns:a16="http://schemas.microsoft.com/office/drawing/2014/main" id="{202BC567-B33B-5D03-EA81-61AE90E3B8FB}"/>
              </a:ext>
            </a:extLst>
          </p:cNvPr>
          <p:cNvSpPr/>
          <p:nvPr/>
        </p:nvSpPr>
        <p:spPr>
          <a:xfrm>
            <a:off x="4543695" y="4743108"/>
            <a:ext cx="2562711" cy="1054980"/>
          </a:xfrm>
          <a:custGeom>
            <a:avLst/>
            <a:gdLst/>
            <a:ahLst/>
            <a:cxnLst/>
            <a:rect l="l" t="t" r="r" b="b"/>
            <a:pathLst>
              <a:path w="11898" h="4898" extrusionOk="0">
                <a:moveTo>
                  <a:pt x="1" y="4898"/>
                </a:moveTo>
                <a:lnTo>
                  <a:pt x="5942" y="0"/>
                </a:lnTo>
                <a:lnTo>
                  <a:pt x="11897" y="4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4" name="Google Shape;1113;p45">
            <a:extLst>
              <a:ext uri="{FF2B5EF4-FFF2-40B4-BE49-F238E27FC236}">
                <a16:creationId xmlns:a16="http://schemas.microsoft.com/office/drawing/2014/main" id="{AA605F57-AA08-6BA7-7C71-A12455A892F0}"/>
              </a:ext>
            </a:extLst>
          </p:cNvPr>
          <p:cNvSpPr/>
          <p:nvPr/>
        </p:nvSpPr>
        <p:spPr>
          <a:xfrm>
            <a:off x="5996499" y="4581564"/>
            <a:ext cx="3314852" cy="1216523"/>
          </a:xfrm>
          <a:custGeom>
            <a:avLst/>
            <a:gdLst/>
            <a:ahLst/>
            <a:cxnLst/>
            <a:rect l="l" t="t" r="r" b="b"/>
            <a:pathLst>
              <a:path w="15390" h="5648" extrusionOk="0">
                <a:moveTo>
                  <a:pt x="0" y="5648"/>
                </a:moveTo>
                <a:lnTo>
                  <a:pt x="7695" y="1"/>
                </a:lnTo>
                <a:lnTo>
                  <a:pt x="15389" y="5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/>
              <a:ea typeface="微软雅黑" panose="020B0503020204020204" pitchFamily="34" charset="-122"/>
              <a:cs typeface="Arial"/>
              <a:sym typeface="Arial"/>
            </a:endParaRPr>
          </a:p>
        </p:txBody>
      </p:sp>
      <p:sp>
        <p:nvSpPr>
          <p:cNvPr id="15" name="Google Shape;1114;p45">
            <a:extLst>
              <a:ext uri="{FF2B5EF4-FFF2-40B4-BE49-F238E27FC236}">
                <a16:creationId xmlns:a16="http://schemas.microsoft.com/office/drawing/2014/main" id="{B977BED1-96A7-2582-4300-F4D446E1060B}"/>
              </a:ext>
            </a:extLst>
          </p:cNvPr>
          <p:cNvSpPr/>
          <p:nvPr/>
        </p:nvSpPr>
        <p:spPr>
          <a:xfrm>
            <a:off x="7385764" y="5048530"/>
            <a:ext cx="4196659" cy="749557"/>
          </a:xfrm>
          <a:custGeom>
            <a:avLst/>
            <a:gdLst/>
            <a:ahLst/>
            <a:cxnLst/>
            <a:rect l="l" t="t" r="r" b="b"/>
            <a:pathLst>
              <a:path w="19484" h="3480" extrusionOk="0">
                <a:moveTo>
                  <a:pt x="0" y="3480"/>
                </a:moveTo>
                <a:lnTo>
                  <a:pt x="9742" y="0"/>
                </a:lnTo>
                <a:lnTo>
                  <a:pt x="19484" y="34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/>
              <a:ea typeface="微软雅黑" panose="020B0503020204020204" pitchFamily="34" charset="-122"/>
              <a:cs typeface="Arial"/>
              <a:sym typeface="Arial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2515D1B-B7B8-D376-19A7-2B8A599CD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7" y="1637002"/>
            <a:ext cx="2820958" cy="21148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A73D-E7B6-DEE9-AEC1-0638FC088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BC3BBA37-D8EE-6F47-B135-B4D9B51A7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AAD5F7F-4118-216D-4E3B-3A92002AEC61}"/>
              </a:ext>
            </a:extLst>
          </p:cNvPr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团队分工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55C2A61-422E-B318-E7D9-1B9BB0412033}"/>
              </a:ext>
            </a:extLst>
          </p:cNvPr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7E795800-7F1E-3FAE-D9D0-DA15F64F9ED6}"/>
                </a:ext>
              </a:extLst>
            </p:cNvPr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F19B0606-56C7-6FD4-6B41-DDA3BEBDA16D}"/>
                </a:ext>
              </a:extLst>
            </p:cNvPr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F7E6A4A-1975-D743-8BE1-8A1E70CD1785}"/>
              </a:ext>
            </a:extLst>
          </p:cNvPr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79157B3-6406-0D95-AEFB-6D9FA09C9251}"/>
                </a:ext>
              </a:extLst>
            </p:cNvPr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8535C02B-E987-424E-4D15-1663436EED1B}"/>
                </a:ext>
              </a:extLst>
            </p:cNvPr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CEC0F65-A919-6E6C-31A3-AD512B30F351}"/>
              </a:ext>
            </a:extLst>
          </p:cNvPr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C12E4C10-FD4D-A011-7BA2-D22AEB29B35A}"/>
                </a:ext>
              </a:extLst>
            </p:cNvPr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AF3DA80B-05D1-FD8E-D1AE-A142410BA63F}"/>
                </a:ext>
              </a:extLst>
            </p:cNvPr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A7F2213-2883-BF20-DB86-78608FCBD379}"/>
              </a:ext>
            </a:extLst>
          </p:cNvPr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67078EC-BF4B-CCA0-6510-228EB90A47B5}"/>
                </a:ext>
              </a:extLst>
            </p:cNvPr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团队分工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191056C6-1C02-4070-1B6D-FC62AE2138A2}"/>
                </a:ext>
              </a:extLst>
            </p:cNvPr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BDAE9C3-3C07-446E-98F9-EB7424C887D7}"/>
                  </a:ext>
                </a:extLst>
              </p:cNvPr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>
                <a:extLst>
                  <a:ext uri="{FF2B5EF4-FFF2-40B4-BE49-F238E27FC236}">
                    <a16:creationId xmlns:a16="http://schemas.microsoft.com/office/drawing/2014/main" id="{8A6FF38F-0DE3-E84C-7749-9018CEB04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147817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>
            <a:extLst>
              <a:ext uri="{FF2B5EF4-FFF2-40B4-BE49-F238E27FC236}">
                <a16:creationId xmlns:a16="http://schemas.microsoft.com/office/drawing/2014/main" id="{FE52AA15-F26E-BDF9-592A-6395163C5D02}"/>
              </a:ext>
            </a:extLst>
          </p:cNvPr>
          <p:cNvGrpSpPr/>
          <p:nvPr/>
        </p:nvGrpSpPr>
        <p:grpSpPr>
          <a:xfrm>
            <a:off x="474972" y="354431"/>
            <a:ext cx="11242057" cy="461665"/>
            <a:chOff x="512756" y="395993"/>
            <a:chExt cx="11242057" cy="461665"/>
          </a:xfrm>
        </p:grpSpPr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E8EFDAA-B208-785D-442C-EF8172918F46}"/>
                </a:ext>
              </a:extLst>
            </p:cNvPr>
            <p:cNvSpPr txBox="1"/>
            <p:nvPr/>
          </p:nvSpPr>
          <p:spPr>
            <a:xfrm>
              <a:off x="512756" y="395993"/>
              <a:ext cx="2533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团队分工</a:t>
              </a: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088199A2-9C7C-3666-A918-B6773886C8D9}"/>
                </a:ext>
              </a:extLst>
            </p:cNvPr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91" name="直接连接符 90">
                <a:extLst>
                  <a:ext uri="{FF2B5EF4-FFF2-40B4-BE49-F238E27FC236}">
                    <a16:creationId xmlns:a16="http://schemas.microsoft.com/office/drawing/2014/main" id="{A3431888-0FA6-D0E6-E0D9-BAC21A7C7740}"/>
                  </a:ext>
                </a:extLst>
              </p:cNvPr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矩形: 圆角 91">
                <a:extLst>
                  <a:ext uri="{FF2B5EF4-FFF2-40B4-BE49-F238E27FC236}">
                    <a16:creationId xmlns:a16="http://schemas.microsoft.com/office/drawing/2014/main" id="{295BB5C1-9B65-0297-D458-706CD5C6A728}"/>
                  </a:ext>
                </a:extLst>
              </p:cNvPr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sp>
        <p:nvSpPr>
          <p:cNvPr id="93" name="文本框 92">
            <a:extLst>
              <a:ext uri="{FF2B5EF4-FFF2-40B4-BE49-F238E27FC236}">
                <a16:creationId xmlns:a16="http://schemas.microsoft.com/office/drawing/2014/main" id="{6AFB0109-693D-F6B8-3360-B9F057B88510}"/>
              </a:ext>
            </a:extLst>
          </p:cNvPr>
          <p:cNvSpPr txBox="1"/>
          <p:nvPr/>
        </p:nvSpPr>
        <p:spPr>
          <a:xfrm>
            <a:off x="5080337" y="93826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项目交谈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367A8257-97F7-4FFE-150D-654BA0006CA9}"/>
              </a:ext>
            </a:extLst>
          </p:cNvPr>
          <p:cNvSpPr txBox="1"/>
          <p:nvPr/>
        </p:nvSpPr>
        <p:spPr>
          <a:xfrm>
            <a:off x="2822726" y="30596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向锦鹏：拍摄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49E465E8-3981-53EC-9785-FF2939C64857}"/>
              </a:ext>
            </a:extLst>
          </p:cNvPr>
          <p:cNvSpPr txBox="1"/>
          <p:nvPr/>
        </p:nvSpPr>
        <p:spPr>
          <a:xfrm>
            <a:off x="2822726" y="22558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周林鑫：主谈判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3BE43E2-C205-F719-327D-620FA34DA25A}"/>
              </a:ext>
            </a:extLst>
          </p:cNvPr>
          <p:cNvSpPr txBox="1"/>
          <p:nvPr/>
        </p:nvSpPr>
        <p:spPr>
          <a:xfrm>
            <a:off x="5311169" y="305966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刘家健：笔录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D6C7A95D-29BF-2B7A-609C-6CACCBC5A2F9}"/>
              </a:ext>
            </a:extLst>
          </p:cNvPr>
          <p:cNvSpPr txBox="1"/>
          <p:nvPr/>
        </p:nvSpPr>
        <p:spPr>
          <a:xfrm>
            <a:off x="5311169" y="22558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王菲：主谈判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2F642D68-3BE2-C9A5-B2D0-776BBBB9F16B}"/>
              </a:ext>
            </a:extLst>
          </p:cNvPr>
          <p:cNvSpPr txBox="1"/>
          <p:nvPr/>
        </p:nvSpPr>
        <p:spPr>
          <a:xfrm>
            <a:off x="7799612" y="3059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汪文慧：副谈判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8601403-4EE7-39EC-3585-187A0064C820}"/>
              </a:ext>
            </a:extLst>
          </p:cNvPr>
          <p:cNvSpPr txBox="1"/>
          <p:nvPr/>
        </p:nvSpPr>
        <p:spPr>
          <a:xfrm>
            <a:off x="7799612" y="22558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陈慧：副谈判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3CD4F-81BB-99F0-F987-2E35A8C06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3204D5D4-2979-C42B-FC43-C329F5FC3200}"/>
              </a:ext>
            </a:extLst>
          </p:cNvPr>
          <p:cNvGrpSpPr/>
          <p:nvPr/>
        </p:nvGrpSpPr>
        <p:grpSpPr>
          <a:xfrm>
            <a:off x="474972" y="354431"/>
            <a:ext cx="11242057" cy="461665"/>
            <a:chOff x="512756" y="395993"/>
            <a:chExt cx="11242057" cy="46166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19CA2F3C-ABF3-649F-A2AC-96AC3636C61D}"/>
                </a:ext>
              </a:extLst>
            </p:cNvPr>
            <p:cNvSpPr txBox="1"/>
            <p:nvPr/>
          </p:nvSpPr>
          <p:spPr>
            <a:xfrm>
              <a:off x="512756" y="395993"/>
              <a:ext cx="253319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团队分工</a:t>
              </a: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AE70D547-BE08-4DA3-B194-A452605D9ECE}"/>
                </a:ext>
              </a:extLst>
            </p:cNvPr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7E3B7E2A-20B9-5C5E-04DE-0B427A10B599}"/>
                  </a:ext>
                </a:extLst>
              </p:cNvPr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8AD15020-B5E0-2277-7568-41B2EA0CB467}"/>
                  </a:ext>
                </a:extLst>
              </p:cNvPr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2124935-31D9-DF7B-3472-A01BDB596BD7}"/>
              </a:ext>
            </a:extLst>
          </p:cNvPr>
          <p:cNvSpPr txBox="1"/>
          <p:nvPr/>
        </p:nvSpPr>
        <p:spPr>
          <a:xfrm>
            <a:off x="5080337" y="93826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/>
              <a:t>项目制作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14E13C1-AF72-D8DD-31C0-882A43FFF05A}"/>
              </a:ext>
            </a:extLst>
          </p:cNvPr>
          <p:cNvSpPr txBox="1"/>
          <p:nvPr/>
        </p:nvSpPr>
        <p:spPr>
          <a:xfrm>
            <a:off x="1095239" y="225584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网站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03EA21-F2F6-0B51-6113-364FF47B4E75}"/>
              </a:ext>
            </a:extLst>
          </p:cNvPr>
          <p:cNvSpPr txBox="1"/>
          <p:nvPr/>
        </p:nvSpPr>
        <p:spPr>
          <a:xfrm>
            <a:off x="1095238" y="406492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微信公众号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A911E2-5F01-A157-EC1C-1EC25557B628}"/>
              </a:ext>
            </a:extLst>
          </p:cNvPr>
          <p:cNvSpPr txBox="1"/>
          <p:nvPr/>
        </p:nvSpPr>
        <p:spPr>
          <a:xfrm>
            <a:off x="1095238" y="57139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视频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04DF593-925C-A7D2-9883-2B5A5610C4D0}"/>
              </a:ext>
            </a:extLst>
          </p:cNvPr>
          <p:cNvSpPr txBox="1"/>
          <p:nvPr/>
        </p:nvSpPr>
        <p:spPr>
          <a:xfrm>
            <a:off x="2822726" y="3059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向锦鹏：优势环境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A9E4C6-303C-2870-7536-A9F89F01CF5C}"/>
              </a:ext>
            </a:extLst>
          </p:cNvPr>
          <p:cNvSpPr txBox="1"/>
          <p:nvPr/>
        </p:nvSpPr>
        <p:spPr>
          <a:xfrm>
            <a:off x="2822726" y="22558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周林鑫：首页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8D01E94-A44A-8A44-A26E-27FAADDB0559}"/>
              </a:ext>
            </a:extLst>
          </p:cNvPr>
          <p:cNvSpPr txBox="1"/>
          <p:nvPr/>
        </p:nvSpPr>
        <p:spPr>
          <a:xfrm>
            <a:off x="5311169" y="3059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王菲：教师团队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2B1461B-AD6F-3D89-868B-C4B0F83C0018}"/>
              </a:ext>
            </a:extLst>
          </p:cNvPr>
          <p:cNvSpPr txBox="1"/>
          <p:nvPr/>
        </p:nvSpPr>
        <p:spPr>
          <a:xfrm>
            <a:off x="5311169" y="22558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刘家健：课程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834D55B-959D-0856-F026-F2C05F7BE29E}"/>
              </a:ext>
            </a:extLst>
          </p:cNvPr>
          <p:cNvSpPr txBox="1"/>
          <p:nvPr/>
        </p:nvSpPr>
        <p:spPr>
          <a:xfrm>
            <a:off x="7799612" y="30596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汪文慧：联系我们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FC095B-FB07-D0B2-3E21-B2721DCB33CC}"/>
              </a:ext>
            </a:extLst>
          </p:cNvPr>
          <p:cNvSpPr txBox="1"/>
          <p:nvPr/>
        </p:nvSpPr>
        <p:spPr>
          <a:xfrm>
            <a:off x="7799612" y="225584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陈慧：上岸成果展示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56D004C-1D5D-02B3-DE6A-80551199AA33}"/>
              </a:ext>
            </a:extLst>
          </p:cNvPr>
          <p:cNvSpPr txBox="1"/>
          <p:nvPr/>
        </p:nvSpPr>
        <p:spPr>
          <a:xfrm>
            <a:off x="2822726" y="57139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每人剪辑一段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66EC33-D017-9AC4-A7ED-F4500967E358}"/>
              </a:ext>
            </a:extLst>
          </p:cNvPr>
          <p:cNvSpPr txBox="1"/>
          <p:nvPr/>
        </p:nvSpPr>
        <p:spPr>
          <a:xfrm>
            <a:off x="2822726" y="40649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每人一篇</a:t>
            </a:r>
          </a:p>
        </p:txBody>
      </p:sp>
    </p:spTree>
    <p:extLst>
      <p:ext uri="{BB962C8B-B14F-4D97-AF65-F5344CB8AC3E}">
        <p14:creationId xmlns:p14="http://schemas.microsoft.com/office/powerpoint/2010/main" val="14028755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1893B-B390-E6F9-1A24-E678C3FF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3CF7EC8-9227-AB09-6C0E-E261F2C9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227"/>
            <a:ext cx="12192000" cy="685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631E3C3-74D5-A2F1-C9B5-86BC20B1DD41}"/>
              </a:ext>
            </a:extLst>
          </p:cNvPr>
          <p:cNvSpPr txBox="1"/>
          <p:nvPr/>
        </p:nvSpPr>
        <p:spPr>
          <a:xfrm>
            <a:off x="3465311" y="1527059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3800">
                <a:gradFill flip="none" rotWithShape="1">
                  <a:gsLst>
                    <a:gs pos="0">
                      <a:schemeClr val="accent1">
                        <a:lumMod val="49000"/>
                        <a:lumOff val="51000"/>
                      </a:schemeClr>
                    </a:gs>
                    <a:gs pos="75000">
                      <a:schemeClr val="accent1"/>
                    </a:gs>
                  </a:gsLst>
                  <a:lin ang="2700000" scaled="1"/>
                </a:gradFill>
                <a:effectLst>
                  <a:outerShdw blurRad="50800" dist="38100" dir="8100000" algn="tr" rotWithShape="0">
                    <a:schemeClr val="accent1">
                      <a:alpha val="4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  <a:effectLst/>
                <a:latin typeface="思源宋体 CN Heavy" pitchFamily="18" charset="-122"/>
                <a:ea typeface="思源宋体 CN Heavy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rPr>
              <a:t>项目过程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7ABAE25-C31B-49D6-3260-6E947730E86B}"/>
              </a:ext>
            </a:extLst>
          </p:cNvPr>
          <p:cNvGrpSpPr/>
          <p:nvPr/>
        </p:nvGrpSpPr>
        <p:grpSpPr>
          <a:xfrm rot="1727173">
            <a:off x="9286589" y="1485166"/>
            <a:ext cx="568614" cy="266602"/>
            <a:chOff x="3206162" y="2573234"/>
            <a:chExt cx="210861" cy="98865"/>
          </a:xfrm>
          <a:gradFill flip="none" rotWithShape="1"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grpSpPr>
        <p:sp>
          <p:nvSpPr>
            <p:cNvPr id="24" name="泪滴形 23">
              <a:extLst>
                <a:ext uri="{FF2B5EF4-FFF2-40B4-BE49-F238E27FC236}">
                  <a16:creationId xmlns:a16="http://schemas.microsoft.com/office/drawing/2014/main" id="{18B85FCC-BD8E-52ED-C161-196719369E45}"/>
                </a:ext>
              </a:extLst>
            </p:cNvPr>
            <p:cNvSpPr/>
            <p:nvPr/>
          </p:nvSpPr>
          <p:spPr>
            <a:xfrm rot="16200000" flipH="1">
              <a:off x="3318271" y="2573348"/>
              <a:ext cx="98865" cy="9863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25" name="泪滴形 24">
              <a:extLst>
                <a:ext uri="{FF2B5EF4-FFF2-40B4-BE49-F238E27FC236}">
                  <a16:creationId xmlns:a16="http://schemas.microsoft.com/office/drawing/2014/main" id="{15851E51-F2ED-F434-CBED-7E71CB70B716}"/>
                </a:ext>
              </a:extLst>
            </p:cNvPr>
            <p:cNvSpPr/>
            <p:nvPr/>
          </p:nvSpPr>
          <p:spPr>
            <a:xfrm rot="6106518">
              <a:off x="3206082" y="2591800"/>
              <a:ext cx="70076" cy="69915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18315B2-919C-CDC6-86CC-BC4381214D95}"/>
              </a:ext>
            </a:extLst>
          </p:cNvPr>
          <p:cNvGrpSpPr/>
          <p:nvPr/>
        </p:nvGrpSpPr>
        <p:grpSpPr>
          <a:xfrm>
            <a:off x="2434356" y="2956045"/>
            <a:ext cx="6885722" cy="125796"/>
            <a:chOff x="774918" y="3892959"/>
            <a:chExt cx="6885722" cy="125796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66CBF0BD-D6B0-4B6E-B2D4-E9D40AE4A87E}"/>
                </a:ext>
              </a:extLst>
            </p:cNvPr>
            <p:cNvCxnSpPr/>
            <p:nvPr/>
          </p:nvCxnSpPr>
          <p:spPr>
            <a:xfrm flipH="1">
              <a:off x="1748511" y="3955857"/>
              <a:ext cx="5912129" cy="0"/>
            </a:xfrm>
            <a:prstGeom prst="line">
              <a:avLst/>
            </a:prstGeom>
            <a:ln w="25400" cap="rnd">
              <a:gradFill>
                <a:gsLst>
                  <a:gs pos="0">
                    <a:srgbClr val="0356C2">
                      <a:alpha val="0"/>
                    </a:srgbClr>
                  </a:gs>
                  <a:gs pos="100000">
                    <a:srgbClr val="0356C2"/>
                  </a:gs>
                </a:gsLst>
                <a:lin ang="0" scaled="0"/>
              </a:gra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A4F758D6-9D3C-CB7C-5CCF-A3B8324821A1}"/>
                </a:ext>
              </a:extLst>
            </p:cNvPr>
            <p:cNvSpPr/>
            <p:nvPr/>
          </p:nvSpPr>
          <p:spPr>
            <a:xfrm>
              <a:off x="774918" y="3892959"/>
              <a:ext cx="973593" cy="125796"/>
            </a:xfrm>
            <a:prstGeom prst="roundRect">
              <a:avLst>
                <a:gd name="adj" fmla="val 50000"/>
              </a:avLst>
            </a:prstGeom>
            <a:noFill/>
            <a:ln w="25400">
              <a:solidFill>
                <a:srgbClr val="0356C2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90CC85A-D5C8-5966-CFBC-37882C0FA4E8}"/>
              </a:ext>
            </a:extLst>
          </p:cNvPr>
          <p:cNvGrpSpPr/>
          <p:nvPr/>
        </p:nvGrpSpPr>
        <p:grpSpPr>
          <a:xfrm flipV="1">
            <a:off x="2805229" y="3343239"/>
            <a:ext cx="390674" cy="400813"/>
            <a:chOff x="6863939" y="708769"/>
            <a:chExt cx="195815" cy="200897"/>
          </a:xfrm>
          <a:gradFill>
            <a:gsLst>
              <a:gs pos="0">
                <a:srgbClr val="0356C2"/>
              </a:gs>
              <a:gs pos="100000">
                <a:srgbClr val="157FE5"/>
              </a:gs>
            </a:gsLst>
            <a:lin ang="13500000" scaled="1"/>
          </a:gradFill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B36AA651-C56C-79D1-7206-E96438EA9EB2}"/>
                </a:ext>
              </a:extLst>
            </p:cNvPr>
            <p:cNvSpPr/>
            <p:nvPr/>
          </p:nvSpPr>
          <p:spPr>
            <a:xfrm rot="2499710">
              <a:off x="6863939" y="797155"/>
              <a:ext cx="112770" cy="112511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5D186C70-6BBE-3AAD-D924-CBAF5F13F302}"/>
                </a:ext>
              </a:extLst>
            </p:cNvPr>
            <p:cNvSpPr/>
            <p:nvPr/>
          </p:nvSpPr>
          <p:spPr>
            <a:xfrm rot="12593192" flipH="1">
              <a:off x="6979822" y="708769"/>
              <a:ext cx="79932" cy="79748"/>
            </a:xfrm>
            <a:prstGeom prst="teardrop">
              <a:avLst>
                <a:gd name="adj" fmla="val 106428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Medium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 Medium" panose="00020600040101010101" pitchFamily="18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31B40EC-E9F5-9519-DAB3-248DD0BB1930}"/>
              </a:ext>
            </a:extLst>
          </p:cNvPr>
          <p:cNvGrpSpPr/>
          <p:nvPr/>
        </p:nvGrpSpPr>
        <p:grpSpPr>
          <a:xfrm>
            <a:off x="374096" y="353776"/>
            <a:ext cx="2857574" cy="369332"/>
            <a:chOff x="510659" y="364609"/>
            <a:chExt cx="2857574" cy="369332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2A84AB5-F3D6-3473-12F2-14A854C37294}"/>
                </a:ext>
              </a:extLst>
            </p:cNvPr>
            <p:cNvSpPr txBox="1"/>
            <p:nvPr/>
          </p:nvSpPr>
          <p:spPr>
            <a:xfrm>
              <a:off x="967740" y="364609"/>
              <a:ext cx="240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项目过程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D71F7A2F-48A4-B58B-FA28-7EC27111A4DE}"/>
                </a:ext>
              </a:extLst>
            </p:cNvPr>
            <p:cNvGrpSpPr/>
            <p:nvPr/>
          </p:nvGrpSpPr>
          <p:grpSpPr>
            <a:xfrm>
              <a:off x="510659" y="364609"/>
              <a:ext cx="369332" cy="369332"/>
              <a:chOff x="510659" y="364609"/>
              <a:chExt cx="369332" cy="369332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915EF032-A67F-7330-9C5F-7591B5B5367A}"/>
                  </a:ext>
                </a:extLst>
              </p:cNvPr>
              <p:cNvSpPr/>
              <p:nvPr/>
            </p:nvSpPr>
            <p:spPr>
              <a:xfrm>
                <a:off x="510659" y="364609"/>
                <a:ext cx="369332" cy="369332"/>
              </a:xfrm>
              <a:prstGeom prst="ellipse">
                <a:avLst/>
              </a:prstGeom>
              <a:gradFill flip="none" rotWithShape="1">
                <a:gsLst>
                  <a:gs pos="0">
                    <a:srgbClr val="0356C2"/>
                  </a:gs>
                  <a:gs pos="100000">
                    <a:srgbClr val="157FE5"/>
                  </a:gs>
                </a:gsLst>
                <a:lin ang="135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  <p:pic>
            <p:nvPicPr>
              <p:cNvPr id="16" name="图形 12" descr="靶心 纯色填充">
                <a:extLst>
                  <a:ext uri="{FF2B5EF4-FFF2-40B4-BE49-F238E27FC236}">
                    <a16:creationId xmlns:a16="http://schemas.microsoft.com/office/drawing/2014/main" id="{4A372860-9E7B-EF8F-5BF6-29ADF2D3A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8959" y="422910"/>
                <a:ext cx="252732" cy="25273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91961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10;p45"/>
          <p:cNvSpPr/>
          <p:nvPr>
            <p:custDataLst>
              <p:tags r:id="rId1"/>
            </p:custDataLst>
          </p:nvPr>
        </p:nvSpPr>
        <p:spPr>
          <a:xfrm>
            <a:off x="611505" y="5109054"/>
            <a:ext cx="3113032" cy="689032"/>
          </a:xfrm>
          <a:custGeom>
            <a:avLst/>
            <a:gdLst/>
            <a:ahLst/>
            <a:cxnLst/>
            <a:rect l="l" t="t" r="r" b="b"/>
            <a:pathLst>
              <a:path w="14452" h="3199" extrusionOk="0">
                <a:moveTo>
                  <a:pt x="0" y="3199"/>
                </a:moveTo>
                <a:lnTo>
                  <a:pt x="7226" y="0"/>
                </a:lnTo>
                <a:lnTo>
                  <a:pt x="14452" y="31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1111;p45"/>
          <p:cNvSpPr/>
          <p:nvPr>
            <p:custDataLst>
              <p:tags r:id="rId2"/>
            </p:custDataLst>
          </p:nvPr>
        </p:nvSpPr>
        <p:spPr>
          <a:xfrm>
            <a:off x="2725420" y="4875530"/>
            <a:ext cx="3077210" cy="922655"/>
          </a:xfrm>
          <a:custGeom>
            <a:avLst/>
            <a:gdLst/>
            <a:ahLst/>
            <a:cxnLst/>
            <a:rect l="l" t="t" r="r" b="b"/>
            <a:pathLst>
              <a:path w="21023" h="4283" extrusionOk="0">
                <a:moveTo>
                  <a:pt x="1" y="4283"/>
                </a:moveTo>
                <a:lnTo>
                  <a:pt x="10505" y="1"/>
                </a:lnTo>
                <a:lnTo>
                  <a:pt x="21023" y="4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1112;p45"/>
          <p:cNvSpPr/>
          <p:nvPr>
            <p:custDataLst>
              <p:tags r:id="rId3"/>
            </p:custDataLst>
          </p:nvPr>
        </p:nvSpPr>
        <p:spPr>
          <a:xfrm>
            <a:off x="5802900" y="4743108"/>
            <a:ext cx="2562711" cy="1054980"/>
          </a:xfrm>
          <a:custGeom>
            <a:avLst/>
            <a:gdLst/>
            <a:ahLst/>
            <a:cxnLst/>
            <a:rect l="l" t="t" r="r" b="b"/>
            <a:pathLst>
              <a:path w="11898" h="4898" extrusionOk="0">
                <a:moveTo>
                  <a:pt x="1" y="4898"/>
                </a:moveTo>
                <a:lnTo>
                  <a:pt x="5942" y="0"/>
                </a:lnTo>
                <a:lnTo>
                  <a:pt x="11897" y="48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1113;p45"/>
          <p:cNvSpPr/>
          <p:nvPr>
            <p:custDataLst>
              <p:tags r:id="rId4"/>
            </p:custDataLst>
          </p:nvPr>
        </p:nvSpPr>
        <p:spPr>
          <a:xfrm>
            <a:off x="8346634" y="4581564"/>
            <a:ext cx="3314852" cy="1216523"/>
          </a:xfrm>
          <a:custGeom>
            <a:avLst/>
            <a:gdLst/>
            <a:ahLst/>
            <a:cxnLst/>
            <a:rect l="l" t="t" r="r" b="b"/>
            <a:pathLst>
              <a:path w="15390" h="5648" extrusionOk="0">
                <a:moveTo>
                  <a:pt x="0" y="5648"/>
                </a:moveTo>
                <a:lnTo>
                  <a:pt x="7695" y="1"/>
                </a:lnTo>
                <a:lnTo>
                  <a:pt x="15389" y="56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 dirty="0">
              <a:solidFill>
                <a:srgbClr val="000000"/>
              </a:solidFill>
              <a:latin typeface="Arial" panose="020B0604020202020204"/>
              <a:ea typeface="微软雅黑" panose="020B0503020204020204" pitchFamily="34" charset="-122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" name="Google Shape;1115;p45"/>
          <p:cNvGrpSpPr/>
          <p:nvPr>
            <p:custDataLst>
              <p:tags r:id="rId5"/>
            </p:custDataLst>
          </p:nvPr>
        </p:nvGrpSpPr>
        <p:grpSpPr>
          <a:xfrm>
            <a:off x="1640026" y="4330893"/>
            <a:ext cx="1052189" cy="677623"/>
            <a:chOff x="1345129" y="3099761"/>
            <a:chExt cx="645040" cy="415414"/>
          </a:xfrm>
        </p:grpSpPr>
        <p:sp>
          <p:nvSpPr>
            <p:cNvPr id="10" name="Google Shape;1116;p45"/>
            <p:cNvSpPr/>
            <p:nvPr>
              <p:custDataLst>
                <p:tags r:id="rId36"/>
              </p:custDataLst>
            </p:nvPr>
          </p:nvSpPr>
          <p:spPr>
            <a:xfrm>
              <a:off x="1345129" y="3115606"/>
              <a:ext cx="645040" cy="132"/>
            </a:xfrm>
            <a:custGeom>
              <a:avLst/>
              <a:gdLst/>
              <a:ahLst/>
              <a:cxnLst/>
              <a:rect l="l" t="t" r="r" b="b"/>
              <a:pathLst>
                <a:path w="4885" h="1" fill="none" extrusionOk="0">
                  <a:moveTo>
                    <a:pt x="0" y="1"/>
                  </a:moveTo>
                  <a:lnTo>
                    <a:pt x="4885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" name="Google Shape;1117;p45"/>
            <p:cNvSpPr/>
            <p:nvPr>
              <p:custDataLst>
                <p:tags r:id="rId37"/>
              </p:custDataLst>
            </p:nvPr>
          </p:nvSpPr>
          <p:spPr>
            <a:xfrm>
              <a:off x="1668507" y="3115606"/>
              <a:ext cx="132" cy="399568"/>
            </a:xfrm>
            <a:custGeom>
              <a:avLst/>
              <a:gdLst/>
              <a:ahLst/>
              <a:cxnLst/>
              <a:rect l="l" t="t" r="r" b="b"/>
              <a:pathLst>
                <a:path w="1" h="3026" fill="none" extrusionOk="0">
                  <a:moveTo>
                    <a:pt x="0" y="1"/>
                  </a:moveTo>
                  <a:lnTo>
                    <a:pt x="0" y="3025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" name="Google Shape;1118;p45"/>
            <p:cNvSpPr/>
            <p:nvPr>
              <p:custDataLst>
                <p:tags r:id="rId38"/>
              </p:custDataLst>
            </p:nvPr>
          </p:nvSpPr>
          <p:spPr>
            <a:xfrm>
              <a:off x="1647248" y="3099761"/>
              <a:ext cx="37237" cy="31691"/>
            </a:xfrm>
            <a:custGeom>
              <a:avLst/>
              <a:gdLst/>
              <a:ahLst/>
              <a:cxnLst/>
              <a:rect l="l" t="t" r="r" b="b"/>
              <a:pathLst>
                <a:path w="282" h="240" extrusionOk="0">
                  <a:moveTo>
                    <a:pt x="161" y="0"/>
                  </a:moveTo>
                  <a:cubicBezTo>
                    <a:pt x="54" y="0"/>
                    <a:pt x="1" y="134"/>
                    <a:pt x="68" y="201"/>
                  </a:cubicBezTo>
                  <a:cubicBezTo>
                    <a:pt x="94" y="228"/>
                    <a:pt x="127" y="240"/>
                    <a:pt x="159" y="240"/>
                  </a:cubicBezTo>
                  <a:cubicBezTo>
                    <a:pt x="222" y="240"/>
                    <a:pt x="282" y="192"/>
                    <a:pt x="282" y="121"/>
                  </a:cubicBezTo>
                  <a:cubicBezTo>
                    <a:pt x="282" y="54"/>
                    <a:pt x="228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" name="Google Shape;1119;p45"/>
          <p:cNvGrpSpPr/>
          <p:nvPr>
            <p:custDataLst>
              <p:tags r:id="rId6"/>
            </p:custDataLst>
          </p:nvPr>
        </p:nvGrpSpPr>
        <p:grpSpPr>
          <a:xfrm>
            <a:off x="3743010" y="4333478"/>
            <a:ext cx="1052189" cy="481832"/>
            <a:chOff x="2468964" y="3101346"/>
            <a:chExt cx="645040" cy="295385"/>
          </a:xfrm>
        </p:grpSpPr>
        <p:sp>
          <p:nvSpPr>
            <p:cNvPr id="16" name="Google Shape;1120;p45"/>
            <p:cNvSpPr/>
            <p:nvPr>
              <p:custDataLst>
                <p:tags r:id="rId33"/>
              </p:custDataLst>
            </p:nvPr>
          </p:nvSpPr>
          <p:spPr>
            <a:xfrm>
              <a:off x="2468964" y="3115606"/>
              <a:ext cx="645040" cy="132"/>
            </a:xfrm>
            <a:custGeom>
              <a:avLst/>
              <a:gdLst/>
              <a:ahLst/>
              <a:cxnLst/>
              <a:rect l="l" t="t" r="r" b="b"/>
              <a:pathLst>
                <a:path w="4885" h="1" fill="none" extrusionOk="0">
                  <a:moveTo>
                    <a:pt x="0" y="1"/>
                  </a:moveTo>
                  <a:lnTo>
                    <a:pt x="488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121;p45"/>
            <p:cNvSpPr/>
            <p:nvPr>
              <p:custDataLst>
                <p:tags r:id="rId34"/>
              </p:custDataLst>
            </p:nvPr>
          </p:nvSpPr>
          <p:spPr>
            <a:xfrm>
              <a:off x="2790493" y="3115606"/>
              <a:ext cx="132" cy="281124"/>
            </a:xfrm>
            <a:custGeom>
              <a:avLst/>
              <a:gdLst/>
              <a:ahLst/>
              <a:cxnLst/>
              <a:rect l="l" t="t" r="r" b="b"/>
              <a:pathLst>
                <a:path w="1" h="2129" fill="none" extrusionOk="0">
                  <a:moveTo>
                    <a:pt x="0" y="1"/>
                  </a:moveTo>
                  <a:lnTo>
                    <a:pt x="0" y="2129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122;p45"/>
            <p:cNvSpPr/>
            <p:nvPr>
              <p:custDataLst>
                <p:tags r:id="rId35"/>
              </p:custDataLst>
            </p:nvPr>
          </p:nvSpPr>
          <p:spPr>
            <a:xfrm>
              <a:off x="2769762" y="3101346"/>
              <a:ext cx="38029" cy="31427"/>
            </a:xfrm>
            <a:custGeom>
              <a:avLst/>
              <a:gdLst/>
              <a:ahLst/>
              <a:cxnLst/>
              <a:rect l="l" t="t" r="r" b="b"/>
              <a:pathLst>
                <a:path w="288" h="238" extrusionOk="0">
                  <a:moveTo>
                    <a:pt x="156" y="1"/>
                  </a:moveTo>
                  <a:cubicBezTo>
                    <a:pt x="58" y="1"/>
                    <a:pt x="1" y="126"/>
                    <a:pt x="77" y="203"/>
                  </a:cubicBezTo>
                  <a:cubicBezTo>
                    <a:pt x="98" y="227"/>
                    <a:pt x="126" y="238"/>
                    <a:pt x="155" y="238"/>
                  </a:cubicBezTo>
                  <a:cubicBezTo>
                    <a:pt x="219" y="238"/>
                    <a:pt x="287" y="183"/>
                    <a:pt x="278" y="109"/>
                  </a:cubicBezTo>
                  <a:cubicBezTo>
                    <a:pt x="278" y="55"/>
                    <a:pt x="238" y="2"/>
                    <a:pt x="171" y="2"/>
                  </a:cubicBezTo>
                  <a:cubicBezTo>
                    <a:pt x="166" y="1"/>
                    <a:pt x="161" y="1"/>
                    <a:pt x="156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123;p45"/>
          <p:cNvGrpSpPr/>
          <p:nvPr>
            <p:custDataLst>
              <p:tags r:id="rId7"/>
            </p:custDataLst>
          </p:nvPr>
        </p:nvGrpSpPr>
        <p:grpSpPr>
          <a:xfrm>
            <a:off x="6556675" y="4330893"/>
            <a:ext cx="1055204" cy="348935"/>
            <a:chOff x="3589101" y="3099761"/>
            <a:chExt cx="646888" cy="213913"/>
          </a:xfrm>
        </p:grpSpPr>
        <p:sp>
          <p:nvSpPr>
            <p:cNvPr id="20" name="Google Shape;1124;p45"/>
            <p:cNvSpPr/>
            <p:nvPr>
              <p:custDataLst>
                <p:tags r:id="rId30"/>
              </p:custDataLst>
            </p:nvPr>
          </p:nvSpPr>
          <p:spPr>
            <a:xfrm>
              <a:off x="3589101" y="3115606"/>
              <a:ext cx="646888" cy="132"/>
            </a:xfrm>
            <a:custGeom>
              <a:avLst/>
              <a:gdLst/>
              <a:ahLst/>
              <a:cxnLst/>
              <a:rect l="l" t="t" r="r" b="b"/>
              <a:pathLst>
                <a:path w="4899" h="1" fill="none" extrusionOk="0">
                  <a:moveTo>
                    <a:pt x="1" y="1"/>
                  </a:moveTo>
                  <a:lnTo>
                    <a:pt x="4899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125;p45"/>
            <p:cNvSpPr/>
            <p:nvPr>
              <p:custDataLst>
                <p:tags r:id="rId31"/>
              </p:custDataLst>
            </p:nvPr>
          </p:nvSpPr>
          <p:spPr>
            <a:xfrm>
              <a:off x="3912480" y="3115606"/>
              <a:ext cx="132" cy="198068"/>
            </a:xfrm>
            <a:custGeom>
              <a:avLst/>
              <a:gdLst/>
              <a:ahLst/>
              <a:cxnLst/>
              <a:rect l="l" t="t" r="r" b="b"/>
              <a:pathLst>
                <a:path w="1" h="1500" fill="none" extrusionOk="0">
                  <a:moveTo>
                    <a:pt x="1" y="1"/>
                  </a:moveTo>
                  <a:lnTo>
                    <a:pt x="1" y="1500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126;p45"/>
            <p:cNvSpPr/>
            <p:nvPr>
              <p:custDataLst>
                <p:tags r:id="rId32"/>
              </p:custDataLst>
            </p:nvPr>
          </p:nvSpPr>
          <p:spPr>
            <a:xfrm>
              <a:off x="3891352" y="3099761"/>
              <a:ext cx="37237" cy="31691"/>
            </a:xfrm>
            <a:custGeom>
              <a:avLst/>
              <a:gdLst/>
              <a:ahLst/>
              <a:cxnLst/>
              <a:rect l="l" t="t" r="r" b="b"/>
              <a:pathLst>
                <a:path w="282" h="240" extrusionOk="0">
                  <a:moveTo>
                    <a:pt x="161" y="0"/>
                  </a:moveTo>
                  <a:cubicBezTo>
                    <a:pt x="54" y="0"/>
                    <a:pt x="0" y="134"/>
                    <a:pt x="67" y="201"/>
                  </a:cubicBezTo>
                  <a:cubicBezTo>
                    <a:pt x="94" y="228"/>
                    <a:pt x="127" y="240"/>
                    <a:pt x="158" y="240"/>
                  </a:cubicBezTo>
                  <a:cubicBezTo>
                    <a:pt x="222" y="240"/>
                    <a:pt x="281" y="192"/>
                    <a:pt x="281" y="121"/>
                  </a:cubicBezTo>
                  <a:cubicBezTo>
                    <a:pt x="281" y="54"/>
                    <a:pt x="228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" name="Google Shape;1127;p45"/>
          <p:cNvGrpSpPr/>
          <p:nvPr>
            <p:custDataLst>
              <p:tags r:id="rId8"/>
            </p:custDataLst>
          </p:nvPr>
        </p:nvGrpSpPr>
        <p:grpSpPr>
          <a:xfrm>
            <a:off x="9477994" y="4330893"/>
            <a:ext cx="1052189" cy="187607"/>
            <a:chOff x="4711220" y="3099761"/>
            <a:chExt cx="645040" cy="115011"/>
          </a:xfrm>
        </p:grpSpPr>
        <p:sp>
          <p:nvSpPr>
            <p:cNvPr id="24" name="Google Shape;1128;p45"/>
            <p:cNvSpPr/>
            <p:nvPr>
              <p:custDataLst>
                <p:tags r:id="rId27"/>
              </p:custDataLst>
            </p:nvPr>
          </p:nvSpPr>
          <p:spPr>
            <a:xfrm>
              <a:off x="4711220" y="3115606"/>
              <a:ext cx="645040" cy="132"/>
            </a:xfrm>
            <a:custGeom>
              <a:avLst/>
              <a:gdLst/>
              <a:ahLst/>
              <a:cxnLst/>
              <a:rect l="l" t="t" r="r" b="b"/>
              <a:pathLst>
                <a:path w="4885" h="1" fill="none" extrusionOk="0">
                  <a:moveTo>
                    <a:pt x="0" y="1"/>
                  </a:moveTo>
                  <a:lnTo>
                    <a:pt x="4885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" name="Google Shape;1129;p45"/>
            <p:cNvSpPr/>
            <p:nvPr>
              <p:custDataLst>
                <p:tags r:id="rId28"/>
              </p:custDataLst>
            </p:nvPr>
          </p:nvSpPr>
          <p:spPr>
            <a:xfrm>
              <a:off x="5034598" y="3115606"/>
              <a:ext cx="132" cy="99166"/>
            </a:xfrm>
            <a:custGeom>
              <a:avLst/>
              <a:gdLst/>
              <a:ahLst/>
              <a:cxnLst/>
              <a:rect l="l" t="t" r="r" b="b"/>
              <a:pathLst>
                <a:path w="1" h="751" fill="none" extrusionOk="0">
                  <a:moveTo>
                    <a:pt x="0" y="1"/>
                  </a:moveTo>
                  <a:lnTo>
                    <a:pt x="0" y="75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1338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130;p45"/>
            <p:cNvSpPr/>
            <p:nvPr>
              <p:custDataLst>
                <p:tags r:id="rId29"/>
              </p:custDataLst>
            </p:nvPr>
          </p:nvSpPr>
          <p:spPr>
            <a:xfrm>
              <a:off x="5011622" y="3099761"/>
              <a:ext cx="38953" cy="31691"/>
            </a:xfrm>
            <a:custGeom>
              <a:avLst/>
              <a:gdLst/>
              <a:ahLst/>
              <a:cxnLst/>
              <a:rect l="l" t="t" r="r" b="b"/>
              <a:pathLst>
                <a:path w="295" h="240" extrusionOk="0">
                  <a:moveTo>
                    <a:pt x="174" y="0"/>
                  </a:moveTo>
                  <a:cubicBezTo>
                    <a:pt x="67" y="0"/>
                    <a:pt x="0" y="134"/>
                    <a:pt x="80" y="201"/>
                  </a:cubicBezTo>
                  <a:cubicBezTo>
                    <a:pt x="107" y="228"/>
                    <a:pt x="138" y="240"/>
                    <a:pt x="169" y="240"/>
                  </a:cubicBezTo>
                  <a:cubicBezTo>
                    <a:pt x="229" y="240"/>
                    <a:pt x="286" y="192"/>
                    <a:pt x="295" y="121"/>
                  </a:cubicBezTo>
                  <a:cubicBezTo>
                    <a:pt x="295" y="54"/>
                    <a:pt x="241" y="0"/>
                    <a:pt x="174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1153;p45"/>
          <p:cNvSpPr txBox="1"/>
          <p:nvPr>
            <p:custDataLst>
              <p:tags r:id="rId9"/>
            </p:custDataLst>
          </p:nvPr>
        </p:nvSpPr>
        <p:spPr>
          <a:xfrm flipH="1">
            <a:off x="1535744" y="5959862"/>
            <a:ext cx="1258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ira Sans"/>
              </a:rPr>
              <a:t>01</a:t>
            </a:r>
            <a:endParaRPr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ira Sans"/>
            </a:endParaRPr>
          </a:p>
        </p:txBody>
      </p:sp>
      <p:sp>
        <p:nvSpPr>
          <p:cNvPr id="49" name="Google Shape;1154;p45"/>
          <p:cNvSpPr txBox="1"/>
          <p:nvPr>
            <p:custDataLst>
              <p:tags r:id="rId10"/>
            </p:custDataLst>
          </p:nvPr>
        </p:nvSpPr>
        <p:spPr>
          <a:xfrm flipH="1">
            <a:off x="3733119" y="5959862"/>
            <a:ext cx="1258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latin typeface="微软雅黑" panose="020B0503020204020204" pitchFamily="34" charset="-122"/>
                <a:ea typeface="微软雅黑" panose="020B0503020204020204" pitchFamily="34" charset="-122"/>
                <a:sym typeface="Fira Sans"/>
              </a:rPr>
              <a:t>02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sym typeface="Fira Sans"/>
            </a:endParaRPr>
          </a:p>
        </p:txBody>
      </p:sp>
      <p:sp>
        <p:nvSpPr>
          <p:cNvPr id="50" name="Google Shape;1155;p45"/>
          <p:cNvSpPr txBox="1"/>
          <p:nvPr>
            <p:custDataLst>
              <p:tags r:id="rId11"/>
            </p:custDataLst>
          </p:nvPr>
        </p:nvSpPr>
        <p:spPr>
          <a:xfrm flipH="1">
            <a:off x="6556604" y="5959862"/>
            <a:ext cx="1258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ira Sans"/>
              </a:rPr>
              <a:t>03</a:t>
            </a:r>
            <a:endParaRPr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ira Sans"/>
            </a:endParaRPr>
          </a:p>
        </p:txBody>
      </p:sp>
      <p:sp>
        <p:nvSpPr>
          <p:cNvPr id="51" name="Google Shape;1156;p45"/>
          <p:cNvSpPr txBox="1"/>
          <p:nvPr>
            <p:custDataLst>
              <p:tags r:id="rId12"/>
            </p:custDataLst>
          </p:nvPr>
        </p:nvSpPr>
        <p:spPr>
          <a:xfrm flipH="1">
            <a:off x="9379454" y="5959862"/>
            <a:ext cx="12580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GB" dirty="0">
                <a:latin typeface="微软雅黑" panose="020B0503020204020204" pitchFamily="34" charset="-122"/>
                <a:ea typeface="微软雅黑" panose="020B0503020204020204" pitchFamily="34" charset="-122"/>
                <a:sym typeface="Fira Sans"/>
              </a:rPr>
              <a:t>04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  <a:sym typeface="Fira Sans"/>
            </a:endParaRPr>
          </a:p>
        </p:txBody>
      </p:sp>
      <p:grpSp>
        <p:nvGrpSpPr>
          <p:cNvPr id="53" name="组合 52"/>
          <p:cNvGrpSpPr/>
          <p:nvPr>
            <p:custDataLst>
              <p:tags r:id="rId13"/>
            </p:custDataLst>
          </p:nvPr>
        </p:nvGrpSpPr>
        <p:grpSpPr>
          <a:xfrm>
            <a:off x="1337873" y="2328240"/>
            <a:ext cx="1635796" cy="2253463"/>
            <a:chOff x="1129801" y="1270489"/>
            <a:chExt cx="1684550" cy="2253463"/>
          </a:xfrm>
        </p:grpSpPr>
        <p:sp>
          <p:nvSpPr>
            <p:cNvPr id="54" name="textcount"/>
            <p:cNvSpPr txBox="1"/>
            <p:nvPr>
              <p:custDataLst>
                <p:tags r:id="rId25"/>
              </p:custDataLst>
            </p:nvPr>
          </p:nvSpPr>
          <p:spPr>
            <a:xfrm>
              <a:off x="1254904" y="1673562"/>
              <a:ext cx="1434345" cy="18503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+mn-ea"/>
                  <a:cs typeface="阿里巴巴普惠体 Medium" panose="00020600040101010101" pitchFamily="18" charset="-122"/>
                </a:defRPr>
              </a:lvl1pPr>
            </a:lstStyle>
            <a:p>
              <a:pPr algn="ctr"/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在开始找项目的时候，我们是分为两组出去找，最终是我们组长在网上联系到了甲方，并且进一步进行了线下商讨。签订了需求文档</a:t>
              </a:r>
            </a:p>
          </p:txBody>
        </p:sp>
        <p:sp>
          <p:nvSpPr>
            <p:cNvPr id="55" name="textcount"/>
            <p:cNvSpPr txBox="1"/>
            <p:nvPr>
              <p:custDataLst>
                <p:tags r:id="rId26"/>
              </p:custDataLst>
            </p:nvPr>
          </p:nvSpPr>
          <p:spPr>
            <a:xfrm>
              <a:off x="1129801" y="1270489"/>
              <a:ext cx="1684550" cy="3683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需求签订</a:t>
              </a:r>
            </a:p>
          </p:txBody>
        </p:sp>
      </p:grpSp>
      <p:grpSp>
        <p:nvGrpSpPr>
          <p:cNvPr id="56" name="组合 55"/>
          <p:cNvGrpSpPr/>
          <p:nvPr>
            <p:custDataLst>
              <p:tags r:id="rId14"/>
            </p:custDataLst>
          </p:nvPr>
        </p:nvGrpSpPr>
        <p:grpSpPr>
          <a:xfrm>
            <a:off x="3446790" y="2328240"/>
            <a:ext cx="1635796" cy="1814043"/>
            <a:chOff x="1129801" y="1270489"/>
            <a:chExt cx="1684550" cy="1814043"/>
          </a:xfrm>
        </p:grpSpPr>
        <p:sp>
          <p:nvSpPr>
            <p:cNvPr id="57" name="textcount"/>
            <p:cNvSpPr txBox="1"/>
            <p:nvPr>
              <p:custDataLst>
                <p:tags r:id="rId23"/>
              </p:custDataLst>
            </p:nvPr>
          </p:nvSpPr>
          <p:spPr>
            <a:xfrm>
              <a:off x="1254904" y="1673562"/>
              <a:ext cx="1434345" cy="1410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defRPr>
              </a:lvl1pPr>
            </a:lstStyle>
            <a:p>
              <a:r>
                <a:rPr lang="zh-CN" altLang="en-US" dirty="0"/>
                <a:t>在确定好他们的需求后，我们进一步敲定了合同内容，然后我们团队再两个星期内完成了这个网站</a:t>
              </a:r>
            </a:p>
          </p:txBody>
        </p:sp>
        <p:sp>
          <p:nvSpPr>
            <p:cNvPr id="58" name="textcount"/>
            <p:cNvSpPr txBox="1"/>
            <p:nvPr>
              <p:custDataLst>
                <p:tags r:id="rId24"/>
              </p:custDataLst>
            </p:nvPr>
          </p:nvSpPr>
          <p:spPr>
            <a:xfrm>
              <a:off x="1129801" y="1270489"/>
              <a:ext cx="1684550" cy="3683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网站搭建</a:t>
              </a:r>
            </a:p>
          </p:txBody>
        </p:sp>
      </p:grpSp>
      <p:grpSp>
        <p:nvGrpSpPr>
          <p:cNvPr id="59" name="组合 58"/>
          <p:cNvGrpSpPr/>
          <p:nvPr>
            <p:custDataLst>
              <p:tags r:id="rId15"/>
            </p:custDataLst>
          </p:nvPr>
        </p:nvGrpSpPr>
        <p:grpSpPr>
          <a:xfrm>
            <a:off x="6279934" y="2328240"/>
            <a:ext cx="1635796" cy="1814043"/>
            <a:chOff x="1129801" y="1270489"/>
            <a:chExt cx="1684550" cy="1814043"/>
          </a:xfrm>
        </p:grpSpPr>
        <p:sp>
          <p:nvSpPr>
            <p:cNvPr id="60" name="textcount"/>
            <p:cNvSpPr txBox="1"/>
            <p:nvPr>
              <p:custDataLst>
                <p:tags r:id="rId21"/>
              </p:custDataLst>
            </p:nvPr>
          </p:nvSpPr>
          <p:spPr>
            <a:xfrm>
              <a:off x="1254904" y="1673562"/>
              <a:ext cx="1434345" cy="1410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defRPr>
              </a:lvl1pPr>
            </a:lstStyle>
            <a:p>
              <a:r>
                <a:rPr lang="zh-CN" altLang="en-US" dirty="0"/>
                <a:t>我们给他们的负责人展示我们网站，他也提出了他满意的地方和不满意的地方，我们进一步进行了修改</a:t>
              </a:r>
            </a:p>
          </p:txBody>
        </p:sp>
        <p:sp>
          <p:nvSpPr>
            <p:cNvPr id="61" name="textcount"/>
            <p:cNvSpPr txBox="1"/>
            <p:nvPr>
              <p:custDataLst>
                <p:tags r:id="rId22"/>
              </p:custDataLst>
            </p:nvPr>
          </p:nvSpPr>
          <p:spPr>
            <a:xfrm>
              <a:off x="1129801" y="1270489"/>
              <a:ext cx="1684550" cy="3683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网站展示</a:t>
              </a:r>
            </a:p>
          </p:txBody>
        </p:sp>
      </p:grpSp>
      <p:grpSp>
        <p:nvGrpSpPr>
          <p:cNvPr id="62" name="组合 61"/>
          <p:cNvGrpSpPr/>
          <p:nvPr>
            <p:custDataLst>
              <p:tags r:id="rId16"/>
            </p:custDataLst>
          </p:nvPr>
        </p:nvGrpSpPr>
        <p:grpSpPr>
          <a:xfrm>
            <a:off x="9190248" y="2328240"/>
            <a:ext cx="1635796" cy="1373988"/>
            <a:chOff x="1129801" y="1270489"/>
            <a:chExt cx="1684550" cy="1373988"/>
          </a:xfrm>
        </p:grpSpPr>
        <p:sp>
          <p:nvSpPr>
            <p:cNvPr id="63" name="textcount"/>
            <p:cNvSpPr txBox="1"/>
            <p:nvPr>
              <p:custDataLst>
                <p:tags r:id="rId19"/>
              </p:custDataLst>
            </p:nvPr>
          </p:nvSpPr>
          <p:spPr>
            <a:xfrm>
              <a:off x="1254904" y="1673562"/>
              <a:ext cx="1434345" cy="970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30000"/>
                </a:lnSpc>
                <a:def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edium" panose="00020600040101010101" pitchFamily="18" charset="-122"/>
                </a:defRPr>
              </a:lvl1pPr>
            </a:lstStyle>
            <a:p>
              <a:r>
                <a:rPr lang="zh-CN" altLang="en-US" dirty="0"/>
                <a:t>最后，我们把她的需求完整的完成了，她也很满意，同意了验收。</a:t>
              </a:r>
              <a:endParaRPr lang="en-US" altLang="zh-CN" dirty="0"/>
            </a:p>
          </p:txBody>
        </p:sp>
        <p:sp>
          <p:nvSpPr>
            <p:cNvPr id="64" name="textcount"/>
            <p:cNvSpPr txBox="1"/>
            <p:nvPr>
              <p:custDataLst>
                <p:tags r:id="rId20"/>
              </p:custDataLst>
            </p:nvPr>
          </p:nvSpPr>
          <p:spPr>
            <a:xfrm>
              <a:off x="1129801" y="1270489"/>
              <a:ext cx="1684550" cy="36830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项目验收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74972" y="354431"/>
            <a:ext cx="11242057" cy="460375"/>
            <a:chOff x="512756" y="395993"/>
            <a:chExt cx="11242057" cy="460375"/>
          </a:xfrm>
        </p:grpSpPr>
        <p:sp>
          <p:nvSpPr>
            <p:cNvPr id="12" name="文本框 11"/>
            <p:cNvSpPr txBox="1"/>
            <p:nvPr/>
          </p:nvSpPr>
          <p:spPr>
            <a:xfrm>
              <a:off x="512756" y="395993"/>
              <a:ext cx="253319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13800">
                  <a:gradFill flip="none" rotWithShape="1">
                    <a:gsLst>
                      <a:gs pos="0">
                        <a:schemeClr val="accent1">
                          <a:lumMod val="49000"/>
                          <a:lumOff val="51000"/>
                        </a:schemeClr>
                      </a:gs>
                      <a:gs pos="75000">
                        <a:schemeClr val="accent1"/>
                      </a:gs>
                    </a:gsLst>
                    <a:lin ang="2700000" scaled="1"/>
                  </a:gradFill>
                  <a:effectLst>
                    <a:outerShdw blurRad="50800" dist="38100" dir="8100000" algn="tr" rotWithShape="0">
                      <a:schemeClr val="accent1">
                        <a:alpha val="40000"/>
                      </a:schemeClr>
                    </a:outerShdw>
                  </a:effectLst>
                  <a:latin typeface="+mj-ea"/>
                  <a:ea typeface="+mj-ea"/>
                </a:defRPr>
              </a:lvl1pPr>
            </a:lstStyle>
            <a:p>
              <a:pPr marL="342900" indent="-342900" algn="dist">
                <a:buFont typeface="Wingdings" panose="05000000000000000000" pitchFamily="2" charset="2"/>
                <a:buChar char="l"/>
              </a:pPr>
              <a:r>
                <a:rPr lang="zh-CN" altLang="en-US" sz="2400" dirty="0">
                  <a:solidFill>
                    <a:schemeClr val="tx1"/>
                  </a:solidFill>
                  <a:effectLst/>
                  <a:latin typeface="思源宋体 CN Heavy" pitchFamily="18" charset="-122"/>
                  <a:ea typeface="思源宋体 CN Heavy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rPr>
                <a:t>项目过程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 flipH="1">
              <a:off x="3211084" y="563927"/>
              <a:ext cx="8543729" cy="125796"/>
              <a:chOff x="2992582" y="576260"/>
              <a:chExt cx="8543729" cy="125796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2992582" y="639158"/>
                <a:ext cx="7570136" cy="0"/>
              </a:xfrm>
              <a:prstGeom prst="line">
                <a:avLst/>
              </a:prstGeom>
              <a:ln w="25400" cap="rnd">
                <a:gradFill>
                  <a:gsLst>
                    <a:gs pos="0">
                      <a:srgbClr val="0356C2">
                        <a:alpha val="0"/>
                      </a:srgbClr>
                    </a:gs>
                    <a:gs pos="100000">
                      <a:srgbClr val="0356C2"/>
                    </a:gs>
                  </a:gsLst>
                  <a:lin ang="0" scaled="0"/>
                </a:gra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: 圆角 68"/>
              <p:cNvSpPr/>
              <p:nvPr/>
            </p:nvSpPr>
            <p:spPr>
              <a:xfrm flipH="1">
                <a:off x="10562718" y="576260"/>
                <a:ext cx="973593" cy="125796"/>
              </a:xfrm>
              <a:prstGeom prst="roundRect">
                <a:avLst>
                  <a:gd name="adj" fmla="val 50000"/>
                </a:avLst>
              </a:prstGeom>
              <a:noFill/>
              <a:ln w="25400">
                <a:solidFill>
                  <a:srgbClr val="0356C2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阿里巴巴普惠体 Medium" panose="00020600040101010101" pitchFamily="18" charset="-122"/>
                  <a:ea typeface="阿里巴巴普惠体 Medium" panose="00020600040101010101" pitchFamily="18" charset="-122"/>
                  <a:cs typeface="阿里巴巴普惠体 Medium" panose="00020600040101010101" pitchFamily="18" charset="-122"/>
                  <a:sym typeface="阿里巴巴普惠体 Medium" panose="00020600040101010101" pitchFamily="18" charset="-122"/>
                </a:endParaRPr>
              </a:p>
            </p:txBody>
          </p:sp>
        </p:grpSp>
      </p:grpSp>
      <p:pic>
        <p:nvPicPr>
          <p:cNvPr id="70" name="图片 69" descr="ba87ad6825cf5f9474c871c43d36f92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411605" y="1248410"/>
            <a:ext cx="1440500" cy="1080000"/>
          </a:xfrm>
          <a:prstGeom prst="rect">
            <a:avLst/>
          </a:prstGeom>
        </p:spPr>
      </p:pic>
      <p:pic>
        <p:nvPicPr>
          <p:cNvPr id="71" name="图片 70"/>
          <p:cNvPicPr/>
          <p:nvPr>
            <p:custDataLst>
              <p:tags r:id="rId18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3565525" y="1312545"/>
            <a:ext cx="1440000" cy="1080000"/>
          </a:xfrm>
          <a:prstGeom prst="rect">
            <a:avLst/>
          </a:prstGeom>
        </p:spPr>
      </p:pic>
      <p:pic>
        <p:nvPicPr>
          <p:cNvPr id="72" name="图片 71" descr="d6a4949081725202f8950cefabaaecb9"/>
          <p:cNvPicPr/>
          <p:nvPr/>
        </p:nvPicPr>
        <p:blipFill>
          <a:blip r:embed="rId42"/>
          <a:stretch>
            <a:fillRect/>
          </a:stretch>
        </p:blipFill>
        <p:spPr>
          <a:xfrm>
            <a:off x="6393180" y="1214120"/>
            <a:ext cx="1440000" cy="1080000"/>
          </a:xfrm>
          <a:prstGeom prst="rect">
            <a:avLst/>
          </a:prstGeom>
        </p:spPr>
      </p:pic>
      <p:pic>
        <p:nvPicPr>
          <p:cNvPr id="73" name="图片 72" descr="d34e038396ccaa76228ee0e667f8b890"/>
          <p:cNvPicPr/>
          <p:nvPr/>
        </p:nvPicPr>
        <p:blipFill>
          <a:blip r:embed="rId43"/>
          <a:stretch>
            <a:fillRect/>
          </a:stretch>
        </p:blipFill>
        <p:spPr>
          <a:xfrm>
            <a:off x="9264650" y="1214120"/>
            <a:ext cx="1440000" cy="1080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6,&quot;top&quot;:133.98842519685041,&quot;width&quot;:170.17023622047245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6,&quot;top&quot;:133.98842519685041,&quot;width&quot;:170.1702362204724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6,&quot;top&quot;:133.98842519685041,&quot;width&quot;:170.17023622047245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6,&quot;top&quot;:133.98842519685041,&quot;width&quot;:170.17023622047245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30.2615748031496,&quot;left&quot;:92.42976377952753,&quot;top&quot;:133.98842519685041,&quot;width&quot;:767.908031496062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00.0617322834645,&quot;left&quot;:48,&quot;top&quot;:98.3,&quot;width&quot;:870.227244094488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5.4475590551181,&quot;left&quot;:90.32740157480315,&quot;top&quot;:144.79370078740158,&quot;width&quot;:780.5381889763779}"/>
</p:tagLst>
</file>

<file path=ppt/theme/theme1.xml><?xml version="1.0" encoding="utf-8"?>
<a:theme xmlns:a="http://schemas.openxmlformats.org/drawingml/2006/main" name="第一PPT，www.1ppt.com">
  <a:themeElements>
    <a:clrScheme name="自定义 7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56C2"/>
      </a:accent1>
      <a:accent2>
        <a:srgbClr val="157FE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x5w44sp">
      <a:majorFont>
        <a:latin typeface="阿里巴巴普惠体"/>
        <a:ea typeface="阿里巴巴普惠体"/>
        <a:cs typeface="Arial"/>
      </a:majorFont>
      <a:minorFont>
        <a:latin typeface="阿里巴巴普惠体"/>
        <a:ea typeface="阿里巴巴普惠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897</Words>
  <Application>Microsoft Office PowerPoint</Application>
  <PresentationFormat>宽屏</PresentationFormat>
  <Paragraphs>148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阿里巴巴普惠体 Medium</vt:lpstr>
      <vt:lpstr>黑体</vt:lpstr>
      <vt:lpstr>思源宋体 CN Heavy</vt:lpstr>
      <vt:lpstr>微软雅黑</vt:lpstr>
      <vt:lpstr>Arial</vt:lpstr>
      <vt:lpstr>Calibri</vt:lpstr>
      <vt:lpstr>Wingdings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</dc:title>
  <dc:creator/>
  <cp:keywords>www.1ppt.com</cp:keywords>
  <dc:description>www.1ppt.com</dc:description>
  <cp:lastModifiedBy/>
  <cp:revision>3</cp:revision>
  <dcterms:created xsi:type="dcterms:W3CDTF">2025-10-11T08:10:00Z</dcterms:created>
  <dcterms:modified xsi:type="dcterms:W3CDTF">2025-12-03T17:54:18Z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2AE68730380A405F8D6AC6DAFBF6F859_12</vt:lpwstr>
  </property>
  <property fmtid="{D5CDD505-2E9C-101B-9397-08002B2CF9AE}" pid="3" name="KSOProductBuildVer">
    <vt:lpwstr>2052-12.1.0.23542</vt:lpwstr>
  </property>
</Properties>
</file>