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5" r:id="rId3"/>
    <p:sldId id="317" r:id="rId5"/>
    <p:sldId id="318" r:id="rId6"/>
    <p:sldId id="316" r:id="rId7"/>
    <p:sldId id="323" r:id="rId8"/>
    <p:sldId id="325" r:id="rId9"/>
    <p:sldId id="319" r:id="rId10"/>
    <p:sldId id="326" r:id="rId11"/>
    <p:sldId id="329" r:id="rId12"/>
    <p:sldId id="328" r:id="rId13"/>
    <p:sldId id="330" r:id="rId14"/>
    <p:sldId id="320" r:id="rId15"/>
    <p:sldId id="331" r:id="rId16"/>
    <p:sldId id="332" r:id="rId17"/>
    <p:sldId id="334" r:id="rId18"/>
    <p:sldId id="333" r:id="rId19"/>
    <p:sldId id="321" r:id="rId20"/>
    <p:sldId id="335" r:id="rId21"/>
    <p:sldId id="336" r:id="rId22"/>
    <p:sldId id="338" r:id="rId23"/>
    <p:sldId id="322"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3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152D"/>
    <a:srgbClr val="C51F2D"/>
    <a:srgbClr val="AC152D"/>
    <a:srgbClr val="87082E"/>
    <a:srgbClr val="D9D9D9"/>
    <a:srgbClr val="DAACAB"/>
    <a:srgbClr val="ADDDEB"/>
    <a:srgbClr val="F6E2E3"/>
    <a:srgbClr val="526372"/>
    <a:srgbClr val="4D5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6318" autoAdjust="0"/>
  </p:normalViewPr>
  <p:slideViewPr>
    <p:cSldViewPr snapToGrid="0" showGuides="1">
      <p:cViewPr varScale="1">
        <p:scale>
          <a:sx n="73" d="100"/>
          <a:sy n="73" d="100"/>
        </p:scale>
        <p:origin x="258" y="54"/>
      </p:cViewPr>
      <p:guideLst>
        <p:guide orient="horz" pos="2124"/>
        <p:guide pos="3832"/>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70.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433716" y="4019201"/>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75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4" Type="http://schemas.openxmlformats.org/officeDocument/2006/relationships/notesSlide" Target="../notesSlides/notesSlide10.xml"/><Relationship Id="rId13" Type="http://schemas.openxmlformats.org/officeDocument/2006/relationships/slideLayout" Target="../slideLayouts/slideLayout7.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4" Type="http://schemas.openxmlformats.org/officeDocument/2006/relationships/notesSlide" Target="../notesSlides/notesSlide13.xml"/><Relationship Id="rId13" Type="http://schemas.openxmlformats.org/officeDocument/2006/relationships/slideLayout" Target="../slideLayouts/slideLayout7.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image" Target="../media/image7.jpeg"/><Relationship Id="rId1" Type="http://schemas.openxmlformats.org/officeDocument/2006/relationships/tags" Target="../tags/tag5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notesSlide" Target="../notesSlides/notesSlide2.xml"/><Relationship Id="rId17" Type="http://schemas.openxmlformats.org/officeDocument/2006/relationships/slideLayout" Target="../slideLayouts/slideLayout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3.jpeg"/><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2" Type="http://schemas.openxmlformats.org/officeDocument/2006/relationships/notesSlide" Target="../notesSlides/notesSlide8.xml"/><Relationship Id="rId11" Type="http://schemas.openxmlformats.org/officeDocument/2006/relationships/slideLayout" Target="../slideLayouts/slideLayout7.xml"/><Relationship Id="rId10" Type="http://schemas.openxmlformats.org/officeDocument/2006/relationships/image" Target="../media/image4.jpeg"/><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13865" y="2182495"/>
            <a:ext cx="8713470" cy="1198880"/>
          </a:xfrm>
          <a:prstGeom prst="rect">
            <a:avLst/>
          </a:prstGeom>
          <a:noFill/>
        </p:spPr>
        <p:txBody>
          <a:bodyPr wrap="square" rtlCol="0">
            <a:spAutoFit/>
          </a:bodyPr>
          <a:lstStyle/>
          <a:p>
            <a:pPr algn="dist"/>
            <a:r>
              <a:rPr lang="en-US" altLang="zh-CN" sz="7200" dirty="0">
                <a:solidFill>
                  <a:srgbClr val="AC152D"/>
                </a:solidFill>
                <a:latin typeface="方正正黑简体" panose="02000000000000000000" pitchFamily="2" charset="-122"/>
                <a:ea typeface="方正正黑简体" panose="02000000000000000000" pitchFamily="2" charset="-122"/>
                <a:cs typeface="+mn-ea"/>
                <a:sym typeface="+mn-lt"/>
              </a:rPr>
              <a:t>Bingo</a:t>
            </a:r>
            <a:r>
              <a:rPr lang="zh-CN" altLang="en-US" sz="7200" dirty="0">
                <a:solidFill>
                  <a:srgbClr val="AC152D"/>
                </a:solidFill>
                <a:latin typeface="方正正黑简体" panose="02000000000000000000" pitchFamily="2" charset="-122"/>
                <a:ea typeface="方正正黑简体" panose="02000000000000000000" pitchFamily="2" charset="-122"/>
                <a:cs typeface="+mn-ea"/>
                <a:sym typeface="+mn-lt"/>
              </a:rPr>
              <a:t>小组近期总结</a:t>
            </a:r>
            <a:endParaRPr lang="zh-CN" altLang="en-US" sz="7200" b="1" dirty="0">
              <a:solidFill>
                <a:srgbClr val="AC152D"/>
              </a:solidFill>
              <a:latin typeface="方正正黑简体" panose="02000000000000000000" pitchFamily="2" charset="-122"/>
              <a:ea typeface="方正正黑简体" panose="02000000000000000000" pitchFamily="2" charset="-122"/>
              <a:cs typeface="+mn-ea"/>
              <a:sym typeface="+mn-lt"/>
            </a:endParaRPr>
          </a:p>
        </p:txBody>
      </p:sp>
      <p:sp>
        <p:nvSpPr>
          <p:cNvPr id="5" name="文本框 4"/>
          <p:cNvSpPr txBox="1"/>
          <p:nvPr/>
        </p:nvSpPr>
        <p:spPr>
          <a:xfrm>
            <a:off x="2557463" y="3305825"/>
            <a:ext cx="6847114" cy="922020"/>
          </a:xfrm>
          <a:prstGeom prst="rect">
            <a:avLst/>
          </a:prstGeom>
          <a:noFill/>
        </p:spPr>
        <p:txBody>
          <a:bodyPr wrap="square" rtlCol="0">
            <a:spAutoFit/>
          </a:bodyPr>
          <a:lstStyle/>
          <a:p>
            <a:pPr algn="ctr">
              <a:lnSpc>
                <a:spcPct val="150000"/>
              </a:lnSpc>
            </a:pPr>
            <a:r>
              <a:rPr lang="zh-CN" altLang="en-US" dirty="0">
                <a:solidFill>
                  <a:schemeClr val="tx1"/>
                </a:solidFill>
                <a:cs typeface="+mn-ea"/>
                <a:sym typeface="+mn-lt"/>
              </a:rPr>
              <a:t>汇报人：李斌</a:t>
            </a:r>
            <a:r>
              <a:rPr lang="en-US" altLang="zh-CN" dirty="0">
                <a:solidFill>
                  <a:schemeClr val="tx1"/>
                </a:solidFill>
                <a:cs typeface="+mn-ea"/>
                <a:sym typeface="+mn-lt"/>
              </a:rPr>
              <a:t> </a:t>
            </a:r>
            <a:r>
              <a:rPr lang="zh-CN" altLang="en-US" dirty="0">
                <a:solidFill>
                  <a:schemeClr val="tx1"/>
                </a:solidFill>
                <a:cs typeface="+mn-ea"/>
                <a:sym typeface="+mn-lt"/>
              </a:rPr>
              <a:t>杨霄</a:t>
            </a:r>
            <a:r>
              <a:rPr lang="en-US" altLang="zh-CN" dirty="0">
                <a:solidFill>
                  <a:schemeClr val="tx1"/>
                </a:solidFill>
                <a:cs typeface="+mn-ea"/>
                <a:sym typeface="+mn-lt"/>
              </a:rPr>
              <a:t> </a:t>
            </a:r>
            <a:r>
              <a:rPr lang="zh-CN" altLang="en-US" dirty="0">
                <a:solidFill>
                  <a:schemeClr val="tx1"/>
                </a:solidFill>
                <a:cs typeface="+mn-ea"/>
                <a:sym typeface="+mn-lt"/>
              </a:rPr>
              <a:t>余烨</a:t>
            </a:r>
            <a:r>
              <a:rPr lang="en-US" altLang="zh-CN" dirty="0">
                <a:solidFill>
                  <a:schemeClr val="tx1"/>
                </a:solidFill>
                <a:cs typeface="+mn-ea"/>
                <a:sym typeface="+mn-lt"/>
              </a:rPr>
              <a:t> </a:t>
            </a:r>
            <a:r>
              <a:rPr lang="zh-CN" altLang="en-US" dirty="0">
                <a:solidFill>
                  <a:schemeClr val="tx1"/>
                </a:solidFill>
                <a:cs typeface="+mn-ea"/>
                <a:sym typeface="+mn-lt"/>
              </a:rPr>
              <a:t>彭烽</a:t>
            </a:r>
            <a:r>
              <a:rPr lang="en-US" altLang="zh-CN" dirty="0">
                <a:solidFill>
                  <a:schemeClr val="tx1"/>
                </a:solidFill>
                <a:cs typeface="+mn-ea"/>
                <a:sym typeface="+mn-lt"/>
              </a:rPr>
              <a:t> </a:t>
            </a:r>
            <a:r>
              <a:rPr lang="zh-CN" altLang="en-US" dirty="0">
                <a:solidFill>
                  <a:schemeClr val="tx1"/>
                </a:solidFill>
                <a:cs typeface="+mn-ea"/>
                <a:sym typeface="+mn-lt"/>
              </a:rPr>
              <a:t>杨灿</a:t>
            </a:r>
            <a:endParaRPr lang="zh-CN" altLang="en-US" dirty="0">
              <a:solidFill>
                <a:schemeClr val="tx1"/>
              </a:solidFill>
              <a:cs typeface="+mn-ea"/>
              <a:sym typeface="+mn-lt"/>
            </a:endParaRPr>
          </a:p>
          <a:p>
            <a:pPr algn="ctr">
              <a:lnSpc>
                <a:spcPct val="150000"/>
              </a:lnSpc>
            </a:pPr>
            <a:r>
              <a:rPr lang="en-US" altLang="zh-CN" dirty="0">
                <a:solidFill>
                  <a:schemeClr val="tx1"/>
                </a:solidFill>
                <a:cs typeface="+mn-ea"/>
                <a:sym typeface="+mn-lt"/>
              </a:rPr>
              <a:t>  </a:t>
            </a:r>
            <a:endParaRPr lang="en-US" altLang="zh-CN" dirty="0">
              <a:solidFill>
                <a:schemeClr val="tx1"/>
              </a:solidFill>
              <a:cs typeface="+mn-ea"/>
              <a:sym typeface="+mn-lt"/>
            </a:endParaRPr>
          </a:p>
        </p:txBody>
      </p:sp>
      <p:sp>
        <p:nvSpPr>
          <p:cNvPr id="8" name="文本框 7"/>
          <p:cNvSpPr txBox="1"/>
          <p:nvPr/>
        </p:nvSpPr>
        <p:spPr>
          <a:xfrm>
            <a:off x="4471670" y="4088130"/>
            <a:ext cx="4003040" cy="461645"/>
          </a:xfrm>
          <a:prstGeom prst="rect">
            <a:avLst/>
          </a:prstGeom>
          <a:noFill/>
          <a:ln>
            <a:noFill/>
          </a:ln>
        </p:spPr>
        <p:txBody>
          <a:bodyPr wrap="square" rtlCol="0">
            <a:noAutofit/>
          </a:bodyPr>
          <a:lstStyle/>
          <a:p>
            <a:r>
              <a:rPr lang="zh-CN" altLang="en-US" dirty="0">
                <a:cs typeface="+mn-ea"/>
                <a:sym typeface="+mn-lt"/>
              </a:rPr>
              <a:t>汇报时间：</a:t>
            </a:r>
            <a:r>
              <a:rPr lang="en-US" altLang="zh-CN" dirty="0" smtClean="0">
                <a:cs typeface="+mn-ea"/>
                <a:sym typeface="+mn-lt"/>
              </a:rPr>
              <a:t>2024</a:t>
            </a:r>
            <a:r>
              <a:rPr lang="zh-CN" altLang="en-US" dirty="0" smtClean="0">
                <a:cs typeface="+mn-ea"/>
                <a:sym typeface="+mn-lt"/>
              </a:rPr>
              <a:t>年</a:t>
            </a:r>
            <a:r>
              <a:rPr lang="en-US" altLang="zh-CN" dirty="0" smtClean="0">
                <a:cs typeface="+mn-ea"/>
                <a:sym typeface="+mn-lt"/>
              </a:rPr>
              <a:t>5</a:t>
            </a:r>
            <a:r>
              <a:rPr lang="zh-CN" altLang="en-US" dirty="0" smtClean="0">
                <a:cs typeface="+mn-ea"/>
                <a:sym typeface="+mn-lt"/>
              </a:rPr>
              <a:t>月</a:t>
            </a:r>
            <a:r>
              <a:rPr lang="en-US" altLang="zh-CN" dirty="0" smtClean="0">
                <a:cs typeface="+mn-ea"/>
                <a:sym typeface="+mn-lt"/>
              </a:rPr>
              <a:t>22</a:t>
            </a:r>
            <a:r>
              <a:rPr lang="zh-CN" altLang="en-US" dirty="0" smtClean="0">
                <a:cs typeface="+mn-ea"/>
                <a:sym typeface="+mn-lt"/>
              </a:rPr>
              <a:t>日</a:t>
            </a:r>
            <a:endParaRPr lang="zh-CN" altLang="en-US" dirty="0" smtClean="0">
              <a:cs typeface="+mn-ea"/>
              <a:sym typeface="+mn-lt"/>
            </a:endParaRPr>
          </a:p>
        </p:txBody>
      </p:sp>
      <p:sp>
        <p:nvSpPr>
          <p:cNvPr id="9" name="矩形: 圆角 8"/>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箭头: V 形 10"/>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18084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参与情况</a:t>
            </a:r>
            <a:endParaRPr lang="zh-CN" altLang="en-US" sz="3200" dirty="0">
              <a:solidFill>
                <a:schemeClr val="tx1">
                  <a:lumMod val="75000"/>
                  <a:lumOff val="25000"/>
                </a:schemeClr>
              </a:solidFill>
              <a:cs typeface="+mn-ea"/>
              <a:sym typeface="+mn-lt"/>
            </a:endParaRPr>
          </a:p>
        </p:txBody>
      </p:sp>
      <p:sp>
        <p:nvSpPr>
          <p:cNvPr id="27" name="Rectangle 27"/>
          <p:cNvSpPr/>
          <p:nvPr>
            <p:custDataLst>
              <p:tags r:id="rId1"/>
            </p:custDataLst>
          </p:nvPr>
        </p:nvSpPr>
        <p:spPr>
          <a:xfrm>
            <a:off x="1960398" y="2190715"/>
            <a:ext cx="3670935" cy="534035"/>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参与人数</a:t>
            </a:r>
            <a:endParaRPr lang="zh-CN" altLang="en-US" sz="2400" dirty="0">
              <a:solidFill>
                <a:schemeClr val="tx1">
                  <a:lumMod val="65000"/>
                  <a:lumOff val="35000"/>
                </a:schemeClr>
              </a:solidFill>
              <a:cs typeface="+mn-ea"/>
              <a:sym typeface="+mn-lt"/>
            </a:endParaRPr>
          </a:p>
        </p:txBody>
      </p:sp>
      <p:sp>
        <p:nvSpPr>
          <p:cNvPr id="28" name="Rectangle 28"/>
          <p:cNvSpPr/>
          <p:nvPr>
            <p:custDataLst>
              <p:tags r:id="rId2"/>
            </p:custDataLst>
          </p:nvPr>
        </p:nvSpPr>
        <p:spPr>
          <a:xfrm>
            <a:off x="1960398" y="2655535"/>
            <a:ext cx="3670935" cy="423545"/>
          </a:xfrm>
          <a:prstGeom prst="rect">
            <a:avLst/>
          </a:prstGeom>
        </p:spPr>
        <p:txBody>
          <a:bodyPr wrap="square">
            <a:spAutoFit/>
          </a:bodyPr>
          <a:lstStyle/>
          <a:p>
            <a:pPr algn="l" defTabSz="1828800" rtl="0">
              <a:lnSpc>
                <a:spcPct val="120000"/>
              </a:lnSpc>
            </a:pPr>
            <a:r>
              <a:rPr lang="zh-CN" altLang="id-ID" kern="1200" dirty="0">
                <a:solidFill>
                  <a:schemeClr val="tx1">
                    <a:lumMod val="65000"/>
                    <a:lumOff val="35000"/>
                  </a:schemeClr>
                </a:solidFill>
                <a:cs typeface="+mn-ea"/>
                <a:sym typeface="+mn-lt"/>
              </a:rPr>
              <a:t>全组成员</a:t>
            </a:r>
            <a:endParaRPr lang="zh-CN" altLang="id-ID" kern="1200" dirty="0">
              <a:solidFill>
                <a:schemeClr val="tx1">
                  <a:lumMod val="65000"/>
                  <a:lumOff val="35000"/>
                </a:schemeClr>
              </a:solidFill>
              <a:cs typeface="+mn-ea"/>
              <a:sym typeface="+mn-lt"/>
            </a:endParaRPr>
          </a:p>
        </p:txBody>
      </p:sp>
      <p:sp>
        <p:nvSpPr>
          <p:cNvPr id="29" name="Shape"/>
          <p:cNvSpPr/>
          <p:nvPr>
            <p:custDataLst>
              <p:tags r:id="rId3"/>
            </p:custDataLst>
          </p:nvPr>
        </p:nvSpPr>
        <p:spPr>
          <a:xfrm>
            <a:off x="1122198" y="252345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gradFill>
            <a:gsLst>
              <a:gs pos="0">
                <a:srgbClr val="C51F2D"/>
              </a:gs>
              <a:gs pos="100000">
                <a:srgbClr val="83062E"/>
              </a:gs>
            </a:gsLst>
            <a:lin ang="2700000" scaled="0"/>
          </a:gra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cs typeface="+mn-ea"/>
              <a:sym typeface="+mn-lt"/>
            </a:endParaRPr>
          </a:p>
        </p:txBody>
      </p:sp>
      <p:sp>
        <p:nvSpPr>
          <p:cNvPr id="30" name="Shape"/>
          <p:cNvSpPr/>
          <p:nvPr>
            <p:custDataLst>
              <p:tags r:id="rId4"/>
            </p:custDataLst>
          </p:nvPr>
        </p:nvSpPr>
        <p:spPr>
          <a:xfrm>
            <a:off x="1122198" y="440861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gradFill>
            <a:gsLst>
              <a:gs pos="0">
                <a:srgbClr val="C51F2D"/>
              </a:gs>
              <a:gs pos="100000">
                <a:srgbClr val="83062E"/>
              </a:gs>
            </a:gsLst>
            <a:lin ang="2700000" scaled="0"/>
          </a:gra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cs typeface="+mn-ea"/>
              <a:sym typeface="+mn-lt"/>
            </a:endParaRPr>
          </a:p>
        </p:txBody>
      </p:sp>
      <p:sp>
        <p:nvSpPr>
          <p:cNvPr id="31" name="Rectangle 27"/>
          <p:cNvSpPr/>
          <p:nvPr>
            <p:custDataLst>
              <p:tags r:id="rId5"/>
            </p:custDataLst>
          </p:nvPr>
        </p:nvSpPr>
        <p:spPr>
          <a:xfrm>
            <a:off x="1960398" y="4131122"/>
            <a:ext cx="3670935" cy="534035"/>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文档修改</a:t>
            </a:r>
            <a:endParaRPr lang="zh-CN" altLang="en-US" sz="2400" dirty="0">
              <a:solidFill>
                <a:schemeClr val="tx1">
                  <a:lumMod val="65000"/>
                  <a:lumOff val="35000"/>
                </a:schemeClr>
              </a:solidFill>
              <a:cs typeface="+mn-ea"/>
              <a:sym typeface="+mn-lt"/>
            </a:endParaRPr>
          </a:p>
        </p:txBody>
      </p:sp>
      <p:sp>
        <p:nvSpPr>
          <p:cNvPr id="32" name="Rectangle 28"/>
          <p:cNvSpPr/>
          <p:nvPr>
            <p:custDataLst>
              <p:tags r:id="rId6"/>
            </p:custDataLst>
          </p:nvPr>
        </p:nvSpPr>
        <p:spPr>
          <a:xfrm>
            <a:off x="1960398" y="4595942"/>
            <a:ext cx="3670935" cy="1087755"/>
          </a:xfrm>
          <a:prstGeom prst="rect">
            <a:avLst/>
          </a:prstGeom>
        </p:spPr>
        <p:txBody>
          <a:bodyPr wrap="square">
            <a:spAutoFit/>
          </a:bodyPr>
          <a:lstStyle/>
          <a:p>
            <a:pPr algn="l" defTabSz="1828800" rtl="0">
              <a:lnSpc>
                <a:spcPct val="120000"/>
              </a:lnSpc>
            </a:pPr>
            <a:r>
              <a:rPr lang="en-US" altLang="id-ID"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讨论确定网页数量</a:t>
            </a:r>
            <a:endParaRPr lang="zh-CN" altLang="en-US" kern="1200" dirty="0">
              <a:solidFill>
                <a:schemeClr val="tx1">
                  <a:lumMod val="65000"/>
                  <a:lumOff val="35000"/>
                </a:schemeClr>
              </a:solidFill>
              <a:cs typeface="+mn-ea"/>
              <a:sym typeface="+mn-lt"/>
            </a:endParaRPr>
          </a:p>
          <a:p>
            <a:pPr algn="l" defTabSz="1828800" rtl="0">
              <a:lnSpc>
                <a:spcPct val="120000"/>
              </a:lnSpc>
            </a:pPr>
            <a:r>
              <a:rPr lang="en-US" altLang="zh-CN" dirty="0">
                <a:solidFill>
                  <a:schemeClr val="tx1">
                    <a:lumMod val="65000"/>
                    <a:lumOff val="35000"/>
                  </a:schemeClr>
                </a:solidFill>
                <a:cs typeface="+mn-ea"/>
                <a:sym typeface="+mn-lt"/>
              </a:rPr>
              <a:t>2.</a:t>
            </a:r>
            <a:r>
              <a:rPr lang="zh-CN" altLang="en-US" dirty="0">
                <a:solidFill>
                  <a:schemeClr val="tx1">
                    <a:lumMod val="65000"/>
                    <a:lumOff val="35000"/>
                  </a:schemeClr>
                </a:solidFill>
                <a:cs typeface="+mn-ea"/>
                <a:sym typeface="+mn-lt"/>
              </a:rPr>
              <a:t>完善文件格式及排版</a:t>
            </a:r>
            <a:endParaRPr lang="zh-CN" altLang="en-US" dirty="0">
              <a:solidFill>
                <a:schemeClr val="tx1">
                  <a:lumMod val="65000"/>
                  <a:lumOff val="35000"/>
                </a:schemeClr>
              </a:solidFill>
              <a:cs typeface="+mn-ea"/>
              <a:sym typeface="+mn-lt"/>
            </a:endParaRPr>
          </a:p>
          <a:p>
            <a:pPr algn="l" defTabSz="1828800" rtl="0">
              <a:lnSpc>
                <a:spcPct val="120000"/>
              </a:lnSpc>
            </a:pPr>
            <a:r>
              <a:rPr lang="en-US" altLang="zh-CN" kern="1200" dirty="0">
                <a:solidFill>
                  <a:schemeClr val="tx1">
                    <a:lumMod val="65000"/>
                    <a:lumOff val="35000"/>
                  </a:schemeClr>
                </a:solidFill>
                <a:cs typeface="+mn-ea"/>
                <a:sym typeface="+mn-lt"/>
              </a:rPr>
              <a:t>3.</a:t>
            </a:r>
            <a:r>
              <a:rPr lang="zh-CN" altLang="en-US" kern="1200" dirty="0">
                <a:solidFill>
                  <a:schemeClr val="tx1">
                    <a:lumMod val="65000"/>
                    <a:lumOff val="35000"/>
                  </a:schemeClr>
                </a:solidFill>
                <a:cs typeface="+mn-ea"/>
                <a:sym typeface="+mn-lt"/>
              </a:rPr>
              <a:t>完善</a:t>
            </a:r>
            <a:r>
              <a:rPr lang="zh-CN" altLang="en-US" kern="1200" dirty="0">
                <a:solidFill>
                  <a:schemeClr val="tx1">
                    <a:lumMod val="65000"/>
                    <a:lumOff val="35000"/>
                  </a:schemeClr>
                </a:solidFill>
                <a:cs typeface="+mn-ea"/>
                <a:sym typeface="+mn-lt"/>
              </a:rPr>
              <a:t>规章制度</a:t>
            </a:r>
            <a:endParaRPr lang="zh-CN" altLang="en-US" kern="1200" dirty="0">
              <a:solidFill>
                <a:schemeClr val="tx1">
                  <a:lumMod val="65000"/>
                  <a:lumOff val="35000"/>
                </a:schemeClr>
              </a:solidFill>
              <a:cs typeface="+mn-ea"/>
              <a:sym typeface="+mn-lt"/>
            </a:endParaRPr>
          </a:p>
        </p:txBody>
      </p:sp>
      <p:sp>
        <p:nvSpPr>
          <p:cNvPr id="33" name="Rectangle 27"/>
          <p:cNvSpPr/>
          <p:nvPr>
            <p:custDataLst>
              <p:tags r:id="rId7"/>
            </p:custDataLst>
          </p:nvPr>
        </p:nvSpPr>
        <p:spPr>
          <a:xfrm>
            <a:off x="7434728" y="2150525"/>
            <a:ext cx="3670935" cy="534035"/>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文档问题</a:t>
            </a:r>
            <a:endParaRPr lang="zh-CN" altLang="en-US" sz="2400" dirty="0">
              <a:solidFill>
                <a:schemeClr val="tx1">
                  <a:lumMod val="65000"/>
                  <a:lumOff val="35000"/>
                </a:schemeClr>
              </a:solidFill>
              <a:cs typeface="+mn-ea"/>
              <a:sym typeface="+mn-lt"/>
            </a:endParaRPr>
          </a:p>
        </p:txBody>
      </p:sp>
      <p:sp>
        <p:nvSpPr>
          <p:cNvPr id="34" name="Rectangle 28"/>
          <p:cNvSpPr/>
          <p:nvPr>
            <p:custDataLst>
              <p:tags r:id="rId8"/>
            </p:custDataLst>
          </p:nvPr>
        </p:nvSpPr>
        <p:spPr>
          <a:xfrm>
            <a:off x="7434728" y="2615345"/>
            <a:ext cx="3670935" cy="1087755"/>
          </a:xfrm>
          <a:prstGeom prst="rect">
            <a:avLst/>
          </a:prstGeom>
        </p:spPr>
        <p:txBody>
          <a:bodyPr wrap="square">
            <a:spAutoFit/>
          </a:bodyPr>
          <a:lstStyle/>
          <a:p>
            <a:pPr algn="l" defTabSz="1828800" rtl="0">
              <a:lnSpc>
                <a:spcPct val="120000"/>
              </a:lnSpc>
            </a:pPr>
            <a:r>
              <a:rPr lang="en-US" altLang="id-ID" kern="1200" dirty="0">
                <a:solidFill>
                  <a:schemeClr val="tx1">
                    <a:lumMod val="65000"/>
                    <a:lumOff val="35000"/>
                  </a:schemeClr>
                </a:solidFill>
                <a:cs typeface="+mn-ea"/>
                <a:sym typeface="+mn-lt"/>
              </a:rPr>
              <a:t>1.</a:t>
            </a:r>
            <a:r>
              <a:rPr lang="zh-CN" altLang="en-US" kern="1200" dirty="0">
                <a:solidFill>
                  <a:schemeClr val="tx1">
                    <a:lumMod val="65000"/>
                    <a:lumOff val="35000"/>
                  </a:schemeClr>
                </a:solidFill>
                <a:cs typeface="+mn-ea"/>
                <a:sym typeface="+mn-lt"/>
              </a:rPr>
              <a:t>网页数量</a:t>
            </a:r>
            <a:endParaRPr lang="zh-CN" altLang="en-US" kern="1200" dirty="0">
              <a:solidFill>
                <a:schemeClr val="tx1">
                  <a:lumMod val="65000"/>
                  <a:lumOff val="35000"/>
                </a:schemeClr>
              </a:solidFill>
              <a:cs typeface="+mn-ea"/>
              <a:sym typeface="+mn-lt"/>
            </a:endParaRPr>
          </a:p>
          <a:p>
            <a:pPr algn="l" defTabSz="1828800" rtl="0">
              <a:lnSpc>
                <a:spcPct val="120000"/>
              </a:lnSpc>
            </a:pPr>
            <a:r>
              <a:rPr lang="en-US" altLang="zh-CN" kern="1200" dirty="0">
                <a:solidFill>
                  <a:schemeClr val="tx1">
                    <a:lumMod val="65000"/>
                    <a:lumOff val="35000"/>
                  </a:schemeClr>
                </a:solidFill>
                <a:cs typeface="+mn-ea"/>
                <a:sym typeface="+mn-lt"/>
              </a:rPr>
              <a:t>2.</a:t>
            </a:r>
            <a:r>
              <a:rPr lang="zh-CN" altLang="en-US" kern="1200" dirty="0">
                <a:solidFill>
                  <a:schemeClr val="tx1">
                    <a:lumMod val="65000"/>
                    <a:lumOff val="35000"/>
                  </a:schemeClr>
                </a:solidFill>
                <a:cs typeface="+mn-ea"/>
                <a:sym typeface="+mn-lt"/>
              </a:rPr>
              <a:t>文件格式及排版</a:t>
            </a:r>
            <a:endParaRPr lang="zh-CN" altLang="en-US" kern="1200" dirty="0">
              <a:solidFill>
                <a:schemeClr val="tx1">
                  <a:lumMod val="65000"/>
                  <a:lumOff val="35000"/>
                </a:schemeClr>
              </a:solidFill>
              <a:cs typeface="+mn-ea"/>
              <a:sym typeface="+mn-lt"/>
            </a:endParaRPr>
          </a:p>
          <a:p>
            <a:pPr algn="l" defTabSz="1828800" rtl="0">
              <a:lnSpc>
                <a:spcPct val="120000"/>
              </a:lnSpc>
            </a:pPr>
            <a:r>
              <a:rPr lang="en-US" altLang="zh-CN" kern="1200" dirty="0">
                <a:solidFill>
                  <a:schemeClr val="tx1">
                    <a:lumMod val="65000"/>
                    <a:lumOff val="35000"/>
                  </a:schemeClr>
                </a:solidFill>
                <a:cs typeface="+mn-ea"/>
                <a:sym typeface="+mn-lt"/>
              </a:rPr>
              <a:t>3.</a:t>
            </a:r>
            <a:r>
              <a:rPr lang="zh-CN" altLang="en-US" kern="1200" dirty="0">
                <a:solidFill>
                  <a:schemeClr val="tx1">
                    <a:lumMod val="65000"/>
                    <a:lumOff val="35000"/>
                  </a:schemeClr>
                </a:solidFill>
                <a:cs typeface="+mn-ea"/>
                <a:sym typeface="+mn-lt"/>
              </a:rPr>
              <a:t>惩罚与</a:t>
            </a:r>
            <a:r>
              <a:rPr lang="zh-CN" altLang="en-US" kern="1200" dirty="0">
                <a:solidFill>
                  <a:schemeClr val="tx1">
                    <a:lumMod val="65000"/>
                    <a:lumOff val="35000"/>
                  </a:schemeClr>
                </a:solidFill>
                <a:cs typeface="+mn-ea"/>
                <a:sym typeface="+mn-lt"/>
              </a:rPr>
              <a:t>奖励</a:t>
            </a:r>
            <a:endParaRPr lang="zh-CN" altLang="en-US" kern="1200" dirty="0">
              <a:solidFill>
                <a:schemeClr val="tx1">
                  <a:lumMod val="65000"/>
                  <a:lumOff val="35000"/>
                </a:schemeClr>
              </a:solidFill>
              <a:cs typeface="+mn-ea"/>
              <a:sym typeface="+mn-lt"/>
            </a:endParaRPr>
          </a:p>
        </p:txBody>
      </p:sp>
      <p:sp>
        <p:nvSpPr>
          <p:cNvPr id="35" name="Shape"/>
          <p:cNvSpPr/>
          <p:nvPr>
            <p:custDataLst>
              <p:tags r:id="rId9"/>
            </p:custDataLst>
          </p:nvPr>
        </p:nvSpPr>
        <p:spPr>
          <a:xfrm>
            <a:off x="6596528" y="248326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gradFill>
            <a:gsLst>
              <a:gs pos="0">
                <a:srgbClr val="C51F2D"/>
              </a:gs>
              <a:gs pos="100000">
                <a:srgbClr val="83062E"/>
              </a:gs>
            </a:gsLst>
            <a:lin ang="2700000" scaled="0"/>
          </a:gra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cs typeface="+mn-ea"/>
              <a:sym typeface="+mn-lt"/>
            </a:endParaRPr>
          </a:p>
        </p:txBody>
      </p:sp>
      <p:sp>
        <p:nvSpPr>
          <p:cNvPr id="36" name="Shape"/>
          <p:cNvSpPr/>
          <p:nvPr>
            <p:custDataLst>
              <p:tags r:id="rId10"/>
            </p:custDataLst>
          </p:nvPr>
        </p:nvSpPr>
        <p:spPr>
          <a:xfrm>
            <a:off x="6596528" y="436842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gradFill>
            <a:gsLst>
              <a:gs pos="0">
                <a:srgbClr val="C51F2D"/>
              </a:gs>
              <a:gs pos="100000">
                <a:srgbClr val="83062E"/>
              </a:gs>
            </a:gsLst>
            <a:lin ang="2700000" scaled="0"/>
          </a:gra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cs typeface="+mn-ea"/>
              <a:sym typeface="+mn-lt"/>
            </a:endParaRPr>
          </a:p>
        </p:txBody>
      </p:sp>
      <p:sp>
        <p:nvSpPr>
          <p:cNvPr id="37" name="Rectangle 27"/>
          <p:cNvSpPr/>
          <p:nvPr>
            <p:custDataLst>
              <p:tags r:id="rId11"/>
            </p:custDataLst>
          </p:nvPr>
        </p:nvSpPr>
        <p:spPr>
          <a:xfrm>
            <a:off x="7434728" y="4090932"/>
            <a:ext cx="3670935" cy="534035"/>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发言</a:t>
            </a:r>
            <a:endParaRPr lang="zh-CN" altLang="en-US" sz="2400" dirty="0">
              <a:solidFill>
                <a:schemeClr val="tx1">
                  <a:lumMod val="65000"/>
                  <a:lumOff val="35000"/>
                </a:schemeClr>
              </a:solidFill>
              <a:cs typeface="+mn-ea"/>
              <a:sym typeface="+mn-lt"/>
            </a:endParaRPr>
          </a:p>
        </p:txBody>
      </p:sp>
      <p:sp>
        <p:nvSpPr>
          <p:cNvPr id="38" name="Rectangle 28"/>
          <p:cNvSpPr/>
          <p:nvPr>
            <p:custDataLst>
              <p:tags r:id="rId12"/>
            </p:custDataLst>
          </p:nvPr>
        </p:nvSpPr>
        <p:spPr>
          <a:xfrm>
            <a:off x="7434580" y="4555490"/>
            <a:ext cx="3855085" cy="1419860"/>
          </a:xfrm>
          <a:prstGeom prst="rect">
            <a:avLst/>
          </a:prstGeom>
        </p:spPr>
        <p:txBody>
          <a:bodyPr wrap="square">
            <a:spAutoFit/>
          </a:bodyPr>
          <a:lstStyle/>
          <a:p>
            <a:pPr algn="l" defTabSz="1828800" rtl="0">
              <a:lnSpc>
                <a:spcPct val="120000"/>
              </a:lnSpc>
            </a:pPr>
            <a:r>
              <a:rPr lang="en-US" altLang="id-ID" kern="1200"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轮流查看文档内容并发表建议，完善文件排版</a:t>
            </a:r>
            <a:endParaRPr lang="zh-CN" altLang="en-US" dirty="0">
              <a:solidFill>
                <a:schemeClr val="tx1">
                  <a:lumMod val="65000"/>
                  <a:lumOff val="35000"/>
                </a:schemeClr>
              </a:solidFill>
              <a:cs typeface="+mn-ea"/>
              <a:sym typeface="+mn-lt"/>
            </a:endParaRPr>
          </a:p>
          <a:p>
            <a:pPr algn="l" defTabSz="1828800" rtl="0">
              <a:lnSpc>
                <a:spcPct val="120000"/>
              </a:lnSpc>
            </a:pPr>
            <a:r>
              <a:rPr lang="en-US" altLang="zh-CN" dirty="0">
                <a:solidFill>
                  <a:schemeClr val="tx1">
                    <a:lumMod val="65000"/>
                    <a:lumOff val="35000"/>
                  </a:schemeClr>
                </a:solidFill>
                <a:cs typeface="+mn-ea"/>
                <a:sym typeface="+mn-lt"/>
              </a:rPr>
              <a:t>2.</a:t>
            </a:r>
            <a:r>
              <a:rPr lang="zh-CN" altLang="en-US" dirty="0">
                <a:solidFill>
                  <a:schemeClr val="tx1">
                    <a:lumMod val="65000"/>
                    <a:lumOff val="35000"/>
                  </a:schemeClr>
                </a:solidFill>
                <a:cs typeface="+mn-ea"/>
                <a:sym typeface="+mn-lt"/>
              </a:rPr>
              <a:t>探讨个人所写内容并提出建议</a:t>
            </a:r>
            <a:endParaRPr lang="zh-CN" altLang="en-US" dirty="0">
              <a:solidFill>
                <a:schemeClr val="tx1">
                  <a:lumMod val="65000"/>
                  <a:lumOff val="35000"/>
                </a:schemeClr>
              </a:solidFill>
              <a:cs typeface="+mn-ea"/>
              <a:sym typeface="+mn-lt"/>
            </a:endParaRPr>
          </a:p>
          <a:p>
            <a:pPr algn="l" defTabSz="1828800" rtl="0">
              <a:lnSpc>
                <a:spcPct val="120000"/>
              </a:lnSpc>
            </a:pPr>
            <a:r>
              <a:rPr lang="en-US" altLang="id-ID" kern="1200" dirty="0">
                <a:solidFill>
                  <a:schemeClr val="tx1">
                    <a:lumMod val="65000"/>
                    <a:lumOff val="35000"/>
                  </a:schemeClr>
                </a:solidFill>
                <a:cs typeface="+mn-ea"/>
                <a:sym typeface="+mn-lt"/>
              </a:rPr>
              <a:t>3.</a:t>
            </a:r>
            <a:r>
              <a:rPr lang="zh-CN" altLang="en-US" kern="1200" dirty="0">
                <a:solidFill>
                  <a:schemeClr val="tx1">
                    <a:lumMod val="65000"/>
                    <a:lumOff val="35000"/>
                  </a:schemeClr>
                </a:solidFill>
                <a:cs typeface="+mn-ea"/>
                <a:sym typeface="+mn-lt"/>
              </a:rPr>
              <a:t>让规章制度既有约束又有</a:t>
            </a:r>
            <a:r>
              <a:rPr lang="zh-CN" altLang="en-US" kern="1200" dirty="0">
                <a:solidFill>
                  <a:schemeClr val="tx1">
                    <a:lumMod val="65000"/>
                    <a:lumOff val="35000"/>
                  </a:schemeClr>
                </a:solidFill>
                <a:cs typeface="+mn-ea"/>
                <a:sym typeface="+mn-lt"/>
              </a:rPr>
              <a:t>激励</a:t>
            </a:r>
            <a:endParaRPr lang="zh-CN" altLang="en-US" kern="12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animBg="1"/>
      <p:bldP spid="31" grpId="0"/>
      <p:bldP spid="32" grpId="0"/>
      <p:bldP spid="33" grpId="0"/>
      <p:bldP spid="34" grpId="0"/>
      <p:bldP spid="35" grpId="0" animBg="1"/>
      <p:bldP spid="36" grpId="0" animBg="1"/>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22148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反馈与评价</a:t>
            </a:r>
            <a:endParaRPr lang="zh-CN" altLang="en-US" sz="3200" dirty="0">
              <a:solidFill>
                <a:schemeClr val="tx1">
                  <a:lumMod val="75000"/>
                  <a:lumOff val="25000"/>
                </a:schemeClr>
              </a:solidFill>
              <a:cs typeface="+mn-ea"/>
              <a:sym typeface="+mn-lt"/>
            </a:endParaRPr>
          </a:p>
        </p:txBody>
      </p:sp>
      <p:sp>
        <p:nvSpPr>
          <p:cNvPr id="2" name="矩形 1"/>
          <p:cNvSpPr/>
          <p:nvPr/>
        </p:nvSpPr>
        <p:spPr>
          <a:xfrm>
            <a:off x="1000258" y="1544966"/>
            <a:ext cx="10191484" cy="4598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p:cNvSpPr/>
          <p:nvPr/>
        </p:nvSpPr>
        <p:spPr>
          <a:xfrm>
            <a:off x="5522749" y="1544966"/>
            <a:ext cx="5668994" cy="4598756"/>
          </a:xfrm>
          <a:prstGeom prst="roundRect">
            <a:avLst>
              <a:gd name="adj" fmla="val 0"/>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1"/>
          <a:stretch>
            <a:fillRect/>
          </a:stretch>
        </p:blipFill>
        <p:spPr>
          <a:xfrm>
            <a:off x="1426800" y="2016617"/>
            <a:ext cx="3669407" cy="3669407"/>
          </a:xfrm>
          <a:prstGeom prst="rect">
            <a:avLst/>
          </a:prstGeom>
        </p:spPr>
      </p:pic>
      <p:sp>
        <p:nvSpPr>
          <p:cNvPr id="10" name="TextBox 7"/>
          <p:cNvSpPr txBox="1"/>
          <p:nvPr/>
        </p:nvSpPr>
        <p:spPr>
          <a:xfrm>
            <a:off x="5523489" y="1708187"/>
            <a:ext cx="1402080" cy="460375"/>
          </a:xfrm>
          <a:prstGeom prst="rect">
            <a:avLst/>
          </a:prstGeom>
          <a:noFill/>
        </p:spPr>
        <p:txBody>
          <a:bodyPr wrap="none" rtlCol="0">
            <a:spAutoFit/>
          </a:bodyPr>
          <a:lstStyle/>
          <a:p>
            <a:r>
              <a:rPr lang="zh-CN" altLang="en-US" sz="2400" dirty="0">
                <a:solidFill>
                  <a:schemeClr val="bg1"/>
                </a:solidFill>
                <a:cs typeface="+mn-ea"/>
                <a:sym typeface="+mn-lt"/>
              </a:rPr>
              <a:t>反馈汇总</a:t>
            </a:r>
            <a:endParaRPr lang="zh-CN" altLang="en-US" sz="2400" dirty="0">
              <a:solidFill>
                <a:schemeClr val="bg1"/>
              </a:solidFill>
              <a:cs typeface="+mn-ea"/>
              <a:sym typeface="+mn-lt"/>
            </a:endParaRPr>
          </a:p>
        </p:txBody>
      </p:sp>
      <p:sp>
        <p:nvSpPr>
          <p:cNvPr id="13" name="文本框 12"/>
          <p:cNvSpPr txBox="1"/>
          <p:nvPr/>
        </p:nvSpPr>
        <p:spPr>
          <a:xfrm>
            <a:off x="5522595" y="4206875"/>
            <a:ext cx="4064000" cy="460375"/>
          </a:xfrm>
          <a:prstGeom prst="rect">
            <a:avLst/>
          </a:prstGeom>
          <a:noFill/>
        </p:spPr>
        <p:txBody>
          <a:bodyPr wrap="square" rtlCol="0">
            <a:spAutoFit/>
          </a:bodyPr>
          <a:lstStyle/>
          <a:p>
            <a:r>
              <a:rPr lang="zh-CN" altLang="en-US" sz="2400">
                <a:solidFill>
                  <a:schemeClr val="bg1"/>
                </a:solidFill>
              </a:rPr>
              <a:t>评价及反思</a:t>
            </a:r>
            <a:endParaRPr lang="zh-CN" altLang="en-US" sz="2400">
              <a:solidFill>
                <a:schemeClr val="bg1"/>
              </a:solidFill>
            </a:endParaRPr>
          </a:p>
        </p:txBody>
      </p:sp>
      <p:sp>
        <p:nvSpPr>
          <p:cNvPr id="14" name="文本框 13"/>
          <p:cNvSpPr txBox="1"/>
          <p:nvPr/>
        </p:nvSpPr>
        <p:spPr>
          <a:xfrm>
            <a:off x="5530850" y="2205990"/>
            <a:ext cx="5269230" cy="1762760"/>
          </a:xfrm>
          <a:prstGeom prst="rect">
            <a:avLst/>
          </a:prstGeom>
          <a:noFill/>
        </p:spPr>
        <p:txBody>
          <a:bodyPr wrap="square" rtlCol="0">
            <a:noAutofit/>
          </a:bodyPr>
          <a:lstStyle/>
          <a:p>
            <a:pPr indent="0" fontAlgn="auto">
              <a:lnSpc>
                <a:spcPct val="150000"/>
              </a:lnSpc>
            </a:pPr>
            <a:r>
              <a:rPr lang="en-US" altLang="zh-CN" sz="1600">
                <a:solidFill>
                  <a:schemeClr val="bg2"/>
                </a:solidFill>
              </a:rPr>
              <a:t>1.</a:t>
            </a:r>
            <a:r>
              <a:rPr lang="zh-CN" altLang="en-US" sz="1600">
                <a:solidFill>
                  <a:schemeClr val="bg2"/>
                </a:solidFill>
              </a:rPr>
              <a:t>沟通不及时有效（</a:t>
            </a:r>
            <a:r>
              <a:rPr lang="zh-CN" altLang="en-US" sz="1600">
                <a:solidFill>
                  <a:schemeClr val="bg2"/>
                </a:solidFill>
                <a:sym typeface="+mn-ea"/>
              </a:rPr>
              <a:t>文档格式没提前统一</a:t>
            </a:r>
            <a:r>
              <a:rPr lang="zh-CN" altLang="en-US" sz="1600">
                <a:solidFill>
                  <a:schemeClr val="bg2"/>
                </a:solidFill>
              </a:rPr>
              <a:t>）</a:t>
            </a:r>
            <a:endParaRPr lang="zh-CN" altLang="en-US" sz="1600">
              <a:solidFill>
                <a:schemeClr val="bg2"/>
              </a:solidFill>
            </a:endParaRPr>
          </a:p>
          <a:p>
            <a:pPr indent="0" fontAlgn="auto">
              <a:lnSpc>
                <a:spcPct val="150000"/>
              </a:lnSpc>
            </a:pPr>
            <a:r>
              <a:rPr lang="zh-CN" altLang="en-US" sz="1600">
                <a:solidFill>
                  <a:schemeClr val="bg2"/>
                </a:solidFill>
              </a:rPr>
              <a:t>2. 流程繁琐，建议简化。</a:t>
            </a:r>
            <a:endParaRPr lang="zh-CN" altLang="en-US" sz="1600">
              <a:solidFill>
                <a:schemeClr val="bg2"/>
              </a:solidFill>
            </a:endParaRPr>
          </a:p>
          <a:p>
            <a:pPr indent="0" fontAlgn="auto">
              <a:lnSpc>
                <a:spcPct val="150000"/>
              </a:lnSpc>
            </a:pPr>
            <a:r>
              <a:rPr lang="zh-CN" altLang="en-US" sz="1600">
                <a:solidFill>
                  <a:schemeClr val="bg2"/>
                </a:solidFill>
              </a:rPr>
              <a:t>3. 总体而言，活动达到预期目标，但需改进项目统一度</a:t>
            </a:r>
            <a:r>
              <a:rPr lang="zh-CN" altLang="en-US">
                <a:solidFill>
                  <a:schemeClr val="bg2"/>
                </a:solidFill>
              </a:rPr>
              <a:t>。 </a:t>
            </a:r>
            <a:endParaRPr lang="zh-CN" altLang="en-US">
              <a:solidFill>
                <a:schemeClr val="bg2"/>
              </a:solidFill>
            </a:endParaRPr>
          </a:p>
        </p:txBody>
      </p:sp>
      <p:sp>
        <p:nvSpPr>
          <p:cNvPr id="15" name="文本框 14"/>
          <p:cNvSpPr txBox="1"/>
          <p:nvPr/>
        </p:nvSpPr>
        <p:spPr>
          <a:xfrm>
            <a:off x="5530850" y="4748530"/>
            <a:ext cx="5185410" cy="829945"/>
          </a:xfrm>
          <a:prstGeom prst="rect">
            <a:avLst/>
          </a:prstGeom>
          <a:noFill/>
        </p:spPr>
        <p:txBody>
          <a:bodyPr wrap="square" rtlCol="0">
            <a:spAutoFit/>
          </a:bodyPr>
          <a:lstStyle/>
          <a:p>
            <a:pPr indent="0" fontAlgn="auto">
              <a:lnSpc>
                <a:spcPct val="150000"/>
              </a:lnSpc>
            </a:pPr>
            <a:r>
              <a:rPr lang="en-US" altLang="zh-CN" sz="1600">
                <a:solidFill>
                  <a:schemeClr val="bg2"/>
                </a:solidFill>
              </a:rPr>
              <a:t>1.</a:t>
            </a:r>
            <a:r>
              <a:rPr lang="zh-CN" altLang="en-US" sz="1600">
                <a:solidFill>
                  <a:schemeClr val="bg2"/>
                </a:solidFill>
              </a:rPr>
              <a:t>准备工作充分，但沟通协调可改进。</a:t>
            </a:r>
            <a:endParaRPr lang="zh-CN" altLang="en-US" sz="1600">
              <a:solidFill>
                <a:schemeClr val="bg2"/>
              </a:solidFill>
            </a:endParaRPr>
          </a:p>
          <a:p>
            <a:pPr indent="0" fontAlgn="auto">
              <a:lnSpc>
                <a:spcPct val="150000"/>
              </a:lnSpc>
            </a:pPr>
            <a:r>
              <a:rPr lang="en-US" altLang="zh-CN" sz="1600">
                <a:solidFill>
                  <a:schemeClr val="bg2"/>
                </a:solidFill>
              </a:rPr>
              <a:t>2.</a:t>
            </a:r>
            <a:r>
              <a:rPr lang="zh-CN" altLang="en-US" sz="1600">
                <a:solidFill>
                  <a:schemeClr val="bg2"/>
                </a:solidFill>
              </a:rPr>
              <a:t>互动环节成功，但需优化流程和管理以提升效率。 </a:t>
            </a:r>
            <a:endParaRPr lang="zh-CN" altLang="en-US" sz="1600">
              <a:solidFill>
                <a:schemeClr val="bg2"/>
              </a:solidFill>
            </a:endParaRPr>
          </a:p>
        </p:txBody>
      </p:sp>
      <p:cxnSp>
        <p:nvCxnSpPr>
          <p:cNvPr id="17" name="直接连接符 16"/>
          <p:cNvCxnSpPr/>
          <p:nvPr/>
        </p:nvCxnSpPr>
        <p:spPr>
          <a:xfrm>
            <a:off x="5793105" y="3851275"/>
            <a:ext cx="5128895" cy="0"/>
          </a:xfrm>
          <a:prstGeom prst="line">
            <a:avLst/>
          </a:prstGeom>
          <a:ln w="31750" cap="rnd">
            <a:solidFill>
              <a:schemeClr val="bg1"/>
            </a:solidFill>
            <a:round/>
          </a:ln>
        </p:spPr>
        <p:style>
          <a:lnRef idx="0">
            <a:srgbClr val="FFFFFF"/>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03170" y="2515235"/>
            <a:ext cx="6797675" cy="1245235"/>
          </a:xfrm>
          <a:prstGeom prst="rect">
            <a:avLst/>
          </a:prstGeom>
          <a:noFill/>
        </p:spPr>
        <p:txBody>
          <a:bodyPr wrap="square" rtlCol="0">
            <a:spAutoFit/>
          </a:bodyPr>
          <a:lstStyle/>
          <a:p>
            <a:pPr algn="ctr"/>
            <a:r>
              <a:rPr lang="zh-CN" altLang="en-US" sz="7500" dirty="0">
                <a:solidFill>
                  <a:srgbClr val="AA152D"/>
                </a:solidFill>
                <a:cs typeface="+mn-ea"/>
                <a:sym typeface="+mn-lt"/>
              </a:rPr>
              <a:t>小组会议记录</a:t>
            </a:r>
            <a:endParaRPr lang="zh-CN" altLang="en-US" sz="7500" b="1" dirty="0">
              <a:solidFill>
                <a:srgbClr val="AA152D"/>
              </a:solidFill>
              <a:cs typeface="+mn-ea"/>
              <a:sym typeface="+mn-lt"/>
            </a:endParaRPr>
          </a:p>
        </p:txBody>
      </p:sp>
      <p:sp>
        <p:nvSpPr>
          <p:cNvPr id="4" name="文本框 3"/>
          <p:cNvSpPr txBox="1"/>
          <p:nvPr/>
        </p:nvSpPr>
        <p:spPr>
          <a:xfrm>
            <a:off x="5379076" y="1820743"/>
            <a:ext cx="1433848" cy="461665"/>
          </a:xfrm>
          <a:prstGeom prst="rect">
            <a:avLst/>
          </a:prstGeom>
          <a:noFill/>
          <a:ln>
            <a:solidFill>
              <a:schemeClr val="bg1">
                <a:lumMod val="50000"/>
              </a:schemeClr>
            </a:solidFill>
          </a:ln>
        </p:spPr>
        <p:txBody>
          <a:bodyPr wrap="square" rtlCol="0">
            <a:spAutoFit/>
          </a:bodyPr>
          <a:lstStyle>
            <a:defPPr>
              <a:defRPr lang="zh-CN"/>
            </a:defPPr>
            <a:lvl1pPr algn="ctr">
              <a:defRPr sz="2400">
                <a:solidFill>
                  <a:schemeClr val="bg1">
                    <a:lumMod val="50000"/>
                  </a:schemeClr>
                </a:solidFill>
                <a:cs typeface="+mn-ea"/>
              </a:defRPr>
            </a:lvl1pPr>
          </a:lstStyle>
          <a:p>
            <a:r>
              <a:rPr lang="en-US" altLang="zh-CN" dirty="0">
                <a:sym typeface="+mn-lt"/>
              </a:rPr>
              <a:t>  Part 03  </a:t>
            </a:r>
            <a:endParaRPr lang="en-US" altLang="zh-CN" dirty="0">
              <a:sym typeface="+mn-lt"/>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3951526" y="3867411"/>
            <a:ext cx="4187922" cy="306705"/>
          </a:xfrm>
          <a:prstGeom prst="rect">
            <a:avLst/>
          </a:prstGeom>
          <a:noFill/>
        </p:spPr>
        <p:txBody>
          <a:bodyPr wrap="square" rtlCol="0">
            <a:spAutoFit/>
          </a:bodyPr>
          <a:lstStyle/>
          <a:p>
            <a:pPr algn="ctr"/>
            <a:r>
              <a:rPr lang="zh-CN" altLang="en-US" sz="1400" dirty="0">
                <a:cs typeface="+mn-ea"/>
                <a:sym typeface="+mn-lt"/>
              </a:rPr>
              <a:t>Minutes of group meetings</a:t>
            </a:r>
            <a:endParaRPr lang="en-US" altLang="zh-CN" sz="1400" dirty="0">
              <a:solidFill>
                <a:schemeClr val="tx1">
                  <a:lumMod val="75000"/>
                  <a:lumOff val="25000"/>
                </a:schemeClr>
              </a:solidFill>
              <a:cs typeface="+mn-ea"/>
              <a:sym typeface="+mn-lt"/>
            </a:endParaRPr>
          </a:p>
        </p:txBody>
      </p:sp>
      <p:sp>
        <p:nvSpPr>
          <p:cNvPr id="31" name="矩形: 圆角 30"/>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箭头: V 形 31"/>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P spid="30" grpId="0"/>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10659745" cy="583565"/>
          </a:xfrm>
          <a:prstGeom prst="rect">
            <a:avLst/>
          </a:prstGeom>
          <a:noFill/>
        </p:spPr>
        <p:txBody>
          <a:bodyPr wrap="none" rtlCol="0">
            <a:spAutoFit/>
          </a:bodyPr>
          <a:lstStyle/>
          <a:p>
            <a:pPr algn="l"/>
            <a:r>
              <a:rPr lang="zh-CN" altLang="en-US" sz="3200" dirty="0">
                <a:solidFill>
                  <a:schemeClr val="tx1">
                    <a:lumMod val="75000"/>
                    <a:lumOff val="25000"/>
                  </a:schemeClr>
                </a:solidFill>
                <a:cs typeface="+mn-ea"/>
                <a:sym typeface="+mn-lt"/>
              </a:rPr>
              <a:t>关于</a:t>
            </a:r>
            <a:r>
              <a:rPr lang="en-US" altLang="zh-CN" sz="3200" dirty="0">
                <a:solidFill>
                  <a:schemeClr val="tx1">
                    <a:lumMod val="75000"/>
                    <a:lumOff val="25000"/>
                  </a:schemeClr>
                </a:solidFill>
                <a:cs typeface="+mn-ea"/>
                <a:sym typeface="+mn-lt"/>
              </a:rPr>
              <a:t>“Binggo</a:t>
            </a:r>
            <a:r>
              <a:rPr lang="zh-CN" altLang="en-US" sz="3200" dirty="0">
                <a:solidFill>
                  <a:schemeClr val="tx1">
                    <a:lumMod val="75000"/>
                    <a:lumOff val="25000"/>
                  </a:schemeClr>
                </a:solidFill>
                <a:cs typeface="+mn-ea"/>
                <a:sym typeface="+mn-lt"/>
              </a:rPr>
              <a:t>团队</a:t>
            </a:r>
            <a:r>
              <a:rPr lang="en-US" altLang="zh-CN" sz="3200" dirty="0">
                <a:solidFill>
                  <a:schemeClr val="tx1">
                    <a:lumMod val="75000"/>
                    <a:lumOff val="25000"/>
                  </a:schemeClr>
                </a:solidFill>
                <a:cs typeface="+mn-ea"/>
                <a:sym typeface="+mn-lt"/>
              </a:rPr>
              <a:t>”</a:t>
            </a:r>
            <a:r>
              <a:rPr lang="zh-CN" altLang="en-US" sz="3200" dirty="0">
                <a:solidFill>
                  <a:schemeClr val="tx1">
                    <a:lumMod val="75000"/>
                    <a:lumOff val="25000"/>
                  </a:schemeClr>
                </a:solidFill>
                <a:cs typeface="+mn-ea"/>
                <a:sym typeface="+mn-lt"/>
              </a:rPr>
              <a:t>规章制度、需求文档论证与修改</a:t>
            </a:r>
            <a:r>
              <a:rPr lang="zh-CN" altLang="en-US" sz="3200" dirty="0">
                <a:solidFill>
                  <a:schemeClr val="tx1">
                    <a:lumMod val="75000"/>
                    <a:lumOff val="25000"/>
                  </a:schemeClr>
                </a:solidFill>
                <a:cs typeface="+mn-ea"/>
                <a:sym typeface="+mn-lt"/>
              </a:rPr>
              <a:t>一次</a:t>
            </a:r>
            <a:r>
              <a:rPr lang="zh-CN" altLang="en-US" sz="3200" dirty="0">
                <a:solidFill>
                  <a:schemeClr val="tx1">
                    <a:lumMod val="75000"/>
                    <a:lumOff val="25000"/>
                  </a:schemeClr>
                </a:solidFill>
                <a:cs typeface="+mn-ea"/>
                <a:sym typeface="+mn-lt"/>
              </a:rPr>
              <a:t>会议</a:t>
            </a:r>
            <a:endParaRPr lang="zh-CN" altLang="en-US" sz="3200" dirty="0">
              <a:solidFill>
                <a:schemeClr val="tx1">
                  <a:lumMod val="75000"/>
                  <a:lumOff val="25000"/>
                </a:schemeClr>
              </a:solidFill>
              <a:cs typeface="+mn-ea"/>
              <a:sym typeface="+mn-lt"/>
            </a:endParaRPr>
          </a:p>
        </p:txBody>
      </p:sp>
      <p:sp>
        <p:nvSpPr>
          <p:cNvPr id="8" name="Rectangle 27"/>
          <p:cNvSpPr/>
          <p:nvPr>
            <p:custDataLst>
              <p:tags r:id="rId1"/>
            </p:custDataLst>
          </p:nvPr>
        </p:nvSpPr>
        <p:spPr>
          <a:xfrm>
            <a:off x="942982" y="1940592"/>
            <a:ext cx="3021812" cy="681990"/>
          </a:xfrm>
          <a:prstGeom prst="rect">
            <a:avLst/>
          </a:prstGeom>
        </p:spPr>
        <p:txBody>
          <a:bodyPr wrap="square">
            <a:spAutoFit/>
          </a:bodyPr>
          <a:lstStyle/>
          <a:p>
            <a:pPr defTabSz="1828800">
              <a:lnSpc>
                <a:spcPct val="120000"/>
              </a:lnSpc>
            </a:pPr>
            <a:r>
              <a:rPr lang="zh-CN" altLang="en-US" sz="3200" b="1" dirty="0">
                <a:solidFill>
                  <a:schemeClr val="tx1"/>
                </a:solidFill>
                <a:cs typeface="+mn-ea"/>
                <a:sym typeface="+mn-lt"/>
              </a:rPr>
              <a:t>会议时间</a:t>
            </a:r>
            <a:endParaRPr lang="zh-CN" altLang="en-US" sz="3200" b="1" dirty="0">
              <a:solidFill>
                <a:schemeClr val="tx1"/>
              </a:solidFill>
              <a:cs typeface="+mn-ea"/>
              <a:sym typeface="+mn-lt"/>
            </a:endParaRPr>
          </a:p>
        </p:txBody>
      </p:sp>
      <p:sp>
        <p:nvSpPr>
          <p:cNvPr id="9" name="Rectangle 28"/>
          <p:cNvSpPr/>
          <p:nvPr>
            <p:custDataLst>
              <p:tags r:id="rId2"/>
            </p:custDataLst>
          </p:nvPr>
        </p:nvSpPr>
        <p:spPr>
          <a:xfrm>
            <a:off x="942982" y="2589562"/>
            <a:ext cx="3021812" cy="534035"/>
          </a:xfrm>
          <a:prstGeom prst="rect">
            <a:avLst/>
          </a:prstGeom>
        </p:spPr>
        <p:txBody>
          <a:bodyPr wrap="square">
            <a:spAutoFit/>
          </a:bodyPr>
          <a:lstStyle/>
          <a:p>
            <a:pPr algn="l" defTabSz="1828800" rtl="0">
              <a:lnSpc>
                <a:spcPct val="120000"/>
              </a:lnSpc>
            </a:pPr>
            <a:r>
              <a:rPr lang="en-US" altLang="id-ID" sz="2400" kern="1200" dirty="0">
                <a:solidFill>
                  <a:schemeClr val="tx1">
                    <a:lumMod val="65000"/>
                    <a:lumOff val="35000"/>
                  </a:schemeClr>
                </a:solidFill>
                <a:cs typeface="+mn-ea"/>
                <a:sym typeface="+mn-lt"/>
              </a:rPr>
              <a:t>2024</a:t>
            </a:r>
            <a:r>
              <a:rPr lang="zh-CN" altLang="en-US" sz="2400" kern="1200" dirty="0">
                <a:solidFill>
                  <a:schemeClr val="tx1">
                    <a:lumMod val="65000"/>
                    <a:lumOff val="35000"/>
                  </a:schemeClr>
                </a:solidFill>
                <a:cs typeface="+mn-ea"/>
                <a:sym typeface="+mn-lt"/>
              </a:rPr>
              <a:t>年</a:t>
            </a:r>
            <a:r>
              <a:rPr lang="en-US" altLang="zh-CN" sz="2400" kern="1200" dirty="0">
                <a:solidFill>
                  <a:schemeClr val="tx1">
                    <a:lumMod val="65000"/>
                    <a:lumOff val="35000"/>
                  </a:schemeClr>
                </a:solidFill>
                <a:cs typeface="+mn-ea"/>
                <a:sym typeface="+mn-lt"/>
              </a:rPr>
              <a:t>5</a:t>
            </a:r>
            <a:r>
              <a:rPr lang="zh-CN" altLang="en-US" sz="2400" kern="1200" dirty="0">
                <a:solidFill>
                  <a:schemeClr val="tx1">
                    <a:lumMod val="65000"/>
                    <a:lumOff val="35000"/>
                  </a:schemeClr>
                </a:solidFill>
                <a:cs typeface="+mn-ea"/>
                <a:sym typeface="+mn-lt"/>
              </a:rPr>
              <a:t>月</a:t>
            </a:r>
            <a:r>
              <a:rPr lang="en-US" altLang="zh-CN" sz="2400" kern="1200" dirty="0">
                <a:solidFill>
                  <a:schemeClr val="tx1">
                    <a:lumMod val="65000"/>
                    <a:lumOff val="35000"/>
                  </a:schemeClr>
                </a:solidFill>
                <a:cs typeface="+mn-ea"/>
                <a:sym typeface="+mn-lt"/>
              </a:rPr>
              <a:t>19</a:t>
            </a:r>
            <a:r>
              <a:rPr lang="zh-CN" altLang="en-US" sz="2400" kern="1200" dirty="0">
                <a:solidFill>
                  <a:schemeClr val="tx1">
                    <a:lumMod val="65000"/>
                    <a:lumOff val="35000"/>
                  </a:schemeClr>
                </a:solidFill>
                <a:cs typeface="+mn-ea"/>
                <a:sym typeface="+mn-lt"/>
              </a:rPr>
              <a:t>号</a:t>
            </a:r>
            <a:endParaRPr lang="zh-CN" altLang="en-US" sz="2400" kern="1200" dirty="0">
              <a:solidFill>
                <a:schemeClr val="tx1">
                  <a:lumMod val="65000"/>
                  <a:lumOff val="35000"/>
                </a:schemeClr>
              </a:solidFill>
              <a:cs typeface="+mn-ea"/>
              <a:sym typeface="+mn-lt"/>
            </a:endParaRPr>
          </a:p>
        </p:txBody>
      </p:sp>
      <p:sp>
        <p:nvSpPr>
          <p:cNvPr id="10" name="Rectangle 27"/>
          <p:cNvSpPr/>
          <p:nvPr>
            <p:custDataLst>
              <p:tags r:id="rId3"/>
            </p:custDataLst>
          </p:nvPr>
        </p:nvSpPr>
        <p:spPr>
          <a:xfrm>
            <a:off x="942982" y="3729869"/>
            <a:ext cx="3021812" cy="681990"/>
          </a:xfrm>
          <a:prstGeom prst="rect">
            <a:avLst/>
          </a:prstGeom>
        </p:spPr>
        <p:txBody>
          <a:bodyPr wrap="square">
            <a:spAutoFit/>
          </a:bodyPr>
          <a:lstStyle/>
          <a:p>
            <a:pPr defTabSz="1828800">
              <a:lnSpc>
                <a:spcPct val="120000"/>
              </a:lnSpc>
            </a:pPr>
            <a:r>
              <a:rPr lang="zh-CN" altLang="en-US" sz="3200" b="1" dirty="0">
                <a:solidFill>
                  <a:schemeClr val="tx1"/>
                </a:solidFill>
                <a:cs typeface="+mn-ea"/>
                <a:sym typeface="+mn-lt"/>
              </a:rPr>
              <a:t>会议内容</a:t>
            </a:r>
            <a:endParaRPr lang="zh-CN" altLang="en-US" sz="3200" b="1" dirty="0">
              <a:solidFill>
                <a:schemeClr val="tx1"/>
              </a:solidFill>
              <a:cs typeface="+mn-ea"/>
              <a:sym typeface="+mn-lt"/>
            </a:endParaRPr>
          </a:p>
        </p:txBody>
      </p:sp>
      <p:sp>
        <p:nvSpPr>
          <p:cNvPr id="11" name="Rectangle 28"/>
          <p:cNvSpPr/>
          <p:nvPr>
            <p:custDataLst>
              <p:tags r:id="rId4"/>
            </p:custDataLst>
          </p:nvPr>
        </p:nvSpPr>
        <p:spPr>
          <a:xfrm>
            <a:off x="942982" y="4529969"/>
            <a:ext cx="3021812" cy="1420495"/>
          </a:xfrm>
          <a:prstGeom prst="rect">
            <a:avLst/>
          </a:prstGeom>
        </p:spPr>
        <p:txBody>
          <a:bodyPr wrap="square">
            <a:spAutoFit/>
          </a:bodyPr>
          <a:lstStyle/>
          <a:p>
            <a:pPr algn="l" defTabSz="1828800" rtl="0">
              <a:lnSpc>
                <a:spcPct val="120000"/>
              </a:lnSpc>
            </a:pPr>
            <a:r>
              <a:rPr lang="zh-CN" altLang="id-ID" sz="2400" kern="1200" dirty="0">
                <a:solidFill>
                  <a:schemeClr val="tx1">
                    <a:lumMod val="65000"/>
                    <a:lumOff val="35000"/>
                  </a:schemeClr>
                </a:solidFill>
                <a:cs typeface="+mn-ea"/>
                <a:sym typeface="+mn-lt"/>
              </a:rPr>
              <a:t>对于团队</a:t>
            </a:r>
            <a:r>
              <a:rPr lang="en-US" altLang="zh-CN" sz="2400" kern="1200" dirty="0">
                <a:solidFill>
                  <a:schemeClr val="tx1">
                    <a:lumMod val="65000"/>
                    <a:lumOff val="35000"/>
                  </a:schemeClr>
                </a:solidFill>
                <a:cs typeface="+mn-ea"/>
                <a:sym typeface="+mn-lt"/>
              </a:rPr>
              <a:t>“</a:t>
            </a:r>
            <a:r>
              <a:rPr lang="zh-CN" altLang="en-US" sz="2400" kern="1200" dirty="0">
                <a:solidFill>
                  <a:schemeClr val="tx1">
                    <a:lumMod val="65000"/>
                    <a:lumOff val="35000"/>
                  </a:schemeClr>
                </a:solidFill>
                <a:cs typeface="+mn-ea"/>
                <a:sym typeface="+mn-lt"/>
              </a:rPr>
              <a:t>规章制度以及需求文档的论证与修改</a:t>
            </a:r>
            <a:endParaRPr lang="zh-CN" altLang="en-US" sz="2400" kern="1200" dirty="0">
              <a:solidFill>
                <a:schemeClr val="tx1">
                  <a:lumMod val="65000"/>
                  <a:lumOff val="35000"/>
                </a:schemeClr>
              </a:solidFill>
              <a:cs typeface="+mn-ea"/>
              <a:sym typeface="+mn-lt"/>
            </a:endParaRPr>
          </a:p>
        </p:txBody>
      </p:sp>
      <p:sp>
        <p:nvSpPr>
          <p:cNvPr id="12" name="Rectangle 27"/>
          <p:cNvSpPr/>
          <p:nvPr>
            <p:custDataLst>
              <p:tags r:id="rId5"/>
            </p:custDataLst>
          </p:nvPr>
        </p:nvSpPr>
        <p:spPr>
          <a:xfrm>
            <a:off x="8645503" y="1940592"/>
            <a:ext cx="3021812" cy="681990"/>
          </a:xfrm>
          <a:prstGeom prst="rect">
            <a:avLst/>
          </a:prstGeom>
        </p:spPr>
        <p:txBody>
          <a:bodyPr wrap="square">
            <a:spAutoFit/>
          </a:bodyPr>
          <a:lstStyle/>
          <a:p>
            <a:pPr defTabSz="1828800">
              <a:lnSpc>
                <a:spcPct val="120000"/>
              </a:lnSpc>
            </a:pPr>
            <a:r>
              <a:rPr lang="zh-CN" altLang="en-US" sz="3200" b="1" dirty="0">
                <a:solidFill>
                  <a:schemeClr val="tx1"/>
                </a:solidFill>
                <a:cs typeface="+mn-ea"/>
                <a:sym typeface="+mn-lt"/>
              </a:rPr>
              <a:t>会议地点</a:t>
            </a:r>
            <a:endParaRPr lang="zh-CN" altLang="en-US" sz="3200" b="1" dirty="0">
              <a:solidFill>
                <a:schemeClr val="tx1"/>
              </a:solidFill>
              <a:cs typeface="+mn-ea"/>
              <a:sym typeface="+mn-lt"/>
            </a:endParaRPr>
          </a:p>
        </p:txBody>
      </p:sp>
      <p:sp>
        <p:nvSpPr>
          <p:cNvPr id="13" name="Rectangle 28"/>
          <p:cNvSpPr/>
          <p:nvPr>
            <p:custDataLst>
              <p:tags r:id="rId6"/>
            </p:custDataLst>
          </p:nvPr>
        </p:nvSpPr>
        <p:spPr>
          <a:xfrm>
            <a:off x="8645503" y="2589562"/>
            <a:ext cx="3021812" cy="534035"/>
          </a:xfrm>
          <a:prstGeom prst="rect">
            <a:avLst/>
          </a:prstGeom>
        </p:spPr>
        <p:txBody>
          <a:bodyPr wrap="square">
            <a:spAutoFit/>
          </a:bodyPr>
          <a:lstStyle/>
          <a:p>
            <a:pPr algn="l" defTabSz="1828800" rtl="0">
              <a:lnSpc>
                <a:spcPct val="120000"/>
              </a:lnSpc>
            </a:pPr>
            <a:r>
              <a:rPr lang="zh-CN" altLang="id-ID" sz="2400" kern="1200" dirty="0">
                <a:solidFill>
                  <a:schemeClr val="tx1">
                    <a:lumMod val="65000"/>
                    <a:lumOff val="35000"/>
                  </a:schemeClr>
                </a:solidFill>
                <a:cs typeface="+mn-ea"/>
                <a:sym typeface="+mn-lt"/>
              </a:rPr>
              <a:t>求新</a:t>
            </a:r>
            <a:r>
              <a:rPr lang="en-US" altLang="zh-CN" sz="2400" kern="1200" dirty="0">
                <a:solidFill>
                  <a:schemeClr val="tx1">
                    <a:lumMod val="65000"/>
                    <a:lumOff val="35000"/>
                  </a:schemeClr>
                </a:solidFill>
                <a:cs typeface="+mn-ea"/>
                <a:sym typeface="+mn-lt"/>
              </a:rPr>
              <a:t>512</a:t>
            </a:r>
            <a:endParaRPr lang="en-US" altLang="zh-CN" sz="2400" kern="1200" dirty="0">
              <a:solidFill>
                <a:schemeClr val="tx1">
                  <a:lumMod val="65000"/>
                  <a:lumOff val="35000"/>
                </a:schemeClr>
              </a:solidFill>
              <a:cs typeface="+mn-ea"/>
              <a:sym typeface="+mn-lt"/>
            </a:endParaRPr>
          </a:p>
        </p:txBody>
      </p:sp>
      <p:sp>
        <p:nvSpPr>
          <p:cNvPr id="14" name="Rectangle 27"/>
          <p:cNvSpPr/>
          <p:nvPr>
            <p:custDataLst>
              <p:tags r:id="rId7"/>
            </p:custDataLst>
          </p:nvPr>
        </p:nvSpPr>
        <p:spPr>
          <a:xfrm>
            <a:off x="8645503" y="3729869"/>
            <a:ext cx="3021812" cy="681990"/>
          </a:xfrm>
          <a:prstGeom prst="rect">
            <a:avLst/>
          </a:prstGeom>
        </p:spPr>
        <p:txBody>
          <a:bodyPr wrap="square">
            <a:spAutoFit/>
          </a:bodyPr>
          <a:lstStyle/>
          <a:p>
            <a:pPr defTabSz="1828800">
              <a:lnSpc>
                <a:spcPct val="120000"/>
              </a:lnSpc>
            </a:pPr>
            <a:r>
              <a:rPr lang="zh-CN" altLang="en-US" sz="3200" b="1" dirty="0">
                <a:solidFill>
                  <a:schemeClr val="tx1"/>
                </a:solidFill>
                <a:cs typeface="+mn-ea"/>
                <a:sym typeface="+mn-lt"/>
              </a:rPr>
              <a:t>会议成员</a:t>
            </a:r>
            <a:endParaRPr lang="zh-CN" altLang="en-US" sz="3200" b="1" dirty="0">
              <a:solidFill>
                <a:schemeClr val="tx1"/>
              </a:solidFill>
              <a:cs typeface="+mn-ea"/>
              <a:sym typeface="+mn-lt"/>
            </a:endParaRPr>
          </a:p>
        </p:txBody>
      </p:sp>
      <p:sp>
        <p:nvSpPr>
          <p:cNvPr id="15" name="Rectangle 28"/>
          <p:cNvSpPr/>
          <p:nvPr>
            <p:custDataLst>
              <p:tags r:id="rId8"/>
            </p:custDataLst>
          </p:nvPr>
        </p:nvSpPr>
        <p:spPr>
          <a:xfrm>
            <a:off x="8645503" y="4529969"/>
            <a:ext cx="3021812" cy="534035"/>
          </a:xfrm>
          <a:prstGeom prst="rect">
            <a:avLst/>
          </a:prstGeom>
        </p:spPr>
        <p:txBody>
          <a:bodyPr wrap="square">
            <a:spAutoFit/>
          </a:bodyPr>
          <a:lstStyle/>
          <a:p>
            <a:pPr algn="l" defTabSz="1828800" rtl="0">
              <a:lnSpc>
                <a:spcPct val="120000"/>
              </a:lnSpc>
            </a:pPr>
            <a:r>
              <a:rPr lang="en-US" altLang="id-ID" sz="2400" dirty="0">
                <a:solidFill>
                  <a:schemeClr val="tx1">
                    <a:lumMod val="65000"/>
                    <a:lumOff val="35000"/>
                  </a:schemeClr>
                </a:solidFill>
                <a:cs typeface="+mn-ea"/>
                <a:sym typeface="+mn-lt"/>
              </a:rPr>
              <a:t>Bingo</a:t>
            </a:r>
            <a:r>
              <a:rPr lang="zh-CN" altLang="en-US" sz="2400" dirty="0">
                <a:solidFill>
                  <a:schemeClr val="tx1">
                    <a:lumMod val="65000"/>
                    <a:lumOff val="35000"/>
                  </a:schemeClr>
                </a:solidFill>
                <a:cs typeface="+mn-ea"/>
                <a:sym typeface="+mn-lt"/>
              </a:rPr>
              <a:t>小组全体成员</a:t>
            </a:r>
            <a:r>
              <a:rPr lang="id-ID" sz="2400" dirty="0">
                <a:solidFill>
                  <a:schemeClr val="tx1">
                    <a:lumMod val="65000"/>
                    <a:lumOff val="35000"/>
                  </a:schemeClr>
                </a:solidFill>
                <a:cs typeface="+mn-ea"/>
                <a:sym typeface="+mn-lt"/>
              </a:rPr>
              <a:t>. </a:t>
            </a:r>
            <a:endParaRPr lang="id-ID" sz="2400" kern="1200" dirty="0">
              <a:solidFill>
                <a:schemeClr val="tx1">
                  <a:lumMod val="65000"/>
                  <a:lumOff val="35000"/>
                </a:schemeClr>
              </a:solidFill>
              <a:cs typeface="+mn-ea"/>
              <a:sym typeface="+mn-lt"/>
            </a:endParaRPr>
          </a:p>
        </p:txBody>
      </p:sp>
      <p:pic>
        <p:nvPicPr>
          <p:cNvPr id="16" name="图片 15" descr="C:/Users/19765/Desktop/会议图片1.jpg会议图片1"/>
          <p:cNvPicPr>
            <a:picLocks noChangeAspect="1"/>
          </p:cNvPicPr>
          <p:nvPr>
            <p:custDataLst>
              <p:tags r:id="rId9"/>
            </p:custDataLst>
          </p:nvPr>
        </p:nvPicPr>
        <p:blipFill rotWithShape="1">
          <a:blip r:embed="rId10"/>
          <a:srcRect l="27501" r="27501"/>
          <a:stretch>
            <a:fillRect/>
          </a:stretch>
        </p:blipFill>
        <p:spPr>
          <a:xfrm>
            <a:off x="4616426" y="2183918"/>
            <a:ext cx="3114408" cy="3114408"/>
          </a:xfrm>
          <a:prstGeom prst="ellipse">
            <a:avLst/>
          </a:prstGeom>
        </p:spPr>
      </p:pic>
      <p:sp>
        <p:nvSpPr>
          <p:cNvPr id="17" name="椭圆 16"/>
          <p:cNvSpPr/>
          <p:nvPr>
            <p:custDataLst>
              <p:tags r:id="rId11"/>
            </p:custDataLst>
          </p:nvPr>
        </p:nvSpPr>
        <p:spPr>
          <a:xfrm flipH="1">
            <a:off x="4616408" y="2183924"/>
            <a:ext cx="891656" cy="8916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custDataLst>
              <p:tags r:id="rId12"/>
            </p:custDataLst>
          </p:nvPr>
        </p:nvSpPr>
        <p:spPr>
          <a:xfrm flipH="1">
            <a:off x="6407141" y="5222062"/>
            <a:ext cx="445828" cy="4458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nvPicPr>
        <p:blipFill>
          <a:blip r:embed="rId1"/>
          <a:stretch>
            <a:fillRect/>
          </a:stretch>
        </p:blipFill>
        <p:spPr>
          <a:xfrm>
            <a:off x="8589137" y="127"/>
            <a:ext cx="3602736" cy="4090416"/>
          </a:xfrm>
          <a:prstGeom prst="rect">
            <a:avLst/>
          </a:prstGeom>
          <a:noFill/>
          <a:ln w="9525">
            <a:noFill/>
          </a:ln>
          <a:effectLst>
            <a:softEdge rad="12700"/>
          </a:effectLst>
        </p:spPr>
      </p:pic>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30276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第一次会议图片</a:t>
            </a:r>
            <a:endParaRPr lang="zh-CN" altLang="en-US" sz="3200" dirty="0">
              <a:solidFill>
                <a:schemeClr val="tx1">
                  <a:lumMod val="75000"/>
                  <a:lumOff val="25000"/>
                </a:schemeClr>
              </a:solidFill>
              <a:cs typeface="+mn-ea"/>
              <a:sym typeface="+mn-lt"/>
            </a:endParaRPr>
          </a:p>
        </p:txBody>
      </p:sp>
      <p:pic>
        <p:nvPicPr>
          <p:cNvPr id="3" name="图片 2" descr="C:/Users/19765/Desktop/会议图片1.jpg会议图片1"/>
          <p:cNvPicPr>
            <a:picLocks noChangeAspect="1"/>
          </p:cNvPicPr>
          <p:nvPr/>
        </p:nvPicPr>
        <p:blipFill>
          <a:blip r:embed="rId2"/>
          <a:srcRect t="6" b="6"/>
          <a:stretch>
            <a:fillRect/>
          </a:stretch>
        </p:blipFill>
        <p:spPr>
          <a:xfrm>
            <a:off x="427990" y="2197735"/>
            <a:ext cx="5488940" cy="2470150"/>
          </a:xfrm>
          <a:prstGeom prst="rect">
            <a:avLst/>
          </a:prstGeom>
        </p:spPr>
      </p:pic>
      <p:sp>
        <p:nvSpPr>
          <p:cNvPr id="25" name="文本框 24"/>
          <p:cNvSpPr txBox="1"/>
          <p:nvPr/>
        </p:nvSpPr>
        <p:spPr>
          <a:xfrm>
            <a:off x="700405" y="4857115"/>
            <a:ext cx="4944110" cy="368300"/>
          </a:xfrm>
          <a:prstGeom prst="rect">
            <a:avLst/>
          </a:prstGeom>
          <a:noFill/>
        </p:spPr>
        <p:txBody>
          <a:bodyPr wrap="square" rtlCol="0">
            <a:spAutoFit/>
          </a:bodyPr>
          <a:p>
            <a:r>
              <a:rPr lang="zh-CN" altLang="en-US">
                <a:latin typeface="仿宋" panose="02010609060101010101" charset="-122"/>
                <a:ea typeface="仿宋" panose="02010609060101010101" charset="-122"/>
              </a:rPr>
              <a:t>组长李斌带领组员对于小组规章制度展开讨论</a:t>
            </a:r>
            <a:endParaRPr lang="zh-CN" altLang="en-US">
              <a:latin typeface="仿宋" panose="02010609060101010101" charset="-122"/>
              <a:ea typeface="仿宋" panose="02010609060101010101" charset="-122"/>
            </a:endParaRPr>
          </a:p>
        </p:txBody>
      </p:sp>
      <p:pic>
        <p:nvPicPr>
          <p:cNvPr id="26" name="图片 25" descr="会议图片3"/>
          <p:cNvPicPr>
            <a:picLocks noChangeAspect="1"/>
          </p:cNvPicPr>
          <p:nvPr/>
        </p:nvPicPr>
        <p:blipFill>
          <a:blip r:embed="rId3"/>
          <a:stretch>
            <a:fillRect/>
          </a:stretch>
        </p:blipFill>
        <p:spPr>
          <a:xfrm>
            <a:off x="6160770" y="2193290"/>
            <a:ext cx="5498465" cy="2474595"/>
          </a:xfrm>
          <a:prstGeom prst="rect">
            <a:avLst/>
          </a:prstGeom>
        </p:spPr>
      </p:pic>
      <p:sp>
        <p:nvSpPr>
          <p:cNvPr id="27" name="文本框 26"/>
          <p:cNvSpPr txBox="1"/>
          <p:nvPr/>
        </p:nvSpPr>
        <p:spPr>
          <a:xfrm>
            <a:off x="6497320" y="4780915"/>
            <a:ext cx="5161915" cy="368300"/>
          </a:xfrm>
          <a:prstGeom prst="rect">
            <a:avLst/>
          </a:prstGeom>
          <a:noFill/>
        </p:spPr>
        <p:txBody>
          <a:bodyPr wrap="square" rtlCol="0">
            <a:spAutoFit/>
          </a:bodyPr>
          <a:p>
            <a:r>
              <a:rPr lang="zh-CN" altLang="en-US">
                <a:latin typeface="仿宋" panose="02010609060101010101" charset="-122"/>
                <a:ea typeface="仿宋" panose="02010609060101010101" charset="-122"/>
              </a:rPr>
              <a:t>组员彭烽对于组长李斌提出疑问</a:t>
            </a:r>
            <a:endParaRPr lang="zh-CN" altLang="en-US">
              <a:latin typeface="仿宋" panose="02010609060101010101" charset="-122"/>
              <a:ea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18084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会议结果</a:t>
            </a:r>
            <a:endParaRPr lang="zh-CN" altLang="en-US" sz="3200" dirty="0">
              <a:solidFill>
                <a:schemeClr val="tx1">
                  <a:lumMod val="75000"/>
                  <a:lumOff val="25000"/>
                </a:schemeClr>
              </a:solidFill>
              <a:cs typeface="+mn-ea"/>
              <a:sym typeface="+mn-lt"/>
            </a:endParaRPr>
          </a:p>
        </p:txBody>
      </p:sp>
      <p:pic>
        <p:nvPicPr>
          <p:cNvPr id="100" name="图片 99"/>
          <p:cNvPicPr/>
          <p:nvPr/>
        </p:nvPicPr>
        <p:blipFill>
          <a:blip r:embed="rId1"/>
          <a:stretch>
            <a:fillRect/>
          </a:stretch>
        </p:blipFill>
        <p:spPr>
          <a:xfrm>
            <a:off x="8044815" y="2558415"/>
            <a:ext cx="3660775" cy="2440305"/>
          </a:xfrm>
          <a:prstGeom prst="rect">
            <a:avLst/>
          </a:prstGeom>
          <a:noFill/>
          <a:ln w="9525">
            <a:noFill/>
          </a:ln>
        </p:spPr>
      </p:pic>
      <p:sp>
        <p:nvSpPr>
          <p:cNvPr id="3" name="文本框 2"/>
          <p:cNvSpPr txBox="1"/>
          <p:nvPr/>
        </p:nvSpPr>
        <p:spPr>
          <a:xfrm>
            <a:off x="224790" y="833120"/>
            <a:ext cx="8029575" cy="5891530"/>
          </a:xfrm>
          <a:prstGeom prst="rect">
            <a:avLst/>
          </a:prstGeom>
          <a:noFill/>
        </p:spPr>
        <p:txBody>
          <a:bodyPr wrap="square" rtlCol="0">
            <a:noAutofit/>
          </a:bodyPr>
          <a:p>
            <a:pPr indent="0" fontAlgn="auto">
              <a:lnSpc>
                <a:spcPct val="150000"/>
              </a:lnSpc>
            </a:pPr>
            <a:r>
              <a:rPr lang="zh-CN" altLang="en-US"/>
              <a:t>一、学习</a:t>
            </a:r>
            <a:r>
              <a:rPr lang="zh-CN" altLang="en-US"/>
              <a:t>方面</a:t>
            </a:r>
            <a:endParaRPr lang="zh-CN" altLang="en-US"/>
          </a:p>
          <a:p>
            <a:pPr marL="457200" lvl="1" indent="0" fontAlgn="auto">
              <a:lnSpc>
                <a:spcPct val="150000"/>
              </a:lnSpc>
              <a:buNone/>
            </a:pPr>
            <a:r>
              <a:rPr>
                <a:solidFill>
                  <a:schemeClr val="tx1"/>
                </a:solidFill>
              </a:rPr>
              <a:t>1、每个团队成员制定好自己的学习计划和目标。</a:t>
            </a:r>
            <a:endParaRPr>
              <a:solidFill>
                <a:schemeClr val="tx1"/>
              </a:solidFill>
            </a:endParaRPr>
          </a:p>
          <a:p>
            <a:pPr marL="457200" lvl="1" indent="0" fontAlgn="auto">
              <a:lnSpc>
                <a:spcPct val="150000"/>
              </a:lnSpc>
              <a:buNone/>
            </a:pPr>
            <a:r>
              <a:rPr>
                <a:solidFill>
                  <a:schemeClr val="tx1"/>
                </a:solidFill>
              </a:rPr>
              <a:t>2、团队成员应该互帮互助，共享学习资源，学习建议，意外的学习收获等。</a:t>
            </a:r>
            <a:endParaRPr>
              <a:solidFill>
                <a:schemeClr val="tx1"/>
              </a:solidFill>
            </a:endParaRPr>
          </a:p>
          <a:p>
            <a:pPr marL="0" lvl="0" indent="0" fontAlgn="auto">
              <a:lnSpc>
                <a:spcPct val="150000"/>
              </a:lnSpc>
              <a:buNone/>
            </a:pPr>
            <a:r>
              <a:rPr>
                <a:solidFill>
                  <a:schemeClr val="tx1"/>
                </a:solidFill>
              </a:rPr>
              <a:t>二、项目方面</a:t>
            </a:r>
            <a:endParaRPr>
              <a:solidFill>
                <a:schemeClr val="tx1"/>
              </a:solidFill>
            </a:endParaRPr>
          </a:p>
          <a:p>
            <a:pPr marL="457200" lvl="1" indent="0" fontAlgn="auto">
              <a:lnSpc>
                <a:spcPct val="150000"/>
              </a:lnSpc>
              <a:buNone/>
            </a:pPr>
            <a:r>
              <a:rPr>
                <a:solidFill>
                  <a:schemeClr val="tx1"/>
                </a:solidFill>
              </a:rPr>
              <a:t>1、根据每一个项目的内容尽可能平均分配工作量。</a:t>
            </a:r>
            <a:endParaRPr>
              <a:solidFill>
                <a:schemeClr val="tx1"/>
              </a:solidFill>
            </a:endParaRPr>
          </a:p>
          <a:p>
            <a:pPr marL="457200" lvl="1" indent="0" fontAlgn="auto">
              <a:lnSpc>
                <a:spcPct val="150000"/>
              </a:lnSpc>
              <a:buNone/>
            </a:pPr>
            <a:r>
              <a:rPr>
                <a:solidFill>
                  <a:schemeClr val="tx1"/>
                </a:solidFill>
              </a:rPr>
              <a:t>2、再根据每一个成员的工作量规定好截止完成时间。</a:t>
            </a:r>
            <a:endParaRPr>
              <a:solidFill>
                <a:schemeClr val="tx1"/>
              </a:solidFill>
            </a:endParaRPr>
          </a:p>
          <a:p>
            <a:pPr marL="0" lvl="0" indent="0" fontAlgn="auto">
              <a:lnSpc>
                <a:spcPct val="150000"/>
              </a:lnSpc>
              <a:buNone/>
            </a:pPr>
            <a:r>
              <a:rPr>
                <a:solidFill>
                  <a:schemeClr val="tx1"/>
                </a:solidFill>
              </a:rPr>
              <a:t>三、会议方面</a:t>
            </a:r>
            <a:endParaRPr>
              <a:solidFill>
                <a:schemeClr val="tx1"/>
              </a:solidFill>
            </a:endParaRPr>
          </a:p>
          <a:p>
            <a:pPr marL="457200" lvl="1" indent="0" fontAlgn="auto">
              <a:lnSpc>
                <a:spcPct val="150000"/>
              </a:lnSpc>
              <a:buNone/>
            </a:pPr>
            <a:r>
              <a:rPr>
                <a:solidFill>
                  <a:schemeClr val="tx1"/>
                </a:solidFill>
              </a:rPr>
              <a:t>会议时间：每周二晚上八点（特殊情况提前一天说明）。</a:t>
            </a:r>
            <a:endParaRPr>
              <a:solidFill>
                <a:schemeClr val="tx1"/>
              </a:solidFill>
            </a:endParaRPr>
          </a:p>
          <a:p>
            <a:pPr marL="457200" lvl="1" indent="0" fontAlgn="auto">
              <a:lnSpc>
                <a:spcPct val="150000"/>
              </a:lnSpc>
              <a:buNone/>
            </a:pPr>
            <a:r>
              <a:rPr>
                <a:solidFill>
                  <a:schemeClr val="tx1"/>
                </a:solidFill>
              </a:rPr>
              <a:t>会议地点：</a:t>
            </a:r>
            <a:r>
              <a:rPr lang="zh-CN">
                <a:solidFill>
                  <a:schemeClr val="tx1"/>
                </a:solidFill>
              </a:rPr>
              <a:t>学校空教室或学校</a:t>
            </a:r>
            <a:r>
              <a:rPr lang="zh-CN">
                <a:solidFill>
                  <a:schemeClr val="tx1"/>
                </a:solidFill>
              </a:rPr>
              <a:t>三食堂</a:t>
            </a:r>
            <a:endParaRPr>
              <a:solidFill>
                <a:schemeClr val="tx1"/>
              </a:solidFill>
            </a:endParaRPr>
          </a:p>
          <a:p>
            <a:pPr marL="457200" lvl="1" indent="0" fontAlgn="auto">
              <a:lnSpc>
                <a:spcPct val="150000"/>
              </a:lnSpc>
              <a:buNone/>
            </a:pPr>
            <a:r>
              <a:rPr>
                <a:solidFill>
                  <a:schemeClr val="tx1"/>
                </a:solidFill>
              </a:rPr>
              <a:t>会议大致内容：每周的工作安排与总结，奖励与惩罚情况等</a:t>
            </a:r>
            <a:endParaRPr>
              <a:solidFill>
                <a:schemeClr val="tx1"/>
              </a:solidFill>
            </a:endParaRPr>
          </a:p>
          <a:p>
            <a:pPr marL="457200" lvl="1" indent="0" fontAlgn="auto">
              <a:lnSpc>
                <a:spcPct val="150000"/>
              </a:lnSpc>
              <a:buNone/>
            </a:pPr>
            <a:r>
              <a:rPr>
                <a:solidFill>
                  <a:schemeClr val="tx1"/>
                </a:solidFill>
              </a:rPr>
              <a:t>（紧急会议可能会有特殊情况）</a:t>
            </a:r>
            <a:endParaRPr>
              <a:solidFill>
                <a:schemeClr val="tx1"/>
              </a:solidFill>
            </a:endParaRPr>
          </a:p>
          <a:p>
            <a:pPr marL="0" lvl="0" indent="0">
              <a:buNone/>
            </a:pPr>
            <a:endParaRPr>
              <a:solidFill>
                <a:schemeClr val="tx1"/>
              </a:solidFill>
            </a:endParaRPr>
          </a:p>
        </p:txBody>
      </p:sp>
      <p:sp>
        <p:nvSpPr>
          <p:cNvPr id="11" name="文本框 10"/>
          <p:cNvSpPr txBox="1"/>
          <p:nvPr/>
        </p:nvSpPr>
        <p:spPr>
          <a:xfrm>
            <a:off x="2941955" y="372745"/>
            <a:ext cx="4921885" cy="460375"/>
          </a:xfrm>
          <a:prstGeom prst="rect">
            <a:avLst/>
          </a:prstGeom>
          <a:noFill/>
        </p:spPr>
        <p:txBody>
          <a:bodyPr wrap="square" rtlCol="0">
            <a:spAutoFit/>
          </a:bodyPr>
          <a:p>
            <a:r>
              <a:rPr lang="zh-CN" altLang="en-US" sz="2400" b="1">
                <a:solidFill>
                  <a:schemeClr val="tx1"/>
                </a:solidFill>
                <a:latin typeface="黑体" panose="02010609060101010101" charset="-122"/>
                <a:ea typeface="黑体" panose="02010609060101010101" charset="-122"/>
                <a:cs typeface="黑体" panose="02010609060101010101" charset="-122"/>
              </a:rPr>
              <a:t>通过</a:t>
            </a:r>
            <a:r>
              <a:rPr lang="en-US" altLang="zh-CN" sz="2400" b="1">
                <a:solidFill>
                  <a:schemeClr val="tx1"/>
                </a:solidFill>
                <a:latin typeface="黑体" panose="02010609060101010101" charset="-122"/>
                <a:ea typeface="黑体" panose="02010609060101010101" charset="-122"/>
                <a:cs typeface="黑体" panose="02010609060101010101" charset="-122"/>
              </a:rPr>
              <a:t>Bin go</a:t>
            </a:r>
            <a:r>
              <a:rPr lang="zh-CN" altLang="en-US" sz="2400" b="1">
                <a:solidFill>
                  <a:schemeClr val="tx1"/>
                </a:solidFill>
                <a:latin typeface="黑体" panose="02010609060101010101" charset="-122"/>
                <a:ea typeface="黑体" panose="02010609060101010101" charset="-122"/>
                <a:cs typeface="黑体" panose="02010609060101010101" charset="-122"/>
              </a:rPr>
              <a:t>小组</a:t>
            </a:r>
            <a:r>
              <a:rPr lang="en-US" altLang="zh-CN" sz="2400" b="1">
                <a:solidFill>
                  <a:schemeClr val="tx1"/>
                </a:solidFill>
                <a:latin typeface="黑体" panose="02010609060101010101" charset="-122"/>
                <a:ea typeface="黑体" panose="02010609060101010101" charset="-122"/>
                <a:cs typeface="黑体" panose="02010609060101010101" charset="-122"/>
              </a:rPr>
              <a:t> </a:t>
            </a:r>
            <a:r>
              <a:rPr lang="zh-CN" altLang="en-US" sz="2400" b="1">
                <a:solidFill>
                  <a:schemeClr val="tx1"/>
                </a:solidFill>
                <a:latin typeface="黑体" panose="02010609060101010101" charset="-122"/>
                <a:ea typeface="黑体" panose="02010609060101010101" charset="-122"/>
                <a:cs typeface="黑体" panose="02010609060101010101" charset="-122"/>
              </a:rPr>
              <a:t>规章制度第一版：</a:t>
            </a:r>
            <a:endParaRPr lang="zh-CN" altLang="en-US" sz="2400" b="1">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18084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会议</a:t>
            </a:r>
            <a:r>
              <a:rPr lang="zh-CN" altLang="en-US" sz="3200" dirty="0">
                <a:solidFill>
                  <a:schemeClr val="tx1">
                    <a:lumMod val="75000"/>
                    <a:lumOff val="25000"/>
                  </a:schemeClr>
                </a:solidFill>
                <a:cs typeface="+mn-ea"/>
                <a:sym typeface="+mn-lt"/>
              </a:rPr>
              <a:t>结果</a:t>
            </a:r>
            <a:endParaRPr lang="zh-CN" altLang="en-US" sz="3200" dirty="0">
              <a:solidFill>
                <a:schemeClr val="tx1">
                  <a:lumMod val="75000"/>
                  <a:lumOff val="25000"/>
                </a:schemeClr>
              </a:solidFill>
              <a:cs typeface="+mn-ea"/>
              <a:sym typeface="+mn-lt"/>
            </a:endParaRPr>
          </a:p>
        </p:txBody>
      </p:sp>
      <p:sp>
        <p:nvSpPr>
          <p:cNvPr id="2" name="文本框 1"/>
          <p:cNvSpPr txBox="1"/>
          <p:nvPr/>
        </p:nvSpPr>
        <p:spPr>
          <a:xfrm>
            <a:off x="472440" y="834390"/>
            <a:ext cx="7270115" cy="5097780"/>
          </a:xfrm>
          <a:prstGeom prst="rect">
            <a:avLst/>
          </a:prstGeom>
          <a:noFill/>
        </p:spPr>
        <p:txBody>
          <a:bodyPr wrap="square" rtlCol="0">
            <a:noAutofit/>
          </a:bodyPr>
          <a:p>
            <a:pPr marL="0" lvl="0" indent="0" fontAlgn="auto">
              <a:lnSpc>
                <a:spcPct val="150000"/>
              </a:lnSpc>
              <a:buNone/>
            </a:pPr>
            <a:r>
              <a:rPr lang="zh-CN">
                <a:solidFill>
                  <a:schemeClr val="tx1"/>
                </a:solidFill>
              </a:rPr>
              <a:t>四、</a:t>
            </a:r>
            <a:r>
              <a:rPr lang="zh-CN">
                <a:solidFill>
                  <a:schemeClr val="tx1"/>
                </a:solidFill>
              </a:rPr>
              <a:t>奖惩</a:t>
            </a:r>
            <a:endParaRPr lang="zh-CN">
              <a:solidFill>
                <a:schemeClr val="tx1"/>
              </a:solidFill>
            </a:endParaRPr>
          </a:p>
          <a:p>
            <a:pPr marL="457200" lvl="1" indent="0" fontAlgn="auto">
              <a:lnSpc>
                <a:spcPct val="150000"/>
              </a:lnSpc>
              <a:buNone/>
            </a:pPr>
            <a:r>
              <a:rPr lang="zh-CN">
                <a:solidFill>
                  <a:schemeClr val="tx1"/>
                </a:solidFill>
              </a:rPr>
              <a:t>主要奖励：</a:t>
            </a:r>
            <a:endParaRPr lang="zh-CN">
              <a:solidFill>
                <a:schemeClr val="tx1"/>
              </a:solidFill>
            </a:endParaRPr>
          </a:p>
          <a:p>
            <a:pPr marL="457200" lvl="1" indent="0" fontAlgn="auto">
              <a:lnSpc>
                <a:spcPct val="150000"/>
              </a:lnSpc>
              <a:buNone/>
            </a:pPr>
            <a:r>
              <a:rPr lang="zh-CN">
                <a:solidFill>
                  <a:schemeClr val="tx1"/>
                </a:solidFill>
              </a:rPr>
              <a:t>1、在每周会议上对表现优秀的成员提出表扬。</a:t>
            </a:r>
            <a:endParaRPr lang="zh-CN">
              <a:solidFill>
                <a:schemeClr val="tx1"/>
              </a:solidFill>
            </a:endParaRPr>
          </a:p>
          <a:p>
            <a:pPr marL="457200" lvl="1" indent="0" fontAlgn="auto">
              <a:lnSpc>
                <a:spcPct val="150000"/>
              </a:lnSpc>
              <a:buNone/>
            </a:pPr>
            <a:r>
              <a:rPr lang="zh-CN">
                <a:solidFill>
                  <a:schemeClr val="tx1"/>
                </a:solidFill>
              </a:rPr>
              <a:t>2、受到表扬的成员可以在下次项目中优先选择项目部分（项目已经提前分成五个部分）</a:t>
            </a:r>
            <a:endParaRPr lang="zh-CN">
              <a:solidFill>
                <a:schemeClr val="tx1"/>
              </a:solidFill>
            </a:endParaRPr>
          </a:p>
          <a:p>
            <a:pPr marL="457200" lvl="1" indent="0" fontAlgn="auto">
              <a:lnSpc>
                <a:spcPct val="150000"/>
              </a:lnSpc>
              <a:buNone/>
            </a:pPr>
            <a:r>
              <a:rPr lang="zh-CN">
                <a:solidFill>
                  <a:schemeClr val="tx1"/>
                </a:solidFill>
              </a:rPr>
              <a:t>3、每两次表扬可以抵消一次惩罚</a:t>
            </a:r>
            <a:endParaRPr lang="zh-CN">
              <a:solidFill>
                <a:schemeClr val="tx1"/>
              </a:solidFill>
            </a:endParaRPr>
          </a:p>
          <a:p>
            <a:pPr marL="457200" lvl="1" indent="0" fontAlgn="auto">
              <a:lnSpc>
                <a:spcPct val="150000"/>
              </a:lnSpc>
              <a:buNone/>
            </a:pPr>
            <a:r>
              <a:rPr lang="zh-CN">
                <a:solidFill>
                  <a:schemeClr val="tx1"/>
                </a:solidFill>
              </a:rPr>
              <a:t>4、每周最多表扬一人，也可以没有。</a:t>
            </a:r>
            <a:endParaRPr lang="zh-CN">
              <a:solidFill>
                <a:schemeClr val="tx1"/>
              </a:solidFill>
            </a:endParaRPr>
          </a:p>
          <a:p>
            <a:pPr marL="457200" lvl="1" indent="0" fontAlgn="auto">
              <a:lnSpc>
                <a:spcPct val="150000"/>
              </a:lnSpc>
              <a:buNone/>
            </a:pPr>
            <a:r>
              <a:rPr lang="zh-CN">
                <a:solidFill>
                  <a:schemeClr val="tx1"/>
                </a:solidFill>
              </a:rPr>
              <a:t>主要惩罚：</a:t>
            </a:r>
            <a:endParaRPr lang="zh-CN">
              <a:solidFill>
                <a:schemeClr val="tx1"/>
              </a:solidFill>
            </a:endParaRPr>
          </a:p>
          <a:p>
            <a:pPr marL="457200" lvl="1" indent="0" fontAlgn="auto">
              <a:lnSpc>
                <a:spcPct val="150000"/>
              </a:lnSpc>
              <a:buNone/>
            </a:pPr>
            <a:r>
              <a:rPr lang="zh-CN">
                <a:solidFill>
                  <a:schemeClr val="tx1"/>
                </a:solidFill>
              </a:rPr>
              <a:t>1、写检讨书（至少1000字），在每周会议上进行深刻检讨，并且进行视频录制。</a:t>
            </a:r>
            <a:endParaRPr lang="zh-CN">
              <a:solidFill>
                <a:schemeClr val="tx1"/>
              </a:solidFill>
            </a:endParaRPr>
          </a:p>
          <a:p>
            <a:pPr marL="457200" lvl="1" indent="0" fontAlgn="auto">
              <a:lnSpc>
                <a:spcPct val="150000"/>
              </a:lnSpc>
              <a:buNone/>
            </a:pPr>
            <a:r>
              <a:rPr lang="zh-CN">
                <a:solidFill>
                  <a:schemeClr val="tx1"/>
                </a:solidFill>
              </a:rPr>
              <a:t>2、体力运动惩罚，在会议上集体讨论出该次运动惩罚的量，选出空闲时间，集体进行监督完成</a:t>
            </a:r>
            <a:endParaRPr lang="zh-CN">
              <a:solidFill>
                <a:schemeClr val="tx1"/>
              </a:solidFill>
            </a:endParaRPr>
          </a:p>
          <a:p>
            <a:pPr marL="0" lvl="0" indent="0">
              <a:buNone/>
            </a:pPr>
            <a:endParaRPr lang="zh-CN">
              <a:solidFill>
                <a:schemeClr val="tx1"/>
              </a:solidFill>
            </a:endParaRPr>
          </a:p>
        </p:txBody>
      </p:sp>
      <p:sp>
        <p:nvSpPr>
          <p:cNvPr id="38" name="文本框 37"/>
          <p:cNvSpPr txBox="1"/>
          <p:nvPr/>
        </p:nvSpPr>
        <p:spPr>
          <a:xfrm>
            <a:off x="8456930" y="3217545"/>
            <a:ext cx="3140075" cy="2714625"/>
          </a:xfrm>
          <a:prstGeom prst="rect">
            <a:avLst/>
          </a:prstGeom>
          <a:noFill/>
        </p:spPr>
        <p:txBody>
          <a:bodyPr wrap="square" rtlCol="0">
            <a:noAutofit/>
          </a:bodyPr>
          <a:p>
            <a:pPr marL="0" lvl="0" indent="0" fontAlgn="auto">
              <a:lnSpc>
                <a:spcPct val="150000"/>
              </a:lnSpc>
              <a:buNone/>
            </a:pPr>
            <a:r>
              <a:rPr lang="zh-CN">
                <a:sym typeface="+mn-ea"/>
              </a:rPr>
              <a:t>五、团队利益</a:t>
            </a:r>
            <a:endParaRPr lang="zh-CN">
              <a:solidFill>
                <a:schemeClr val="tx1"/>
              </a:solidFill>
            </a:endParaRPr>
          </a:p>
          <a:p>
            <a:pPr marL="457200" lvl="1" indent="0" fontAlgn="auto">
              <a:lnSpc>
                <a:spcPct val="150000"/>
              </a:lnSpc>
              <a:buNone/>
            </a:pPr>
            <a:r>
              <a:rPr lang="zh-CN">
                <a:sym typeface="+mn-ea"/>
              </a:rPr>
              <a:t>每一个小组成员应该以团队利益为主要，不能因为个人原因而影响整个团队的利益。</a:t>
            </a:r>
            <a:endParaRPr lang="zh-CN" altLang="en-US"/>
          </a:p>
        </p:txBody>
      </p:sp>
      <p:pic>
        <p:nvPicPr>
          <p:cNvPr id="100" name="图片 99"/>
          <p:cNvPicPr/>
          <p:nvPr/>
        </p:nvPicPr>
        <p:blipFill>
          <a:blip r:embed="rId1"/>
          <a:stretch>
            <a:fillRect/>
          </a:stretch>
        </p:blipFill>
        <p:spPr>
          <a:xfrm>
            <a:off x="8101330" y="249555"/>
            <a:ext cx="3851275" cy="2567305"/>
          </a:xfrm>
          <a:prstGeom prst="rect">
            <a:avLst/>
          </a:prstGeom>
          <a:noFill/>
          <a:ln w="9525">
            <a:noFill/>
          </a:ln>
        </p:spPr>
      </p:pic>
      <p:sp>
        <p:nvSpPr>
          <p:cNvPr id="39" name="文本框 38"/>
          <p:cNvSpPr txBox="1"/>
          <p:nvPr/>
        </p:nvSpPr>
        <p:spPr>
          <a:xfrm>
            <a:off x="2941955" y="372745"/>
            <a:ext cx="4921885" cy="460375"/>
          </a:xfrm>
          <a:prstGeom prst="rect">
            <a:avLst/>
          </a:prstGeom>
          <a:noFill/>
        </p:spPr>
        <p:txBody>
          <a:bodyPr wrap="square" rtlCol="0">
            <a:spAutoFit/>
          </a:bodyPr>
          <a:p>
            <a:r>
              <a:rPr lang="zh-CN" altLang="en-US" sz="2400" b="1">
                <a:solidFill>
                  <a:schemeClr val="tx1"/>
                </a:solidFill>
                <a:latin typeface="黑体" panose="02010609060101010101" charset="-122"/>
                <a:ea typeface="黑体" panose="02010609060101010101" charset="-122"/>
                <a:cs typeface="黑体" panose="02010609060101010101" charset="-122"/>
              </a:rPr>
              <a:t>通过</a:t>
            </a:r>
            <a:r>
              <a:rPr lang="en-US" altLang="zh-CN" sz="2400" b="1">
                <a:solidFill>
                  <a:schemeClr val="tx1"/>
                </a:solidFill>
                <a:latin typeface="黑体" panose="02010609060101010101" charset="-122"/>
                <a:ea typeface="黑体" panose="02010609060101010101" charset="-122"/>
                <a:cs typeface="黑体" panose="02010609060101010101" charset="-122"/>
              </a:rPr>
              <a:t>Bin go</a:t>
            </a:r>
            <a:r>
              <a:rPr lang="zh-CN" altLang="en-US" sz="2400" b="1">
                <a:solidFill>
                  <a:schemeClr val="tx1"/>
                </a:solidFill>
                <a:latin typeface="黑体" panose="02010609060101010101" charset="-122"/>
                <a:ea typeface="黑体" panose="02010609060101010101" charset="-122"/>
                <a:cs typeface="黑体" panose="02010609060101010101" charset="-122"/>
              </a:rPr>
              <a:t>小组</a:t>
            </a:r>
            <a:r>
              <a:rPr lang="en-US" altLang="zh-CN" sz="2400" b="1">
                <a:solidFill>
                  <a:schemeClr val="tx1"/>
                </a:solidFill>
                <a:latin typeface="黑体" panose="02010609060101010101" charset="-122"/>
                <a:ea typeface="黑体" panose="02010609060101010101" charset="-122"/>
                <a:cs typeface="黑体" panose="02010609060101010101" charset="-122"/>
              </a:rPr>
              <a:t> </a:t>
            </a:r>
            <a:r>
              <a:rPr lang="zh-CN" altLang="en-US" sz="2400" b="1">
                <a:solidFill>
                  <a:schemeClr val="tx1"/>
                </a:solidFill>
                <a:latin typeface="黑体" panose="02010609060101010101" charset="-122"/>
                <a:ea typeface="黑体" panose="02010609060101010101" charset="-122"/>
                <a:cs typeface="黑体" panose="02010609060101010101" charset="-122"/>
              </a:rPr>
              <a:t>规章制度第一版：</a:t>
            </a:r>
            <a:endParaRPr lang="zh-CN" altLang="en-US" sz="2400" b="1">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03550" y="2515235"/>
            <a:ext cx="6750050" cy="1245235"/>
          </a:xfrm>
          <a:prstGeom prst="rect">
            <a:avLst/>
          </a:prstGeom>
          <a:noFill/>
        </p:spPr>
        <p:txBody>
          <a:bodyPr wrap="square" rtlCol="0">
            <a:spAutoFit/>
          </a:bodyPr>
          <a:lstStyle/>
          <a:p>
            <a:pPr algn="dist"/>
            <a:r>
              <a:rPr lang="zh-CN" altLang="en-US" sz="7500" dirty="0">
                <a:solidFill>
                  <a:srgbClr val="AA152D"/>
                </a:solidFill>
                <a:cs typeface="+mn-ea"/>
                <a:sym typeface="+mn-lt"/>
              </a:rPr>
              <a:t>小组未来展望</a:t>
            </a:r>
            <a:endParaRPr lang="zh-CN" altLang="en-US" sz="7500" b="1" dirty="0">
              <a:solidFill>
                <a:srgbClr val="AA152D"/>
              </a:solidFill>
              <a:cs typeface="+mn-ea"/>
              <a:sym typeface="+mn-lt"/>
            </a:endParaRPr>
          </a:p>
        </p:txBody>
      </p:sp>
      <p:sp>
        <p:nvSpPr>
          <p:cNvPr id="4" name="文本框 3"/>
          <p:cNvSpPr txBox="1"/>
          <p:nvPr/>
        </p:nvSpPr>
        <p:spPr>
          <a:xfrm>
            <a:off x="5379076" y="1820743"/>
            <a:ext cx="1433848" cy="461665"/>
          </a:xfrm>
          <a:prstGeom prst="rect">
            <a:avLst/>
          </a:prstGeom>
          <a:noFill/>
          <a:ln>
            <a:solidFill>
              <a:schemeClr val="bg1">
                <a:lumMod val="50000"/>
              </a:schemeClr>
            </a:solidFill>
          </a:ln>
        </p:spPr>
        <p:txBody>
          <a:bodyPr wrap="square" rtlCol="0">
            <a:spAutoFit/>
          </a:bodyPr>
          <a:lstStyle>
            <a:defPPr>
              <a:defRPr lang="zh-CN"/>
            </a:defPPr>
            <a:lvl1pPr algn="ctr">
              <a:defRPr sz="2400">
                <a:solidFill>
                  <a:schemeClr val="bg1">
                    <a:lumMod val="50000"/>
                  </a:schemeClr>
                </a:solidFill>
                <a:cs typeface="+mn-ea"/>
              </a:defRPr>
            </a:lvl1pPr>
          </a:lstStyle>
          <a:p>
            <a:r>
              <a:rPr lang="en-US" altLang="zh-CN" dirty="0">
                <a:sym typeface="+mn-lt"/>
              </a:rPr>
              <a:t>  Part 04  </a:t>
            </a:r>
            <a:endParaRPr lang="en-US" altLang="zh-CN" dirty="0">
              <a:sym typeface="+mn-lt"/>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3951526" y="3867411"/>
            <a:ext cx="4187922" cy="306705"/>
          </a:xfrm>
          <a:prstGeom prst="rect">
            <a:avLst/>
          </a:prstGeom>
          <a:noFill/>
        </p:spPr>
        <p:txBody>
          <a:bodyPr wrap="square" rtlCol="0">
            <a:spAutoFit/>
          </a:bodyPr>
          <a:lstStyle/>
          <a:p>
            <a:pPr algn="ctr"/>
            <a:r>
              <a:rPr lang="en-US" altLang="zh-CN" sz="1400" dirty="0">
                <a:cs typeface="+mn-ea"/>
                <a:sym typeface="+mn-lt"/>
              </a:rPr>
              <a:t>The group's outlook for the future</a:t>
            </a:r>
            <a:endParaRPr lang="en-US" altLang="zh-CN" sz="1400" dirty="0">
              <a:solidFill>
                <a:schemeClr val="tx1">
                  <a:lumMod val="75000"/>
                  <a:lumOff val="25000"/>
                </a:schemeClr>
              </a:solidFill>
              <a:cs typeface="+mn-ea"/>
              <a:sym typeface="+mn-lt"/>
            </a:endParaRPr>
          </a:p>
        </p:txBody>
      </p:sp>
      <p:sp>
        <p:nvSpPr>
          <p:cNvPr id="31" name="矩形: 圆角 30"/>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箭头: V 形 31"/>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P spid="30" grpId="0"/>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2646878" cy="584775"/>
          </a:xfrm>
          <a:prstGeom prst="rect">
            <a:avLst/>
          </a:prstGeom>
          <a:noFill/>
        </p:spPr>
        <p:txBody>
          <a:bodyPr wrap="none" rtlCol="0">
            <a:spAutoFit/>
          </a:bodyPr>
          <a:lstStyle/>
          <a:p>
            <a:r>
              <a:rPr lang="zh-CN" altLang="en-US" sz="3200" dirty="0" smtClean="0">
                <a:solidFill>
                  <a:schemeClr val="tx1">
                    <a:lumMod val="75000"/>
                    <a:lumOff val="25000"/>
                  </a:schemeClr>
                </a:solidFill>
                <a:cs typeface="+mn-ea"/>
                <a:sym typeface="+mn-lt"/>
              </a:rPr>
              <a:t>团队未来展望</a:t>
            </a:r>
            <a:endParaRPr lang="zh-CN" altLang="en-US" sz="3200" dirty="0">
              <a:solidFill>
                <a:schemeClr val="tx1">
                  <a:lumMod val="75000"/>
                  <a:lumOff val="25000"/>
                </a:schemeClr>
              </a:solidFill>
              <a:cs typeface="+mn-ea"/>
              <a:sym typeface="+mn-lt"/>
            </a:endParaRPr>
          </a:p>
        </p:txBody>
      </p:sp>
      <p:sp>
        <p:nvSpPr>
          <p:cNvPr id="8" name="Freeform 45"/>
          <p:cNvSpPr>
            <a:spLocks noEditPoints="1"/>
          </p:cNvSpPr>
          <p:nvPr/>
        </p:nvSpPr>
        <p:spPr bwMode="auto">
          <a:xfrm>
            <a:off x="954791" y="233724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C51F2D"/>
              </a:gs>
              <a:gs pos="100000">
                <a:srgbClr val="83062E"/>
              </a:gs>
            </a:gsLst>
            <a:lin ang="2700000" scaled="0"/>
          </a:gra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cs typeface="+mn-ea"/>
              <a:sym typeface="+mn-lt"/>
            </a:endParaRPr>
          </a:p>
        </p:txBody>
      </p:sp>
      <p:sp>
        <p:nvSpPr>
          <p:cNvPr id="9" name="Freeform 45"/>
          <p:cNvSpPr>
            <a:spLocks noEditPoints="1"/>
          </p:cNvSpPr>
          <p:nvPr/>
        </p:nvSpPr>
        <p:spPr bwMode="auto">
          <a:xfrm>
            <a:off x="954791" y="342102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C51F2D"/>
              </a:gs>
              <a:gs pos="100000">
                <a:srgbClr val="83062E"/>
              </a:gs>
            </a:gsLst>
            <a:lin ang="2700000" scaled="0"/>
          </a:gra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cs typeface="+mn-ea"/>
              <a:sym typeface="+mn-lt"/>
            </a:endParaRPr>
          </a:p>
        </p:txBody>
      </p:sp>
      <p:sp>
        <p:nvSpPr>
          <p:cNvPr id="12" name="文本框 11"/>
          <p:cNvSpPr txBox="1"/>
          <p:nvPr/>
        </p:nvSpPr>
        <p:spPr>
          <a:xfrm>
            <a:off x="1501491" y="2295015"/>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cs typeface="+mn-ea"/>
                <a:sym typeface="+mn-lt"/>
              </a:rPr>
              <a:t>明确</a:t>
            </a:r>
            <a:r>
              <a:rPr lang="zh-CN" altLang="en-US" sz="2400" dirty="0" smtClean="0">
                <a:solidFill>
                  <a:schemeClr val="tx1">
                    <a:lumMod val="75000"/>
                    <a:lumOff val="25000"/>
                  </a:schemeClr>
                </a:solidFill>
                <a:cs typeface="+mn-ea"/>
                <a:sym typeface="+mn-lt"/>
              </a:rPr>
              <a:t>目标定位</a:t>
            </a:r>
            <a:endParaRPr lang="zh-CN" altLang="en-US" sz="2400" dirty="0">
              <a:solidFill>
                <a:schemeClr val="tx1">
                  <a:lumMod val="75000"/>
                  <a:lumOff val="25000"/>
                </a:schemeClr>
              </a:solidFill>
              <a:cs typeface="+mn-ea"/>
              <a:sym typeface="+mn-lt"/>
            </a:endParaRPr>
          </a:p>
        </p:txBody>
      </p:sp>
      <p:sp>
        <p:nvSpPr>
          <p:cNvPr id="14" name="文本框 13"/>
          <p:cNvSpPr txBox="1"/>
          <p:nvPr/>
        </p:nvSpPr>
        <p:spPr>
          <a:xfrm>
            <a:off x="1501491" y="3375273"/>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smtClean="0">
                <a:solidFill>
                  <a:schemeClr val="tx1">
                    <a:lumMod val="75000"/>
                    <a:lumOff val="25000"/>
                  </a:schemeClr>
                </a:solidFill>
                <a:cs typeface="+mn-ea"/>
                <a:sym typeface="+mn-lt"/>
              </a:rPr>
              <a:t>持续学习和调整</a:t>
            </a:r>
            <a:endParaRPr lang="zh-CN" altLang="en-US" sz="2400" dirty="0">
              <a:solidFill>
                <a:schemeClr val="tx1">
                  <a:lumMod val="75000"/>
                  <a:lumOff val="25000"/>
                </a:schemeClr>
              </a:solidFill>
              <a:cs typeface="+mn-ea"/>
              <a:sym typeface="+mn-lt"/>
            </a:endParaRPr>
          </a:p>
        </p:txBody>
      </p:sp>
      <p:pic>
        <p:nvPicPr>
          <p:cNvPr id="17" name="图片 16"/>
          <p:cNvPicPr>
            <a:picLocks noChangeAspect="1"/>
          </p:cNvPicPr>
          <p:nvPr/>
        </p:nvPicPr>
        <p:blipFill>
          <a:blip r:embed="rId1"/>
          <a:stretch>
            <a:fillRect/>
          </a:stretch>
        </p:blipFill>
        <p:spPr>
          <a:xfrm>
            <a:off x="6529587" y="-12286"/>
            <a:ext cx="5662411" cy="6869254"/>
          </a:xfrm>
          <a:prstGeom prst="rect">
            <a:avLst/>
          </a:prstGeom>
        </p:spPr>
      </p:pic>
      <p:sp>
        <p:nvSpPr>
          <p:cNvPr id="18" name="圆: 空心 17"/>
          <p:cNvSpPr/>
          <p:nvPr/>
        </p:nvSpPr>
        <p:spPr>
          <a:xfrm>
            <a:off x="7827509" y="394295"/>
            <a:ext cx="543759" cy="543759"/>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圆: 空心 18"/>
          <p:cNvSpPr/>
          <p:nvPr/>
        </p:nvSpPr>
        <p:spPr>
          <a:xfrm>
            <a:off x="11828544" y="30182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圆: 空心 19"/>
          <p:cNvSpPr/>
          <p:nvPr/>
        </p:nvSpPr>
        <p:spPr>
          <a:xfrm>
            <a:off x="9771367" y="652678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圆: 空心 20"/>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圆: 空心 21"/>
          <p:cNvSpPr/>
          <p:nvPr/>
        </p:nvSpPr>
        <p:spPr>
          <a:xfrm>
            <a:off x="6397511" y="4580037"/>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up)">
                                      <p:cBhvr>
                                        <p:cTn id="18" dur="500"/>
                                        <p:tgtEl>
                                          <p:spTgt spid="12"/>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ppt_y</p:attrName>
                                        </p:attrNameLst>
                                      </p:cBhvr>
                                      <p:tavLst>
                                        <p:tav tm="0">
                                          <p:val>
                                            <p:strVal val="#ppt_y+#ppt_h*1.125000"/>
                                          </p:val>
                                        </p:tav>
                                        <p:tav tm="100000">
                                          <p:val>
                                            <p:strVal val="#ppt_y"/>
                                          </p:val>
                                        </p:tav>
                                      </p:tavLst>
                                    </p:anim>
                                    <p:animEffect transition="in" filter="wipe(up)">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bldLvl="0"/>
      <p:bldP spid="14" grpId="0" bldLvl="0"/>
      <p:bldP spid="18"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2646878" cy="584775"/>
          </a:xfrm>
          <a:prstGeom prst="rect">
            <a:avLst/>
          </a:prstGeom>
          <a:noFill/>
        </p:spPr>
        <p:txBody>
          <a:bodyPr wrap="none" rtlCol="0">
            <a:spAutoFit/>
          </a:bodyPr>
          <a:lstStyle/>
          <a:p>
            <a:r>
              <a:rPr lang="zh-CN" altLang="en-US" sz="3200" dirty="0" smtClean="0">
                <a:solidFill>
                  <a:schemeClr val="tx1">
                    <a:lumMod val="75000"/>
                    <a:lumOff val="25000"/>
                  </a:schemeClr>
                </a:solidFill>
                <a:cs typeface="+mn-ea"/>
                <a:sym typeface="+mn-lt"/>
              </a:rPr>
              <a:t>明确目标定位</a:t>
            </a:r>
            <a:endParaRPr lang="zh-CN" altLang="en-US" sz="3200" dirty="0">
              <a:solidFill>
                <a:schemeClr val="tx1">
                  <a:lumMod val="75000"/>
                  <a:lumOff val="25000"/>
                </a:schemeClr>
              </a:solidFill>
              <a:cs typeface="+mn-ea"/>
              <a:sym typeface="+mn-lt"/>
            </a:endParaRPr>
          </a:p>
        </p:txBody>
      </p:sp>
      <p:grpSp>
        <p:nvGrpSpPr>
          <p:cNvPr id="8" name="Group 3"/>
          <p:cNvGrpSpPr/>
          <p:nvPr/>
        </p:nvGrpSpPr>
        <p:grpSpPr>
          <a:xfrm>
            <a:off x="1666698" y="1627880"/>
            <a:ext cx="2922829" cy="4318690"/>
            <a:chOff x="1912729" y="1458758"/>
            <a:chExt cx="3510756" cy="5187394"/>
          </a:xfrm>
        </p:grpSpPr>
        <p:grpSp>
          <p:nvGrpSpPr>
            <p:cNvPr id="9" name="Group 4"/>
            <p:cNvGrpSpPr/>
            <p:nvPr/>
          </p:nvGrpSpPr>
          <p:grpSpPr>
            <a:xfrm>
              <a:off x="1972256" y="1458758"/>
              <a:ext cx="292103" cy="5187394"/>
              <a:chOff x="1374772" y="1213680"/>
              <a:chExt cx="274322" cy="5187394"/>
            </a:xfrm>
          </p:grpSpPr>
          <p:sp>
            <p:nvSpPr>
              <p:cNvPr id="26"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27"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28"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29"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30"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cxnSp>
            <p:nvCxnSpPr>
              <p:cNvPr id="31"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10"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11"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12"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13"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14" name="Pentagon 9"/>
            <p:cNvSpPr/>
            <p:nvPr/>
          </p:nvSpPr>
          <p:spPr>
            <a:xfrm>
              <a:off x="1912729" y="2359899"/>
              <a:ext cx="3510756" cy="607219"/>
            </a:xfrm>
            <a:prstGeom prst="homePlate">
              <a:avLst>
                <a:gd name="adj" fmla="val 36274"/>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15" name="Pentagon 10"/>
            <p:cNvSpPr/>
            <p:nvPr/>
          </p:nvSpPr>
          <p:spPr>
            <a:xfrm>
              <a:off x="1912729" y="3262198"/>
              <a:ext cx="3510756" cy="607219"/>
            </a:xfrm>
            <a:prstGeom prst="homePlate">
              <a:avLst>
                <a:gd name="adj" fmla="val 36274"/>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16" name="Pentagon 11"/>
            <p:cNvSpPr/>
            <p:nvPr/>
          </p:nvSpPr>
          <p:spPr>
            <a:xfrm>
              <a:off x="1912729" y="4164497"/>
              <a:ext cx="3510756" cy="607219"/>
            </a:xfrm>
            <a:prstGeom prst="homePlate">
              <a:avLst>
                <a:gd name="adj" fmla="val 36274"/>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solidFill>
                  <a:srgbClr val="FFFFFF"/>
                </a:solidFill>
                <a:cs typeface="+mn-ea"/>
                <a:sym typeface="+mn-lt"/>
              </a:endParaRPr>
            </a:p>
          </p:txBody>
        </p:sp>
        <p:sp>
          <p:nvSpPr>
            <p:cNvPr id="17" name="Pentagon 12"/>
            <p:cNvSpPr/>
            <p:nvPr/>
          </p:nvSpPr>
          <p:spPr>
            <a:xfrm>
              <a:off x="1912729" y="5066795"/>
              <a:ext cx="3510756" cy="607219"/>
            </a:xfrm>
            <a:prstGeom prst="homePlate">
              <a:avLst>
                <a:gd name="adj" fmla="val 36274"/>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cs typeface="+mn-ea"/>
                <a:sym typeface="+mn-lt"/>
              </a:endParaRPr>
            </a:p>
          </p:txBody>
        </p:sp>
        <p:sp>
          <p:nvSpPr>
            <p:cNvPr id="18" name="Rectangle 33"/>
            <p:cNvSpPr/>
            <p:nvPr/>
          </p:nvSpPr>
          <p:spPr>
            <a:xfrm>
              <a:off x="2679705" y="2432172"/>
              <a:ext cx="2330568" cy="332717"/>
            </a:xfrm>
            <a:prstGeom prst="rect">
              <a:avLst/>
            </a:prstGeom>
          </p:spPr>
          <p:txBody>
            <a:bodyPr wrap="square">
              <a:spAutoFit/>
            </a:bodyPr>
            <a:lstStyle/>
            <a:p>
              <a:endParaRPr lang="en-GB" sz="1200" dirty="0">
                <a:solidFill>
                  <a:srgbClr val="FCFCFC"/>
                </a:solidFill>
                <a:cs typeface="+mn-ea"/>
                <a:sym typeface="+mn-lt"/>
              </a:endParaRPr>
            </a:p>
          </p:txBody>
        </p:sp>
        <p:sp>
          <p:nvSpPr>
            <p:cNvPr id="19" name="TextBox 38"/>
            <p:cNvSpPr txBox="1"/>
            <p:nvPr/>
          </p:nvSpPr>
          <p:spPr>
            <a:xfrm>
              <a:off x="1972257" y="2401395"/>
              <a:ext cx="221890" cy="6284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dirty="0">
                <a:solidFill>
                  <a:srgbClr val="FFFFFF"/>
                </a:solidFill>
                <a:cs typeface="+mn-ea"/>
                <a:sym typeface="+mn-lt"/>
              </a:endParaRPr>
            </a:p>
          </p:txBody>
        </p:sp>
        <p:sp>
          <p:nvSpPr>
            <p:cNvPr id="20" name="TextBox 191"/>
            <p:cNvSpPr txBox="1"/>
            <p:nvPr/>
          </p:nvSpPr>
          <p:spPr>
            <a:xfrm>
              <a:off x="1972257" y="3303861"/>
              <a:ext cx="221890" cy="6284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dirty="0">
                <a:solidFill>
                  <a:srgbClr val="FFFFFF"/>
                </a:solidFill>
                <a:cs typeface="+mn-ea"/>
                <a:sym typeface="+mn-lt"/>
              </a:endParaRPr>
            </a:p>
          </p:txBody>
        </p:sp>
        <p:sp>
          <p:nvSpPr>
            <p:cNvPr id="21" name="TextBox 192"/>
            <p:cNvSpPr txBox="1"/>
            <p:nvPr/>
          </p:nvSpPr>
          <p:spPr>
            <a:xfrm>
              <a:off x="1972257" y="4206327"/>
              <a:ext cx="221890" cy="6284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dirty="0">
                <a:solidFill>
                  <a:srgbClr val="FFFFFF"/>
                </a:solidFill>
                <a:cs typeface="+mn-ea"/>
                <a:sym typeface="+mn-lt"/>
              </a:endParaRPr>
            </a:p>
          </p:txBody>
        </p:sp>
        <p:sp>
          <p:nvSpPr>
            <p:cNvPr id="22" name="TextBox 193"/>
            <p:cNvSpPr txBox="1"/>
            <p:nvPr/>
          </p:nvSpPr>
          <p:spPr>
            <a:xfrm>
              <a:off x="1972257" y="5108794"/>
              <a:ext cx="221890" cy="6284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dirty="0">
                <a:solidFill>
                  <a:srgbClr val="FFFFFF"/>
                </a:solidFill>
                <a:cs typeface="+mn-ea"/>
                <a:sym typeface="+mn-lt"/>
              </a:endParaRPr>
            </a:p>
          </p:txBody>
        </p:sp>
        <p:sp>
          <p:nvSpPr>
            <p:cNvPr id="23" name="Rectangle 38"/>
            <p:cNvSpPr/>
            <p:nvPr/>
          </p:nvSpPr>
          <p:spPr>
            <a:xfrm>
              <a:off x="2679705" y="3334638"/>
              <a:ext cx="2330568" cy="332717"/>
            </a:xfrm>
            <a:prstGeom prst="rect">
              <a:avLst/>
            </a:prstGeom>
          </p:spPr>
          <p:txBody>
            <a:bodyPr wrap="square">
              <a:spAutoFit/>
            </a:bodyPr>
            <a:lstStyle/>
            <a:p>
              <a:endParaRPr lang="en-GB" sz="1200" dirty="0">
                <a:solidFill>
                  <a:srgbClr val="FCFCFC"/>
                </a:solidFill>
                <a:cs typeface="+mn-ea"/>
                <a:sym typeface="+mn-lt"/>
              </a:endParaRPr>
            </a:p>
          </p:txBody>
        </p:sp>
        <p:sp>
          <p:nvSpPr>
            <p:cNvPr id="24" name="Rectangle 39"/>
            <p:cNvSpPr/>
            <p:nvPr/>
          </p:nvSpPr>
          <p:spPr>
            <a:xfrm>
              <a:off x="2679705" y="4237104"/>
              <a:ext cx="2330568" cy="332717"/>
            </a:xfrm>
            <a:prstGeom prst="rect">
              <a:avLst/>
            </a:prstGeom>
          </p:spPr>
          <p:txBody>
            <a:bodyPr wrap="square">
              <a:spAutoFit/>
            </a:bodyPr>
            <a:lstStyle/>
            <a:p>
              <a:endParaRPr lang="en-GB" sz="1200" dirty="0">
                <a:solidFill>
                  <a:srgbClr val="FCFCFC"/>
                </a:solidFill>
                <a:cs typeface="+mn-ea"/>
                <a:sym typeface="+mn-lt"/>
              </a:endParaRPr>
            </a:p>
          </p:txBody>
        </p:sp>
        <p:sp>
          <p:nvSpPr>
            <p:cNvPr id="25" name="Rectangle 40"/>
            <p:cNvSpPr/>
            <p:nvPr/>
          </p:nvSpPr>
          <p:spPr>
            <a:xfrm>
              <a:off x="2679705" y="5137185"/>
              <a:ext cx="2330568" cy="332717"/>
            </a:xfrm>
            <a:prstGeom prst="rect">
              <a:avLst/>
            </a:prstGeom>
          </p:spPr>
          <p:txBody>
            <a:bodyPr wrap="square">
              <a:spAutoFit/>
            </a:bodyPr>
            <a:lstStyle/>
            <a:p>
              <a:endParaRPr lang="en-GB" sz="1200" dirty="0">
                <a:solidFill>
                  <a:srgbClr val="FCFCFC"/>
                </a:solidFill>
                <a:cs typeface="+mn-ea"/>
                <a:sym typeface="+mn-lt"/>
              </a:endParaRPr>
            </a:p>
          </p:txBody>
        </p:sp>
      </p:grpSp>
      <p:sp>
        <p:nvSpPr>
          <p:cNvPr id="38" name="Rectangle 27"/>
          <p:cNvSpPr/>
          <p:nvPr/>
        </p:nvSpPr>
        <p:spPr>
          <a:xfrm>
            <a:off x="5217750" y="2191529"/>
            <a:ext cx="5952273" cy="497957"/>
          </a:xfrm>
          <a:prstGeom prst="rect">
            <a:avLst/>
          </a:prstGeom>
        </p:spPr>
        <p:txBody>
          <a:bodyPr wrap="square">
            <a:spAutoFit/>
          </a:bodyPr>
          <a:lstStyle/>
          <a:p>
            <a:pPr defTabSz="1828800">
              <a:lnSpc>
                <a:spcPct val="120000"/>
              </a:lnSpc>
            </a:pPr>
            <a:r>
              <a:rPr lang="zh-CN" altLang="en-US" sz="2400" dirty="0" smtClean="0">
                <a:solidFill>
                  <a:schemeClr val="tx1">
                    <a:lumMod val="65000"/>
                    <a:lumOff val="35000"/>
                  </a:schemeClr>
                </a:solidFill>
                <a:cs typeface="+mn-ea"/>
                <a:sym typeface="+mn-lt"/>
              </a:rPr>
              <a:t>核心目标定位</a:t>
            </a:r>
            <a:endParaRPr lang="en-US" altLang="zh-CN" sz="2400" dirty="0">
              <a:solidFill>
                <a:schemeClr val="tx1">
                  <a:lumMod val="65000"/>
                  <a:lumOff val="35000"/>
                </a:schemeClr>
              </a:solidFill>
              <a:cs typeface="+mn-ea"/>
              <a:sym typeface="+mn-lt"/>
            </a:endParaRPr>
          </a:p>
        </p:txBody>
      </p:sp>
      <p:sp>
        <p:nvSpPr>
          <p:cNvPr id="39" name="Rectangle 28"/>
          <p:cNvSpPr/>
          <p:nvPr/>
        </p:nvSpPr>
        <p:spPr>
          <a:xfrm>
            <a:off x="5217750" y="2656350"/>
            <a:ext cx="5952273" cy="535531"/>
          </a:xfrm>
          <a:prstGeom prst="rect">
            <a:avLst/>
          </a:prstGeom>
        </p:spPr>
        <p:txBody>
          <a:bodyPr wrap="square">
            <a:spAutoFit/>
          </a:bodyPr>
          <a:lstStyle/>
          <a:p>
            <a:pPr algn="l" defTabSz="1828800" rtl="0">
              <a:lnSpc>
                <a:spcPct val="120000"/>
              </a:lnSpc>
            </a:pPr>
            <a:r>
              <a:rPr lang="zh-CN" altLang="en-US" sz="1200" dirty="0" smtClean="0">
                <a:solidFill>
                  <a:schemeClr val="tx1">
                    <a:lumMod val="65000"/>
                    <a:lumOff val="35000"/>
                  </a:schemeClr>
                </a:solidFill>
                <a:cs typeface="+mn-ea"/>
                <a:sym typeface="+mn-lt"/>
              </a:rPr>
              <a:t>确立团队的核心目标，就是我们为什么组建了这个团队的目的，我们现在团队的核心目标就是将来可以因为这次团队合作让我们的合作能力得到提升</a:t>
            </a:r>
            <a:endParaRPr lang="id-ID" sz="1200" kern="1200" dirty="0">
              <a:solidFill>
                <a:schemeClr val="tx1">
                  <a:lumMod val="65000"/>
                  <a:lumOff val="35000"/>
                </a:schemeClr>
              </a:solidFill>
              <a:cs typeface="+mn-ea"/>
              <a:sym typeface="+mn-lt"/>
            </a:endParaRPr>
          </a:p>
        </p:txBody>
      </p:sp>
      <p:sp>
        <p:nvSpPr>
          <p:cNvPr id="40" name="Rectangle 27"/>
          <p:cNvSpPr/>
          <p:nvPr/>
        </p:nvSpPr>
        <p:spPr>
          <a:xfrm>
            <a:off x="5217750" y="3289268"/>
            <a:ext cx="5952273" cy="497957"/>
          </a:xfrm>
          <a:prstGeom prst="rect">
            <a:avLst/>
          </a:prstGeom>
        </p:spPr>
        <p:txBody>
          <a:bodyPr wrap="square">
            <a:spAutoFit/>
          </a:bodyPr>
          <a:lstStyle/>
          <a:p>
            <a:pPr defTabSz="1828800">
              <a:lnSpc>
                <a:spcPct val="120000"/>
              </a:lnSpc>
            </a:pPr>
            <a:r>
              <a:rPr lang="zh-CN" altLang="en-US" sz="2400" dirty="0" smtClean="0">
                <a:solidFill>
                  <a:schemeClr val="tx1">
                    <a:lumMod val="65000"/>
                    <a:lumOff val="35000"/>
                  </a:schemeClr>
                </a:solidFill>
                <a:cs typeface="+mn-ea"/>
                <a:sym typeface="+mn-lt"/>
              </a:rPr>
              <a:t>确定长期目标</a:t>
            </a:r>
            <a:endParaRPr lang="en-US" altLang="zh-CN" sz="2400" dirty="0">
              <a:solidFill>
                <a:schemeClr val="tx1">
                  <a:lumMod val="65000"/>
                  <a:lumOff val="35000"/>
                </a:schemeClr>
              </a:solidFill>
              <a:cs typeface="+mn-ea"/>
              <a:sym typeface="+mn-lt"/>
            </a:endParaRPr>
          </a:p>
        </p:txBody>
      </p:sp>
      <p:sp>
        <p:nvSpPr>
          <p:cNvPr id="41" name="Rectangle 28"/>
          <p:cNvSpPr/>
          <p:nvPr/>
        </p:nvSpPr>
        <p:spPr>
          <a:xfrm>
            <a:off x="5217750" y="3754089"/>
            <a:ext cx="5952273" cy="293607"/>
          </a:xfrm>
          <a:prstGeom prst="rect">
            <a:avLst/>
          </a:prstGeom>
        </p:spPr>
        <p:txBody>
          <a:bodyPr wrap="square">
            <a:spAutoFit/>
          </a:bodyPr>
          <a:lstStyle/>
          <a:p>
            <a:pPr algn="l" defTabSz="1828800" rtl="0">
              <a:lnSpc>
                <a:spcPct val="120000"/>
              </a:lnSpc>
            </a:pPr>
            <a:r>
              <a:rPr lang="zh-CN" altLang="en-US" sz="1200" kern="1200" dirty="0" smtClean="0">
                <a:solidFill>
                  <a:schemeClr val="tx1">
                    <a:lumMod val="65000"/>
                    <a:lumOff val="35000"/>
                  </a:schemeClr>
                </a:solidFill>
                <a:cs typeface="+mn-ea"/>
                <a:sym typeface="+mn-lt"/>
              </a:rPr>
              <a:t>设定我们团队在这个学期内的长期目标，确保长期目标的挑战性以及可实现性</a:t>
            </a:r>
            <a:endParaRPr lang="id-ID" sz="1200" kern="1200" dirty="0">
              <a:solidFill>
                <a:schemeClr val="tx1">
                  <a:lumMod val="65000"/>
                  <a:lumOff val="35000"/>
                </a:schemeClr>
              </a:solidFill>
              <a:cs typeface="+mn-ea"/>
              <a:sym typeface="+mn-lt"/>
            </a:endParaRPr>
          </a:p>
        </p:txBody>
      </p:sp>
      <p:sp>
        <p:nvSpPr>
          <p:cNvPr id="42" name="Rectangle 27"/>
          <p:cNvSpPr/>
          <p:nvPr/>
        </p:nvSpPr>
        <p:spPr>
          <a:xfrm>
            <a:off x="5217750" y="4387008"/>
            <a:ext cx="5952273" cy="497957"/>
          </a:xfrm>
          <a:prstGeom prst="rect">
            <a:avLst/>
          </a:prstGeom>
        </p:spPr>
        <p:txBody>
          <a:bodyPr wrap="square">
            <a:spAutoFit/>
          </a:bodyPr>
          <a:lstStyle/>
          <a:p>
            <a:pPr defTabSz="1828800">
              <a:lnSpc>
                <a:spcPct val="120000"/>
              </a:lnSpc>
            </a:pPr>
            <a:r>
              <a:rPr lang="zh-CN" altLang="en-US" sz="2400" dirty="0" smtClean="0">
                <a:solidFill>
                  <a:schemeClr val="tx1">
                    <a:lumMod val="65000"/>
                    <a:lumOff val="35000"/>
                  </a:schemeClr>
                </a:solidFill>
                <a:cs typeface="+mn-ea"/>
                <a:sym typeface="+mn-lt"/>
              </a:rPr>
              <a:t>短期目标细化</a:t>
            </a:r>
            <a:endParaRPr lang="en-US" altLang="zh-CN" sz="2400" dirty="0">
              <a:solidFill>
                <a:schemeClr val="tx1">
                  <a:lumMod val="65000"/>
                  <a:lumOff val="35000"/>
                </a:schemeClr>
              </a:solidFill>
              <a:cs typeface="+mn-ea"/>
              <a:sym typeface="+mn-lt"/>
            </a:endParaRPr>
          </a:p>
        </p:txBody>
      </p:sp>
      <p:sp>
        <p:nvSpPr>
          <p:cNvPr id="43" name="Rectangle 28"/>
          <p:cNvSpPr/>
          <p:nvPr/>
        </p:nvSpPr>
        <p:spPr>
          <a:xfrm>
            <a:off x="5217750" y="4851829"/>
            <a:ext cx="5952273" cy="535531"/>
          </a:xfrm>
          <a:prstGeom prst="rect">
            <a:avLst/>
          </a:prstGeom>
        </p:spPr>
        <p:txBody>
          <a:bodyPr wrap="square">
            <a:spAutoFit/>
          </a:bodyPr>
          <a:lstStyle/>
          <a:p>
            <a:pPr algn="l" defTabSz="1828800" rtl="0">
              <a:lnSpc>
                <a:spcPct val="120000"/>
              </a:lnSpc>
            </a:pPr>
            <a:r>
              <a:rPr lang="zh-CN" altLang="en-US" sz="1200" kern="1200" dirty="0" smtClean="0">
                <a:solidFill>
                  <a:schemeClr val="tx1">
                    <a:lumMod val="65000"/>
                    <a:lumOff val="35000"/>
                  </a:schemeClr>
                </a:solidFill>
                <a:cs typeface="+mn-ea"/>
                <a:sym typeface="+mn-lt"/>
              </a:rPr>
              <a:t>将长期目标分解为短期、可量化的目标，比如我们每周上完课要做什么，便于我们团队成员理解和执行任务</a:t>
            </a:r>
            <a:endParaRPr lang="id-ID" sz="1200" kern="12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26812" y="1571638"/>
            <a:ext cx="3284115" cy="3284115"/>
          </a:xfrm>
          <a:prstGeom prst="ellipse">
            <a:avLst/>
          </a:prstGeom>
          <a:noFill/>
          <a:ln w="57150">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custDataLst>
              <p:tags r:id="rId1"/>
            </p:custDataLst>
          </p:nvPr>
        </p:nvGrpSpPr>
        <p:grpSpPr>
          <a:xfrm>
            <a:off x="6899637" y="1293779"/>
            <a:ext cx="3850005" cy="1153795"/>
            <a:chOff x="7220041" y="2044156"/>
            <a:chExt cx="3850005" cy="1153795"/>
          </a:xfrm>
        </p:grpSpPr>
        <p:sp>
          <p:nvSpPr>
            <p:cNvPr id="7" name="文本框 6"/>
            <p:cNvSpPr txBox="1"/>
            <p:nvPr>
              <p:custDataLst>
                <p:tags r:id="rId2"/>
              </p:custDataLst>
            </p:nvPr>
          </p:nvSpPr>
          <p:spPr>
            <a:xfrm>
              <a:off x="8013156" y="2044156"/>
              <a:ext cx="3056890" cy="645160"/>
            </a:xfrm>
            <a:prstGeom prst="rect">
              <a:avLst/>
            </a:prstGeom>
            <a:noFill/>
          </p:spPr>
          <p:txBody>
            <a:bodyPr wrap="square" rtlCol="0">
              <a:spAutoFit/>
            </a:bodyPr>
            <a:lstStyle/>
            <a:p>
              <a:pPr algn="ctr"/>
              <a:r>
                <a:rPr lang="zh-CN" altLang="en-US" sz="3600" dirty="0">
                  <a:solidFill>
                    <a:schemeClr val="tx1">
                      <a:lumMod val="85000"/>
                      <a:lumOff val="15000"/>
                    </a:schemeClr>
                  </a:solidFill>
                  <a:cs typeface="+mn-ea"/>
                  <a:sym typeface="+mn-lt"/>
                </a:rPr>
                <a:t>近期经验总结</a:t>
              </a:r>
              <a:endParaRPr lang="zh-CN" altLang="en-US" sz="3600" dirty="0">
                <a:solidFill>
                  <a:schemeClr val="tx1">
                    <a:lumMod val="75000"/>
                    <a:lumOff val="25000"/>
                  </a:schemeClr>
                </a:solidFill>
                <a:cs typeface="+mn-ea"/>
                <a:sym typeface="+mn-lt"/>
              </a:endParaRPr>
            </a:p>
          </p:txBody>
        </p:sp>
        <p:sp>
          <p:nvSpPr>
            <p:cNvPr id="8" name="文本框 7"/>
            <p:cNvSpPr txBox="1"/>
            <p:nvPr>
              <p:custDataLst>
                <p:tags r:id="rId3"/>
              </p:custDataLst>
            </p:nvPr>
          </p:nvSpPr>
          <p:spPr>
            <a:xfrm>
              <a:off x="7220041" y="2128611"/>
              <a:ext cx="417195"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1</a:t>
              </a:r>
              <a:endParaRPr lang="en-US" altLang="zh-CN" sz="3600" dirty="0">
                <a:solidFill>
                  <a:schemeClr val="tx1">
                    <a:lumMod val="75000"/>
                    <a:lumOff val="25000"/>
                  </a:schemeClr>
                </a:solidFill>
                <a:cs typeface="+mn-ea"/>
                <a:sym typeface="+mn-lt"/>
              </a:endParaRPr>
            </a:p>
          </p:txBody>
        </p:sp>
        <p:sp>
          <p:nvSpPr>
            <p:cNvPr id="9" name="矩形 8"/>
            <p:cNvSpPr/>
            <p:nvPr>
              <p:custDataLst>
                <p:tags r:id="rId4"/>
              </p:custDataLst>
            </p:nvPr>
          </p:nvSpPr>
          <p:spPr>
            <a:xfrm>
              <a:off x="8215086" y="2614386"/>
              <a:ext cx="1729105" cy="583565"/>
            </a:xfrm>
            <a:prstGeom prst="rect">
              <a:avLst/>
            </a:prstGeom>
          </p:spPr>
          <p:txBody>
            <a:bodyPr wrap="square">
              <a:spAutoFit/>
            </a:bodyPr>
            <a:lstStyle/>
            <a:p>
              <a:pPr algn="dist">
                <a:defRPr/>
              </a:pPr>
              <a:r>
                <a:rPr lang="en-US" altLang="zh-CN" sz="1600" dirty="0">
                  <a:solidFill>
                    <a:schemeClr val="tx1"/>
                  </a:solidFill>
                  <a:cs typeface="+mn-ea"/>
                  <a:sym typeface="+mn-lt"/>
                </a:rPr>
                <a:t>Lessons learned</a:t>
              </a:r>
              <a:endParaRPr lang="en-US" altLang="zh-CN" sz="1600" dirty="0">
                <a:solidFill>
                  <a:schemeClr val="tx1"/>
                </a:solidFill>
                <a:cs typeface="+mn-ea"/>
                <a:sym typeface="+mn-lt"/>
              </a:endParaRPr>
            </a:p>
            <a:p>
              <a:pPr algn="dist">
                <a:defRPr/>
              </a:pPr>
              <a:endParaRPr lang="en-US" altLang="zh-CN" sz="1600" dirty="0">
                <a:solidFill>
                  <a:schemeClr val="tx1"/>
                </a:solidFill>
                <a:cs typeface="+mn-ea"/>
                <a:sym typeface="+mn-lt"/>
              </a:endParaRPr>
            </a:p>
          </p:txBody>
        </p:sp>
      </p:grpSp>
      <p:grpSp>
        <p:nvGrpSpPr>
          <p:cNvPr id="10" name="组合 9"/>
          <p:cNvGrpSpPr/>
          <p:nvPr>
            <p:custDataLst>
              <p:tags r:id="rId5"/>
            </p:custDataLst>
          </p:nvPr>
        </p:nvGrpSpPr>
        <p:grpSpPr>
          <a:xfrm>
            <a:off x="6899637" y="2458078"/>
            <a:ext cx="3815715" cy="924560"/>
            <a:chOff x="7220041" y="2904581"/>
            <a:chExt cx="3815715" cy="924560"/>
          </a:xfrm>
        </p:grpSpPr>
        <p:sp>
          <p:nvSpPr>
            <p:cNvPr id="11" name="文本框 10"/>
            <p:cNvSpPr txBox="1"/>
            <p:nvPr>
              <p:custDataLst>
                <p:tags r:id="rId6"/>
              </p:custDataLst>
            </p:nvPr>
          </p:nvSpPr>
          <p:spPr>
            <a:xfrm>
              <a:off x="8013156" y="2904581"/>
              <a:ext cx="3022600" cy="645160"/>
            </a:xfrm>
            <a:prstGeom prst="rect">
              <a:avLst/>
            </a:prstGeom>
            <a:noFill/>
          </p:spPr>
          <p:txBody>
            <a:bodyPr wrap="square" rtlCol="0">
              <a:spAutoFit/>
            </a:bodyPr>
            <a:lstStyle/>
            <a:p>
              <a:pPr algn="ctr"/>
              <a:r>
                <a:rPr lang="zh-CN" altLang="en-US" sz="3600" dirty="0">
                  <a:solidFill>
                    <a:schemeClr val="tx1"/>
                  </a:solidFill>
                  <a:cs typeface="+mn-ea"/>
                  <a:sym typeface="+mn-lt"/>
                </a:rPr>
                <a:t>近期活动汇报</a:t>
              </a:r>
              <a:endParaRPr lang="zh-CN" altLang="en-US" sz="3600" dirty="0">
                <a:solidFill>
                  <a:schemeClr val="tx1"/>
                </a:solidFill>
                <a:cs typeface="+mn-ea"/>
                <a:sym typeface="+mn-lt"/>
              </a:endParaRPr>
            </a:p>
          </p:txBody>
        </p:sp>
        <p:sp>
          <p:nvSpPr>
            <p:cNvPr id="12" name="文本框 11"/>
            <p:cNvSpPr txBox="1"/>
            <p:nvPr>
              <p:custDataLst>
                <p:tags r:id="rId7"/>
              </p:custDataLst>
            </p:nvPr>
          </p:nvSpPr>
          <p:spPr>
            <a:xfrm>
              <a:off x="7220041" y="3006965"/>
              <a:ext cx="417195"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2</a:t>
              </a:r>
              <a:endParaRPr lang="en-US" altLang="zh-CN" sz="3600" dirty="0">
                <a:solidFill>
                  <a:schemeClr val="tx1">
                    <a:lumMod val="75000"/>
                    <a:lumOff val="25000"/>
                  </a:schemeClr>
                </a:solidFill>
                <a:cs typeface="+mn-ea"/>
                <a:sym typeface="+mn-lt"/>
              </a:endParaRPr>
            </a:p>
          </p:txBody>
        </p:sp>
        <p:sp>
          <p:nvSpPr>
            <p:cNvPr id="13" name="矩形 12"/>
            <p:cNvSpPr/>
            <p:nvPr>
              <p:custDataLst>
                <p:tags r:id="rId8"/>
              </p:custDataLst>
            </p:nvPr>
          </p:nvSpPr>
          <p:spPr>
            <a:xfrm>
              <a:off x="8215086" y="3491956"/>
              <a:ext cx="2626995" cy="337185"/>
            </a:xfrm>
            <a:prstGeom prst="rect">
              <a:avLst/>
            </a:prstGeom>
          </p:spPr>
          <p:txBody>
            <a:bodyPr wrap="square">
              <a:spAutoFit/>
            </a:bodyPr>
            <a:lstStyle/>
            <a:p>
              <a:pPr algn="ctr"/>
              <a:r>
                <a:rPr lang="zh-CN" altLang="en-US" sz="1600" dirty="0">
                  <a:solidFill>
                    <a:schemeClr val="tx1"/>
                  </a:solidFill>
                  <a:cs typeface="+mn-ea"/>
                  <a:sym typeface="+mn-lt"/>
                </a:rPr>
                <a:t>Report on recent activities</a:t>
              </a:r>
              <a:endParaRPr lang="zh-CN" altLang="en-US" sz="1600" dirty="0">
                <a:solidFill>
                  <a:schemeClr val="tx1"/>
                </a:solidFill>
                <a:cs typeface="+mn-ea"/>
                <a:sym typeface="+mn-lt"/>
              </a:endParaRPr>
            </a:p>
          </p:txBody>
        </p:sp>
      </p:grpSp>
      <p:grpSp>
        <p:nvGrpSpPr>
          <p:cNvPr id="14" name="组合 13"/>
          <p:cNvGrpSpPr/>
          <p:nvPr>
            <p:custDataLst>
              <p:tags r:id="rId9"/>
            </p:custDataLst>
          </p:nvPr>
        </p:nvGrpSpPr>
        <p:grpSpPr>
          <a:xfrm>
            <a:off x="6899637" y="4719549"/>
            <a:ext cx="4187190" cy="941070"/>
            <a:chOff x="7220041" y="4632416"/>
            <a:chExt cx="4187190" cy="941070"/>
          </a:xfrm>
        </p:grpSpPr>
        <p:sp>
          <p:nvSpPr>
            <p:cNvPr id="15" name="文本框 14"/>
            <p:cNvSpPr txBox="1"/>
            <p:nvPr>
              <p:custDataLst>
                <p:tags r:id="rId10"/>
              </p:custDataLst>
            </p:nvPr>
          </p:nvSpPr>
          <p:spPr>
            <a:xfrm>
              <a:off x="8013156" y="4632416"/>
              <a:ext cx="3056890" cy="645160"/>
            </a:xfrm>
            <a:prstGeom prst="rect">
              <a:avLst/>
            </a:prstGeom>
            <a:noFill/>
          </p:spPr>
          <p:txBody>
            <a:bodyPr wrap="square" rtlCol="0">
              <a:spAutoFit/>
            </a:bodyPr>
            <a:lstStyle/>
            <a:p>
              <a:pPr algn="ctr"/>
              <a:r>
                <a:rPr lang="zh-CN" altLang="en-US" sz="3600" dirty="0">
                  <a:solidFill>
                    <a:schemeClr val="tx1"/>
                  </a:solidFill>
                  <a:cs typeface="+mn-ea"/>
                  <a:sym typeface="+mn-lt"/>
                </a:rPr>
                <a:t>小组未来展望</a:t>
              </a:r>
              <a:endParaRPr lang="zh-CN" altLang="en-US" sz="3600" dirty="0">
                <a:solidFill>
                  <a:schemeClr val="tx1"/>
                </a:solidFill>
                <a:cs typeface="+mn-ea"/>
                <a:sym typeface="+mn-lt"/>
              </a:endParaRPr>
            </a:p>
          </p:txBody>
        </p:sp>
        <p:sp>
          <p:nvSpPr>
            <p:cNvPr id="16" name="文本框 15"/>
            <p:cNvSpPr txBox="1"/>
            <p:nvPr>
              <p:custDataLst>
                <p:tags r:id="rId11"/>
              </p:custDataLst>
            </p:nvPr>
          </p:nvSpPr>
          <p:spPr>
            <a:xfrm>
              <a:off x="7220041" y="4752729"/>
              <a:ext cx="417195"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4</a:t>
              </a:r>
              <a:endParaRPr lang="en-US" altLang="zh-CN" sz="3600" dirty="0">
                <a:solidFill>
                  <a:schemeClr val="tx1">
                    <a:lumMod val="75000"/>
                    <a:lumOff val="25000"/>
                  </a:schemeClr>
                </a:solidFill>
                <a:cs typeface="+mn-ea"/>
                <a:sym typeface="+mn-lt"/>
              </a:endParaRPr>
            </a:p>
          </p:txBody>
        </p:sp>
        <p:sp>
          <p:nvSpPr>
            <p:cNvPr id="17" name="矩形 16"/>
            <p:cNvSpPr/>
            <p:nvPr>
              <p:custDataLst>
                <p:tags r:id="rId12"/>
              </p:custDataLst>
            </p:nvPr>
          </p:nvSpPr>
          <p:spPr>
            <a:xfrm>
              <a:off x="8214451" y="5236301"/>
              <a:ext cx="3192780" cy="337185"/>
            </a:xfrm>
            <a:prstGeom prst="rect">
              <a:avLst/>
            </a:prstGeom>
          </p:spPr>
          <p:txBody>
            <a:bodyPr wrap="square">
              <a:spAutoFit/>
            </a:bodyPr>
            <a:lstStyle/>
            <a:p>
              <a:pPr algn="ctr"/>
              <a:r>
                <a:rPr lang="en-US" altLang="zh-CN" sz="1600" dirty="0">
                  <a:solidFill>
                    <a:schemeClr val="tx1"/>
                  </a:solidFill>
                  <a:cs typeface="+mn-ea"/>
                  <a:sym typeface="+mn-lt"/>
                </a:rPr>
                <a:t>The group's outlook for the future</a:t>
              </a:r>
              <a:endParaRPr lang="en-US" altLang="zh-CN" sz="1600" dirty="0">
                <a:solidFill>
                  <a:schemeClr val="tx1"/>
                </a:solidFill>
                <a:cs typeface="+mn-ea"/>
                <a:sym typeface="+mn-lt"/>
              </a:endParaRPr>
            </a:p>
          </p:txBody>
        </p:sp>
      </p:grpSp>
      <p:grpSp>
        <p:nvGrpSpPr>
          <p:cNvPr id="18" name="组合 17"/>
          <p:cNvGrpSpPr/>
          <p:nvPr>
            <p:custDataLst>
              <p:tags r:id="rId13"/>
            </p:custDataLst>
          </p:nvPr>
        </p:nvGrpSpPr>
        <p:grpSpPr>
          <a:xfrm>
            <a:off x="6899637" y="3595007"/>
            <a:ext cx="3815715" cy="933450"/>
            <a:chOff x="7220041" y="3745956"/>
            <a:chExt cx="3815715" cy="933450"/>
          </a:xfrm>
        </p:grpSpPr>
        <p:sp>
          <p:nvSpPr>
            <p:cNvPr id="19" name="文本框 18"/>
            <p:cNvSpPr txBox="1"/>
            <p:nvPr>
              <p:custDataLst>
                <p:tags r:id="rId14"/>
              </p:custDataLst>
            </p:nvPr>
          </p:nvSpPr>
          <p:spPr>
            <a:xfrm>
              <a:off x="8013156" y="3745956"/>
              <a:ext cx="3022600" cy="645160"/>
            </a:xfrm>
            <a:prstGeom prst="rect">
              <a:avLst/>
            </a:prstGeom>
            <a:noFill/>
          </p:spPr>
          <p:txBody>
            <a:bodyPr wrap="square" rtlCol="0">
              <a:spAutoFit/>
            </a:bodyPr>
            <a:lstStyle/>
            <a:p>
              <a:pPr algn="ctr"/>
              <a:r>
                <a:rPr lang="zh-CN" altLang="en-US" sz="3600" dirty="0">
                  <a:solidFill>
                    <a:schemeClr val="tx1"/>
                  </a:solidFill>
                  <a:cs typeface="+mn-ea"/>
                  <a:sym typeface="+mn-lt"/>
                </a:rPr>
                <a:t>小组会议记录</a:t>
              </a:r>
              <a:endParaRPr lang="zh-CN" altLang="en-US" sz="3600" dirty="0">
                <a:solidFill>
                  <a:schemeClr val="tx1"/>
                </a:solidFill>
                <a:cs typeface="+mn-ea"/>
                <a:sym typeface="+mn-lt"/>
              </a:endParaRPr>
            </a:p>
          </p:txBody>
        </p:sp>
        <p:sp>
          <p:nvSpPr>
            <p:cNvPr id="20" name="文本框 19"/>
            <p:cNvSpPr txBox="1"/>
            <p:nvPr>
              <p:custDataLst>
                <p:tags r:id="rId15"/>
              </p:custDataLst>
            </p:nvPr>
          </p:nvSpPr>
          <p:spPr>
            <a:xfrm>
              <a:off x="7220041" y="3830411"/>
              <a:ext cx="417195"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3</a:t>
              </a:r>
              <a:endParaRPr lang="en-US" altLang="zh-CN" sz="3600" dirty="0">
                <a:solidFill>
                  <a:schemeClr val="tx1">
                    <a:lumMod val="75000"/>
                    <a:lumOff val="25000"/>
                  </a:schemeClr>
                </a:solidFill>
                <a:cs typeface="+mn-ea"/>
                <a:sym typeface="+mn-lt"/>
              </a:endParaRPr>
            </a:p>
          </p:txBody>
        </p:sp>
        <p:sp>
          <p:nvSpPr>
            <p:cNvPr id="21" name="矩形 20"/>
            <p:cNvSpPr/>
            <p:nvPr>
              <p:custDataLst>
                <p:tags r:id="rId16"/>
              </p:custDataLst>
            </p:nvPr>
          </p:nvSpPr>
          <p:spPr>
            <a:xfrm>
              <a:off x="8214451" y="4342221"/>
              <a:ext cx="2626995" cy="337185"/>
            </a:xfrm>
            <a:prstGeom prst="rect">
              <a:avLst/>
            </a:prstGeom>
          </p:spPr>
          <p:txBody>
            <a:bodyPr wrap="square">
              <a:spAutoFit/>
            </a:bodyPr>
            <a:lstStyle/>
            <a:p>
              <a:pPr algn="ctr"/>
              <a:r>
                <a:rPr lang="zh-CN" altLang="en-US" sz="1600" dirty="0">
                  <a:solidFill>
                    <a:schemeClr val="tx1"/>
                  </a:solidFill>
                  <a:cs typeface="+mn-ea"/>
                  <a:sym typeface="+mn-lt"/>
                </a:rPr>
                <a:t>Minutes of group meetings</a:t>
              </a:r>
              <a:endParaRPr lang="zh-CN" altLang="en-US" sz="1600" dirty="0">
                <a:solidFill>
                  <a:schemeClr val="tx1"/>
                </a:solidFill>
                <a:cs typeface="+mn-ea"/>
                <a:sym typeface="+mn-lt"/>
              </a:endParaRPr>
            </a:p>
          </p:txBody>
        </p:sp>
      </p:grpSp>
      <p:sp>
        <p:nvSpPr>
          <p:cNvPr id="23" name="矩形 22"/>
          <p:cNvSpPr/>
          <p:nvPr/>
        </p:nvSpPr>
        <p:spPr>
          <a:xfrm flipH="1">
            <a:off x="11019730" y="6219043"/>
            <a:ext cx="97066" cy="601579"/>
          </a:xfrm>
          <a:prstGeom prst="rect">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 空心 24"/>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圆: 空心 25"/>
          <p:cNvSpPr/>
          <p:nvPr/>
        </p:nvSpPr>
        <p:spPr>
          <a:xfrm>
            <a:off x="4869840" y="4845010"/>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圆: 空心 26"/>
          <p:cNvSpPr/>
          <p:nvPr/>
        </p:nvSpPr>
        <p:spPr>
          <a:xfrm>
            <a:off x="4997877" y="4889467"/>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圆: 空心 28"/>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圆: 空心 29"/>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圆: 空心 30"/>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圆: 空心 31"/>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圆: 空心 32"/>
          <p:cNvSpPr/>
          <p:nvPr/>
        </p:nvSpPr>
        <p:spPr>
          <a:xfrm>
            <a:off x="11886697" y="2511993"/>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圆: 空心 33"/>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 name="椭圆 1"/>
          <p:cNvSpPr/>
          <p:nvPr/>
        </p:nvSpPr>
        <p:spPr>
          <a:xfrm>
            <a:off x="2557458" y="2102778"/>
            <a:ext cx="2221834" cy="22218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960960" y="2668492"/>
            <a:ext cx="3942497" cy="830997"/>
          </a:xfrm>
          <a:prstGeom prst="rect">
            <a:avLst/>
          </a:prstGeom>
          <a:noFill/>
        </p:spPr>
        <p:txBody>
          <a:bodyPr wrap="square" rtlCol="0">
            <a:spAutoFit/>
          </a:bodyPr>
          <a:lstStyle/>
          <a:p>
            <a:pPr algn="ctr"/>
            <a:r>
              <a:rPr lang="zh-CN" altLang="en-US" sz="4800" b="1" dirty="0">
                <a:gradFill>
                  <a:gsLst>
                    <a:gs pos="2655">
                      <a:srgbClr val="83062E"/>
                    </a:gs>
                    <a:gs pos="53000">
                      <a:srgbClr val="C51F2D"/>
                    </a:gs>
                    <a:gs pos="100000">
                      <a:srgbClr val="83062E"/>
                    </a:gs>
                  </a:gsLst>
                  <a:lin ang="5400000" scaled="1"/>
                </a:gradFill>
                <a:cs typeface="+mn-ea"/>
                <a:sym typeface="+mn-lt"/>
              </a:rPr>
              <a:t>目录</a:t>
            </a:r>
            <a:r>
              <a:rPr lang="en-US" altLang="zh-CN" sz="4800" b="1" dirty="0">
                <a:gradFill>
                  <a:gsLst>
                    <a:gs pos="2655">
                      <a:srgbClr val="83062E"/>
                    </a:gs>
                    <a:gs pos="53000">
                      <a:srgbClr val="C51F2D"/>
                    </a:gs>
                    <a:gs pos="100000">
                      <a:srgbClr val="83062E"/>
                    </a:gs>
                  </a:gsLst>
                  <a:lin ang="5400000" scaled="1"/>
                </a:gradFill>
                <a:cs typeface="+mn-ea"/>
                <a:sym typeface="+mn-lt"/>
              </a:rPr>
              <a:t>/content</a:t>
            </a:r>
            <a:endParaRPr lang="zh-CN" altLang="en-US" sz="4800" b="1" dirty="0">
              <a:gradFill>
                <a:gsLst>
                  <a:gs pos="2655">
                    <a:srgbClr val="83062E"/>
                  </a:gs>
                  <a:gs pos="53000">
                    <a:srgbClr val="C51F2D"/>
                  </a:gs>
                  <a:gs pos="100000">
                    <a:srgbClr val="83062E"/>
                  </a:gs>
                </a:gsLst>
                <a:lin ang="5400000" scaled="1"/>
              </a:gra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4" presetClass="entr" presetSubtype="1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par>
                                <p:cTn id="48" presetID="14" presetClass="entr" presetSubtype="1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par>
                                <p:cTn id="51" presetID="14" presetClass="entr" presetSubtype="1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par>
                                <p:cTn id="54" presetID="14" presetClass="entr" presetSubtype="1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5" grpId="0" animBg="1"/>
      <p:bldP spid="26" grpId="0" animBg="1"/>
      <p:bldP spid="27" grpId="0" animBg="1"/>
      <p:bldP spid="29" grpId="0" animBg="1"/>
      <p:bldP spid="30" grpId="0" animBg="1"/>
      <p:bldP spid="31" grpId="0" animBg="1"/>
      <p:bldP spid="32" grpId="0" animBg="1"/>
      <p:bldP spid="33" grpId="0" animBg="1"/>
      <p:bldP spid="34" grpId="0" animBg="1"/>
      <p:bldP spid="2"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3057247" cy="584775"/>
          </a:xfrm>
          <a:prstGeom prst="rect">
            <a:avLst/>
          </a:prstGeom>
          <a:noFill/>
        </p:spPr>
        <p:txBody>
          <a:bodyPr wrap="none" rtlCol="0">
            <a:spAutoFit/>
          </a:bodyPr>
          <a:lstStyle/>
          <a:p>
            <a:r>
              <a:rPr lang="zh-CN" altLang="en-US" sz="3200" dirty="0" smtClean="0">
                <a:solidFill>
                  <a:schemeClr val="tx1">
                    <a:lumMod val="75000"/>
                    <a:lumOff val="25000"/>
                  </a:schemeClr>
                </a:solidFill>
                <a:cs typeface="+mn-ea"/>
                <a:sym typeface="+mn-lt"/>
              </a:rPr>
              <a:t>持续学习与调整</a:t>
            </a:r>
            <a:endParaRPr lang="zh-CN" altLang="en-US" sz="3200" dirty="0">
              <a:solidFill>
                <a:schemeClr val="tx1">
                  <a:lumMod val="75000"/>
                  <a:lumOff val="25000"/>
                </a:schemeClr>
              </a:solidFill>
              <a:cs typeface="+mn-ea"/>
              <a:sym typeface="+mn-lt"/>
            </a:endParaRPr>
          </a:p>
        </p:txBody>
      </p:sp>
      <p:sp>
        <p:nvSpPr>
          <p:cNvPr id="8" name="TextBox 15"/>
          <p:cNvSpPr txBox="1"/>
          <p:nvPr/>
        </p:nvSpPr>
        <p:spPr>
          <a:xfrm>
            <a:off x="4455985" y="4978035"/>
            <a:ext cx="2053253" cy="1569660"/>
          </a:xfrm>
          <a:prstGeom prst="rect">
            <a:avLst/>
          </a:prstGeom>
          <a:noFill/>
        </p:spPr>
        <p:txBody>
          <a:bodyPr wrap="square" rtlCol="0">
            <a:spAutoFit/>
          </a:bodyPr>
          <a:lstStyle/>
          <a:p>
            <a:pPr algn="l" defTabSz="1828800" rtl="0"/>
            <a:r>
              <a:rPr lang="zh-CN" altLang="en-US" sz="1600" dirty="0" smtClean="0">
                <a:solidFill>
                  <a:schemeClr val="tx1">
                    <a:lumMod val="65000"/>
                    <a:lumOff val="35000"/>
                  </a:schemeClr>
                </a:solidFill>
                <a:cs typeface="+mn-ea"/>
                <a:sym typeface="+mn-lt"/>
              </a:rPr>
              <a:t>除了专业知识外，我们可以学习一些与职业相关其他领域的知识，以便于我们之后有更多的方面理解一个问题</a:t>
            </a:r>
            <a:endParaRPr lang="en-US" sz="1600" kern="1200" dirty="0">
              <a:solidFill>
                <a:schemeClr val="tx1">
                  <a:lumMod val="65000"/>
                  <a:lumOff val="35000"/>
                </a:schemeClr>
              </a:solidFill>
              <a:cs typeface="+mn-ea"/>
              <a:sym typeface="+mn-lt"/>
            </a:endParaRPr>
          </a:p>
        </p:txBody>
      </p:sp>
      <p:sp>
        <p:nvSpPr>
          <p:cNvPr id="9" name="Rectangle 16"/>
          <p:cNvSpPr/>
          <p:nvPr/>
        </p:nvSpPr>
        <p:spPr>
          <a:xfrm>
            <a:off x="4480040" y="4506239"/>
            <a:ext cx="1450110" cy="338554"/>
          </a:xfrm>
          <a:prstGeom prst="rect">
            <a:avLst/>
          </a:prstGeom>
        </p:spPr>
        <p:txBody>
          <a:bodyPr wrap="square">
            <a:spAutoFit/>
          </a:bodyPr>
          <a:lstStyle/>
          <a:p>
            <a:pPr algn="l" defTabSz="1828800" rtl="0"/>
            <a:r>
              <a:rPr lang="zh-CN" altLang="en-US" sz="1600" b="1" dirty="0" smtClean="0">
                <a:solidFill>
                  <a:schemeClr val="tx1">
                    <a:lumMod val="65000"/>
                    <a:lumOff val="35000"/>
                  </a:schemeClr>
                </a:solidFill>
                <a:cs typeface="+mn-ea"/>
                <a:sym typeface="+mn-lt"/>
              </a:rPr>
              <a:t>扩展知识面</a:t>
            </a:r>
            <a:endParaRPr lang="en-US" sz="1600" b="1" kern="1200" dirty="0">
              <a:solidFill>
                <a:schemeClr val="tx1">
                  <a:lumMod val="65000"/>
                  <a:lumOff val="35000"/>
                </a:schemeClr>
              </a:solidFill>
              <a:cs typeface="+mn-ea"/>
              <a:sym typeface="+mn-lt"/>
            </a:endParaRPr>
          </a:p>
        </p:txBody>
      </p:sp>
      <p:sp>
        <p:nvSpPr>
          <p:cNvPr id="10" name="TextBox 17"/>
          <p:cNvSpPr txBox="1"/>
          <p:nvPr/>
        </p:nvSpPr>
        <p:spPr>
          <a:xfrm>
            <a:off x="1494790" y="2806700"/>
            <a:ext cx="2312670" cy="584775"/>
          </a:xfrm>
          <a:prstGeom prst="rect">
            <a:avLst/>
          </a:prstGeom>
          <a:noFill/>
        </p:spPr>
        <p:txBody>
          <a:bodyPr wrap="square" rtlCol="0">
            <a:spAutoFit/>
          </a:bodyPr>
          <a:lstStyle/>
          <a:p>
            <a:pPr algn="l" defTabSz="1828800" rtl="0"/>
            <a:r>
              <a:rPr lang="zh-CN" altLang="en-US" sz="1600" dirty="0" smtClean="0">
                <a:solidFill>
                  <a:schemeClr val="tx1">
                    <a:lumMod val="65000"/>
                    <a:lumOff val="35000"/>
                  </a:schemeClr>
                </a:solidFill>
                <a:cs typeface="+mn-ea"/>
                <a:sym typeface="+mn-lt"/>
              </a:rPr>
              <a:t>始终保持学习的态度，不断更新知识和技能</a:t>
            </a:r>
            <a:endParaRPr lang="en-US" sz="1600" kern="1200" dirty="0">
              <a:solidFill>
                <a:schemeClr val="tx1">
                  <a:lumMod val="65000"/>
                  <a:lumOff val="35000"/>
                </a:schemeClr>
              </a:solidFill>
              <a:cs typeface="+mn-ea"/>
              <a:sym typeface="+mn-lt"/>
            </a:endParaRPr>
          </a:p>
        </p:txBody>
      </p:sp>
      <p:sp>
        <p:nvSpPr>
          <p:cNvPr id="11" name="Rectangle 18"/>
          <p:cNvSpPr/>
          <p:nvPr/>
        </p:nvSpPr>
        <p:spPr>
          <a:xfrm>
            <a:off x="1489075" y="2546350"/>
            <a:ext cx="1134110" cy="337185"/>
          </a:xfrm>
          <a:prstGeom prst="rect">
            <a:avLst/>
          </a:prstGeom>
        </p:spPr>
        <p:txBody>
          <a:bodyPr wrap="square">
            <a:spAutoFit/>
          </a:bodyPr>
          <a:lstStyle/>
          <a:p>
            <a:pPr algn="l" defTabSz="1828800" rtl="0"/>
            <a:r>
              <a:rPr lang="zh-CN" altLang="en-US" sz="1600" b="1" dirty="0">
                <a:solidFill>
                  <a:schemeClr val="tx1">
                    <a:lumMod val="65000"/>
                    <a:lumOff val="35000"/>
                  </a:schemeClr>
                </a:solidFill>
                <a:cs typeface="+mn-ea"/>
                <a:sym typeface="+mn-lt"/>
              </a:rPr>
              <a:t>持续学习</a:t>
            </a:r>
            <a:endParaRPr lang="en-US" sz="1600" b="1" kern="1200" dirty="0">
              <a:solidFill>
                <a:schemeClr val="tx1">
                  <a:lumMod val="65000"/>
                  <a:lumOff val="35000"/>
                </a:schemeClr>
              </a:solidFill>
              <a:cs typeface="+mn-ea"/>
              <a:sym typeface="+mn-lt"/>
            </a:endParaRPr>
          </a:p>
        </p:txBody>
      </p:sp>
      <p:sp>
        <p:nvSpPr>
          <p:cNvPr id="12" name="TextBox 19"/>
          <p:cNvSpPr txBox="1"/>
          <p:nvPr/>
        </p:nvSpPr>
        <p:spPr>
          <a:xfrm>
            <a:off x="4415265" y="2806700"/>
            <a:ext cx="2412367" cy="1323439"/>
          </a:xfrm>
          <a:prstGeom prst="rect">
            <a:avLst/>
          </a:prstGeom>
          <a:noFill/>
        </p:spPr>
        <p:txBody>
          <a:bodyPr wrap="square" rtlCol="0">
            <a:spAutoFit/>
          </a:bodyPr>
          <a:lstStyle/>
          <a:p>
            <a:pPr algn="l" defTabSz="1828800" rtl="0"/>
            <a:r>
              <a:rPr lang="zh-CN" altLang="en-US" sz="1600" dirty="0" smtClean="0">
                <a:solidFill>
                  <a:schemeClr val="tx1">
                    <a:lumMod val="65000"/>
                    <a:lumOff val="35000"/>
                  </a:schemeClr>
                </a:solidFill>
                <a:cs typeface="+mn-ea"/>
                <a:sym typeface="+mn-lt"/>
              </a:rPr>
              <a:t>向同团队成员、老师寻求每次我们负责方面的反馈，发现自己的优势与不足，并制定针对性计划</a:t>
            </a:r>
            <a:endParaRPr lang="en-US" sz="1600" kern="1200" dirty="0">
              <a:solidFill>
                <a:schemeClr val="tx1">
                  <a:lumMod val="65000"/>
                  <a:lumOff val="35000"/>
                </a:schemeClr>
              </a:solidFill>
              <a:cs typeface="+mn-ea"/>
              <a:sym typeface="+mn-lt"/>
            </a:endParaRPr>
          </a:p>
        </p:txBody>
      </p:sp>
      <p:sp>
        <p:nvSpPr>
          <p:cNvPr id="13" name="Rectangle 20"/>
          <p:cNvSpPr/>
          <p:nvPr/>
        </p:nvSpPr>
        <p:spPr>
          <a:xfrm>
            <a:off x="4409550" y="2546350"/>
            <a:ext cx="1134110" cy="337185"/>
          </a:xfrm>
          <a:prstGeom prst="rect">
            <a:avLst/>
          </a:prstGeom>
        </p:spPr>
        <p:txBody>
          <a:bodyPr wrap="square">
            <a:spAutoFit/>
          </a:bodyPr>
          <a:lstStyle/>
          <a:p>
            <a:pPr algn="l" defTabSz="1828800" rtl="0"/>
            <a:r>
              <a:rPr lang="zh-CN" altLang="en-US" sz="1600" b="1" dirty="0" smtClean="0">
                <a:solidFill>
                  <a:schemeClr val="tx1">
                    <a:lumMod val="65000"/>
                    <a:lumOff val="35000"/>
                  </a:schemeClr>
                </a:solidFill>
                <a:cs typeface="+mn-ea"/>
                <a:sym typeface="+mn-lt"/>
              </a:rPr>
              <a:t>寻求反馈</a:t>
            </a:r>
            <a:endParaRPr lang="en-US" sz="1600" b="1" kern="1200" dirty="0">
              <a:solidFill>
                <a:schemeClr val="tx1">
                  <a:lumMod val="65000"/>
                  <a:lumOff val="35000"/>
                </a:schemeClr>
              </a:solidFill>
              <a:cs typeface="+mn-ea"/>
              <a:sym typeface="+mn-lt"/>
            </a:endParaRPr>
          </a:p>
        </p:txBody>
      </p:sp>
      <p:sp>
        <p:nvSpPr>
          <p:cNvPr id="14" name="TextBox 21"/>
          <p:cNvSpPr txBox="1"/>
          <p:nvPr/>
        </p:nvSpPr>
        <p:spPr>
          <a:xfrm>
            <a:off x="1462220" y="4978035"/>
            <a:ext cx="2182793" cy="830997"/>
          </a:xfrm>
          <a:prstGeom prst="rect">
            <a:avLst/>
          </a:prstGeom>
          <a:noFill/>
        </p:spPr>
        <p:txBody>
          <a:bodyPr wrap="square" rtlCol="0">
            <a:spAutoFit/>
          </a:bodyPr>
          <a:lstStyle/>
          <a:p>
            <a:pPr algn="l" defTabSz="1828800" rtl="0"/>
            <a:r>
              <a:rPr lang="zh-CN" altLang="en-US" sz="1600" dirty="0" smtClean="0">
                <a:solidFill>
                  <a:schemeClr val="tx1">
                    <a:lumMod val="65000"/>
                    <a:lumOff val="35000"/>
                  </a:schemeClr>
                </a:solidFill>
                <a:cs typeface="+mn-ea"/>
                <a:sym typeface="+mn-lt"/>
              </a:rPr>
              <a:t>定期回顾自己的学习经历，反思自己的表现，总结教训经验</a:t>
            </a:r>
            <a:endParaRPr lang="en-US" sz="1600" kern="1200" dirty="0">
              <a:solidFill>
                <a:schemeClr val="tx1">
                  <a:lumMod val="65000"/>
                  <a:lumOff val="35000"/>
                </a:schemeClr>
              </a:solidFill>
              <a:cs typeface="+mn-ea"/>
              <a:sym typeface="+mn-lt"/>
            </a:endParaRPr>
          </a:p>
        </p:txBody>
      </p:sp>
      <p:sp>
        <p:nvSpPr>
          <p:cNvPr id="15" name="Rectangle 22"/>
          <p:cNvSpPr/>
          <p:nvPr/>
        </p:nvSpPr>
        <p:spPr>
          <a:xfrm>
            <a:off x="1489075" y="4503102"/>
            <a:ext cx="1134110" cy="338554"/>
          </a:xfrm>
          <a:prstGeom prst="rect">
            <a:avLst/>
          </a:prstGeom>
        </p:spPr>
        <p:txBody>
          <a:bodyPr wrap="square">
            <a:spAutoFit/>
          </a:bodyPr>
          <a:lstStyle/>
          <a:p>
            <a:pPr algn="l" defTabSz="1828800" rtl="0"/>
            <a:r>
              <a:rPr lang="zh-CN" altLang="en-US" sz="1600" b="1" dirty="0" smtClean="0">
                <a:solidFill>
                  <a:schemeClr val="tx1">
                    <a:lumMod val="65000"/>
                    <a:lumOff val="35000"/>
                  </a:schemeClr>
                </a:solidFill>
                <a:cs typeface="+mn-ea"/>
                <a:sym typeface="+mn-lt"/>
              </a:rPr>
              <a:t>反思总结</a:t>
            </a:r>
            <a:endParaRPr lang="en-US" sz="1600" b="1" kern="1200" dirty="0">
              <a:solidFill>
                <a:schemeClr val="tx1">
                  <a:lumMod val="65000"/>
                  <a:lumOff val="35000"/>
                </a:schemeClr>
              </a:solidFill>
              <a:cs typeface="+mn-ea"/>
              <a:sym typeface="+mn-lt"/>
            </a:endParaRPr>
          </a:p>
        </p:txBody>
      </p:sp>
      <p:sp>
        <p:nvSpPr>
          <p:cNvPr id="16" name="Rectangle 23"/>
          <p:cNvSpPr/>
          <p:nvPr/>
        </p:nvSpPr>
        <p:spPr>
          <a:xfrm>
            <a:off x="4063702" y="4585851"/>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17" name="Rectangle 24"/>
          <p:cNvSpPr/>
          <p:nvPr/>
        </p:nvSpPr>
        <p:spPr>
          <a:xfrm>
            <a:off x="1161441" y="4645575"/>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18" name="Rectangle 25"/>
          <p:cNvSpPr/>
          <p:nvPr/>
        </p:nvSpPr>
        <p:spPr>
          <a:xfrm>
            <a:off x="4069825" y="2611120"/>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19" name="Rectangle 26"/>
          <p:cNvSpPr/>
          <p:nvPr/>
        </p:nvSpPr>
        <p:spPr>
          <a:xfrm>
            <a:off x="1149350" y="2619375"/>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20" name="椭圆 19"/>
          <p:cNvSpPr/>
          <p:nvPr/>
        </p:nvSpPr>
        <p:spPr>
          <a:xfrm>
            <a:off x="7435437" y="-297653"/>
            <a:ext cx="7870699" cy="7870699"/>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椭圆 20"/>
          <p:cNvSpPr/>
          <p:nvPr/>
        </p:nvSpPr>
        <p:spPr>
          <a:xfrm>
            <a:off x="7607095" y="1119352"/>
            <a:ext cx="804001" cy="804001"/>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2443" y="2812661"/>
            <a:ext cx="6847114" cy="1246495"/>
          </a:xfrm>
          <a:prstGeom prst="rect">
            <a:avLst/>
          </a:prstGeom>
          <a:noFill/>
        </p:spPr>
        <p:txBody>
          <a:bodyPr wrap="square" rtlCol="0">
            <a:spAutoFit/>
          </a:bodyPr>
          <a:lstStyle/>
          <a:p>
            <a:pPr algn="dist"/>
            <a:r>
              <a:rPr lang="zh-CN" altLang="en-US" sz="7500" b="1" dirty="0">
                <a:gradFill>
                  <a:gsLst>
                    <a:gs pos="2655">
                      <a:srgbClr val="83062E"/>
                    </a:gs>
                    <a:gs pos="53000">
                      <a:srgbClr val="C51F2D"/>
                    </a:gs>
                    <a:gs pos="100000">
                      <a:srgbClr val="83062E"/>
                    </a:gs>
                  </a:gsLst>
                  <a:lin ang="5400000" scaled="1"/>
                </a:gradFill>
                <a:cs typeface="+mn-ea"/>
                <a:sym typeface="+mn-lt"/>
              </a:rPr>
              <a:t>感谢您的观看</a:t>
            </a:r>
            <a:endParaRPr lang="zh-CN" altLang="en-US" sz="7500" b="1" dirty="0">
              <a:gradFill>
                <a:gsLst>
                  <a:gs pos="2655">
                    <a:srgbClr val="83062E"/>
                  </a:gs>
                  <a:gs pos="53000">
                    <a:srgbClr val="C51F2D"/>
                  </a:gs>
                  <a:gs pos="100000">
                    <a:srgbClr val="83062E"/>
                  </a:gs>
                </a:gsLst>
                <a:lin ang="5400000" scaled="1"/>
              </a:gradFill>
              <a:cs typeface="+mn-ea"/>
              <a:sym typeface="+mn-lt"/>
            </a:endParaRPr>
          </a:p>
        </p:txBody>
      </p:sp>
      <p:sp>
        <p:nvSpPr>
          <p:cNvPr id="4" name="文本框 3"/>
          <p:cNvSpPr txBox="1"/>
          <p:nvPr/>
        </p:nvSpPr>
        <p:spPr>
          <a:xfrm>
            <a:off x="2890837" y="2505587"/>
            <a:ext cx="6410326" cy="337185"/>
          </a:xfrm>
          <a:prstGeom prst="rect">
            <a:avLst/>
          </a:prstGeom>
          <a:noFill/>
          <a:ln>
            <a:solidFill>
              <a:schemeClr val="bg1">
                <a:lumMod val="50000"/>
              </a:schemeClr>
            </a:solidFill>
          </a:ln>
        </p:spPr>
        <p:txBody>
          <a:bodyPr wrap="square" rtlCol="0">
            <a:spAutoFit/>
          </a:bodyPr>
          <a:lstStyle/>
          <a:p>
            <a:pPr algn="ctr"/>
            <a:r>
              <a:rPr lang="en-US" altLang="zh-CN" sz="1600" dirty="0">
                <a:solidFill>
                  <a:schemeClr val="tx1"/>
                </a:solidFill>
                <a:cs typeface="+mn-ea"/>
                <a:sym typeface="+mn-lt"/>
              </a:rPr>
              <a:t>Thank you for watching</a:t>
            </a:r>
            <a:endParaRPr lang="en-US" altLang="zh-CN" sz="1600" dirty="0">
              <a:solidFill>
                <a:schemeClr val="tx1"/>
              </a:solidFill>
              <a:cs typeface="+mn-ea"/>
              <a:sym typeface="+mn-lt"/>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9135" y="2515235"/>
            <a:ext cx="5908675" cy="1245235"/>
          </a:xfrm>
          <a:prstGeom prst="rect">
            <a:avLst/>
          </a:prstGeom>
          <a:noFill/>
        </p:spPr>
        <p:txBody>
          <a:bodyPr wrap="square" rtlCol="0">
            <a:spAutoFit/>
          </a:bodyPr>
          <a:lstStyle/>
          <a:p>
            <a:pPr algn="dist"/>
            <a:r>
              <a:rPr lang="zh-CN" altLang="en-US" sz="7500" dirty="0">
                <a:solidFill>
                  <a:srgbClr val="AA152D"/>
                </a:solidFill>
                <a:cs typeface="+mn-ea"/>
                <a:sym typeface="+mn-lt"/>
              </a:rPr>
              <a:t>近期经验总结</a:t>
            </a:r>
            <a:endParaRPr lang="zh-CN" altLang="en-US" sz="7500" b="1" dirty="0">
              <a:solidFill>
                <a:srgbClr val="AA152D"/>
              </a:solidFill>
              <a:cs typeface="+mn-ea"/>
              <a:sym typeface="+mn-lt"/>
            </a:endParaRPr>
          </a:p>
        </p:txBody>
      </p:sp>
      <p:sp>
        <p:nvSpPr>
          <p:cNvPr id="4" name="文本框 3"/>
          <p:cNvSpPr txBox="1"/>
          <p:nvPr/>
        </p:nvSpPr>
        <p:spPr>
          <a:xfrm>
            <a:off x="5379076" y="1820743"/>
            <a:ext cx="1433848" cy="461665"/>
          </a:xfrm>
          <a:prstGeom prst="rect">
            <a:avLst/>
          </a:prstGeom>
          <a:noFill/>
          <a:ln>
            <a:solidFill>
              <a:schemeClr val="bg1">
                <a:lumMod val="50000"/>
              </a:schemeClr>
            </a:solidFill>
          </a:ln>
        </p:spPr>
        <p:txBody>
          <a:bodyPr wrap="square" rtlCol="0">
            <a:spAutoFit/>
          </a:bodyPr>
          <a:lstStyle/>
          <a:p>
            <a:pPr algn="ctr"/>
            <a:r>
              <a:rPr lang="en-US" altLang="zh-CN" sz="2400" dirty="0">
                <a:solidFill>
                  <a:schemeClr val="bg1">
                    <a:lumMod val="50000"/>
                  </a:schemeClr>
                </a:solidFill>
                <a:cs typeface="+mn-ea"/>
                <a:sym typeface="+mn-lt"/>
              </a:rPr>
              <a:t>  Part 01  </a:t>
            </a:r>
            <a:endParaRPr lang="en-US" altLang="zh-CN" sz="2400" dirty="0">
              <a:solidFill>
                <a:schemeClr val="bg1">
                  <a:lumMod val="50000"/>
                </a:schemeClr>
              </a:solidFill>
              <a:cs typeface="+mn-ea"/>
              <a:sym typeface="+mn-lt"/>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5293995" y="3933825"/>
            <a:ext cx="1816735" cy="320675"/>
          </a:xfrm>
          <a:prstGeom prst="rect">
            <a:avLst/>
          </a:prstGeom>
          <a:noFill/>
        </p:spPr>
        <p:txBody>
          <a:bodyPr wrap="square" rtlCol="0">
            <a:noAutofit/>
          </a:bodyPr>
          <a:lstStyle/>
          <a:p>
            <a:pPr algn="dist">
              <a:defRPr/>
            </a:pPr>
            <a:r>
              <a:rPr lang="en-US" altLang="zh-CN" sz="1400" dirty="0">
                <a:cs typeface="+mn-ea"/>
                <a:sym typeface="+mn-lt"/>
              </a:rPr>
              <a:t>Lessons learned</a:t>
            </a:r>
            <a:endParaRPr lang="en-US" altLang="zh-CN" sz="1400" dirty="0">
              <a:solidFill>
                <a:schemeClr val="tx1"/>
              </a:solidFill>
              <a:cs typeface="+mn-ea"/>
              <a:sym typeface="+mn-lt"/>
            </a:endParaRPr>
          </a:p>
          <a:p>
            <a:pPr algn="dist">
              <a:defRPr/>
            </a:pPr>
            <a:endParaRPr lang="en-US" altLang="zh-CN" sz="1400" dirty="0">
              <a:solidFill>
                <a:schemeClr val="tx1">
                  <a:lumMod val="75000"/>
                  <a:lumOff val="25000"/>
                </a:schemeClr>
              </a:solidFill>
              <a:cs typeface="+mn-ea"/>
              <a:sym typeface="+mn-lt"/>
            </a:endParaRPr>
          </a:p>
        </p:txBody>
      </p:sp>
      <p:sp>
        <p:nvSpPr>
          <p:cNvPr id="31" name="矩形: 圆角 30"/>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箭头: V 形 31"/>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P spid="30" grpId="0"/>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18084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问题概述</a:t>
            </a:r>
            <a:endParaRPr lang="zh-CN" altLang="en-US" sz="3200" dirty="0">
              <a:solidFill>
                <a:schemeClr val="tx1">
                  <a:lumMod val="75000"/>
                  <a:lumOff val="25000"/>
                </a:schemeClr>
              </a:solidFill>
              <a:cs typeface="+mn-ea"/>
              <a:sym typeface="+mn-lt"/>
            </a:endParaRPr>
          </a:p>
        </p:txBody>
      </p:sp>
      <p:sp>
        <p:nvSpPr>
          <p:cNvPr id="12" name="圆: 空心 11"/>
          <p:cNvSpPr/>
          <p:nvPr/>
        </p:nvSpPr>
        <p:spPr>
          <a:xfrm>
            <a:off x="11862102" y="834355"/>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圆: 空心 12"/>
          <p:cNvSpPr/>
          <p:nvPr/>
        </p:nvSpPr>
        <p:spPr>
          <a:xfrm>
            <a:off x="4736706" y="5378869"/>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椭圆 13"/>
          <p:cNvSpPr/>
          <p:nvPr/>
        </p:nvSpPr>
        <p:spPr>
          <a:xfrm>
            <a:off x="8581240" y="1728181"/>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 空心 14"/>
          <p:cNvSpPr/>
          <p:nvPr/>
        </p:nvSpPr>
        <p:spPr>
          <a:xfrm>
            <a:off x="-350804" y="4651961"/>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TextBox 5"/>
          <p:cNvSpPr txBox="1"/>
          <p:nvPr>
            <p:custDataLst>
              <p:tags r:id="rId1"/>
            </p:custDataLst>
          </p:nvPr>
        </p:nvSpPr>
        <p:spPr>
          <a:xfrm>
            <a:off x="8609180" y="4455499"/>
            <a:ext cx="2268667" cy="922020"/>
          </a:xfrm>
          <a:prstGeom prst="rect">
            <a:avLst/>
          </a:prstGeom>
          <a:noFill/>
        </p:spPr>
        <p:txBody>
          <a:bodyPr wrap="square" rtlCol="0">
            <a:spAutoFit/>
          </a:bodyPr>
          <a:lstStyle/>
          <a:p>
            <a:r>
              <a:rPr lang="zh-CN" altLang="en-US" sz="5400" b="1">
                <a:solidFill>
                  <a:schemeClr val="tx1">
                    <a:lumMod val="75000"/>
                    <a:lumOff val="25000"/>
                  </a:schemeClr>
                </a:solidFill>
                <a:cs typeface="+mn-ea"/>
                <a:sym typeface="+mn-lt"/>
              </a:rPr>
              <a:t>内省</a:t>
            </a:r>
            <a:endParaRPr lang="zh-CN" altLang="en-US" sz="5400" b="1">
              <a:solidFill>
                <a:schemeClr val="tx1">
                  <a:lumMod val="75000"/>
                  <a:lumOff val="25000"/>
                </a:schemeClr>
              </a:solidFill>
              <a:cs typeface="+mn-ea"/>
              <a:sym typeface="+mn-lt"/>
            </a:endParaRPr>
          </a:p>
        </p:txBody>
      </p:sp>
      <p:sp>
        <p:nvSpPr>
          <p:cNvPr id="17" name="Rectangle 6"/>
          <p:cNvSpPr/>
          <p:nvPr>
            <p:custDataLst>
              <p:tags r:id="rId2"/>
            </p:custDataLst>
          </p:nvPr>
        </p:nvSpPr>
        <p:spPr>
          <a:xfrm>
            <a:off x="8581240" y="5588974"/>
            <a:ext cx="2122795" cy="368300"/>
          </a:xfrm>
          <a:prstGeom prst="rect">
            <a:avLst/>
          </a:prstGeom>
        </p:spPr>
        <p:txBody>
          <a:bodyPr wrap="square">
            <a:spAutoFit/>
          </a:bodyPr>
          <a:lstStyle/>
          <a:p>
            <a:r>
              <a:rPr lang="en-US" b="1">
                <a:solidFill>
                  <a:schemeClr val="tx1">
                    <a:lumMod val="75000"/>
                    <a:lumOff val="25000"/>
                  </a:schemeClr>
                </a:solidFill>
                <a:cs typeface="+mn-ea"/>
                <a:sym typeface="+mn-lt"/>
              </a:rPr>
              <a:t>introspection</a:t>
            </a:r>
            <a:endParaRPr lang="en-US" b="1">
              <a:solidFill>
                <a:schemeClr val="tx1">
                  <a:lumMod val="75000"/>
                  <a:lumOff val="25000"/>
                </a:schemeClr>
              </a:solidFill>
              <a:cs typeface="+mn-ea"/>
              <a:sym typeface="+mn-lt"/>
            </a:endParaRPr>
          </a:p>
        </p:txBody>
      </p:sp>
      <p:sp>
        <p:nvSpPr>
          <p:cNvPr id="18" name="Rectangle 7"/>
          <p:cNvSpPr/>
          <p:nvPr>
            <p:custDataLst>
              <p:tags r:id="rId3"/>
            </p:custDataLst>
          </p:nvPr>
        </p:nvSpPr>
        <p:spPr>
          <a:xfrm>
            <a:off x="5700747" y="5589609"/>
            <a:ext cx="2122795" cy="368300"/>
          </a:xfrm>
          <a:prstGeom prst="rect">
            <a:avLst/>
          </a:prstGeom>
        </p:spPr>
        <p:txBody>
          <a:bodyPr wrap="square">
            <a:spAutoFit/>
          </a:bodyPr>
          <a:lstStyle/>
          <a:p>
            <a:r>
              <a:rPr lang="en-US" b="1">
                <a:solidFill>
                  <a:schemeClr val="tx1">
                    <a:lumMod val="75000"/>
                    <a:lumOff val="25000"/>
                  </a:schemeClr>
                </a:solidFill>
                <a:cs typeface="+mn-ea"/>
                <a:sym typeface="+mn-lt"/>
              </a:rPr>
              <a:t>reflection</a:t>
            </a:r>
            <a:endParaRPr lang="en-US" b="1">
              <a:solidFill>
                <a:schemeClr val="tx1">
                  <a:lumMod val="75000"/>
                  <a:lumOff val="25000"/>
                </a:schemeClr>
              </a:solidFill>
              <a:cs typeface="+mn-ea"/>
              <a:sym typeface="+mn-lt"/>
            </a:endParaRPr>
          </a:p>
        </p:txBody>
      </p:sp>
      <p:sp>
        <p:nvSpPr>
          <p:cNvPr id="19" name="TextBox 8"/>
          <p:cNvSpPr txBox="1"/>
          <p:nvPr>
            <p:custDataLst>
              <p:tags r:id="rId4"/>
            </p:custDataLst>
          </p:nvPr>
        </p:nvSpPr>
        <p:spPr>
          <a:xfrm>
            <a:off x="5700747" y="4455499"/>
            <a:ext cx="2268667" cy="922020"/>
          </a:xfrm>
          <a:prstGeom prst="rect">
            <a:avLst/>
          </a:prstGeom>
          <a:noFill/>
        </p:spPr>
        <p:txBody>
          <a:bodyPr wrap="square" rtlCol="0">
            <a:spAutoFit/>
          </a:bodyPr>
          <a:lstStyle/>
          <a:p>
            <a:r>
              <a:rPr lang="zh-CN" altLang="en-US" sz="5400" b="1" dirty="0">
                <a:solidFill>
                  <a:schemeClr val="tx1">
                    <a:lumMod val="75000"/>
                    <a:lumOff val="25000"/>
                  </a:schemeClr>
                </a:solidFill>
                <a:cs typeface="+mn-ea"/>
                <a:sym typeface="+mn-lt"/>
              </a:rPr>
              <a:t>反思</a:t>
            </a:r>
            <a:endParaRPr lang="zh-CN" altLang="en-US" sz="5400" b="1" dirty="0">
              <a:solidFill>
                <a:schemeClr val="tx1">
                  <a:lumMod val="75000"/>
                  <a:lumOff val="25000"/>
                </a:schemeClr>
              </a:solidFill>
              <a:cs typeface="+mn-ea"/>
              <a:sym typeface="+mn-lt"/>
            </a:endParaRPr>
          </a:p>
        </p:txBody>
      </p:sp>
      <p:sp>
        <p:nvSpPr>
          <p:cNvPr id="3" name="文本框 2"/>
          <p:cNvSpPr txBox="1"/>
          <p:nvPr/>
        </p:nvSpPr>
        <p:spPr>
          <a:xfrm>
            <a:off x="5379720" y="2499360"/>
            <a:ext cx="5133975" cy="1745615"/>
          </a:xfrm>
          <a:prstGeom prst="rect">
            <a:avLst/>
          </a:prstGeom>
          <a:noFill/>
        </p:spPr>
        <p:txBody>
          <a:bodyPr wrap="square" rtlCol="0">
            <a:noAutofit/>
          </a:bodyPr>
          <a:lstStyle/>
          <a:p>
            <a:pPr indent="457200" fontAlgn="auto">
              <a:extLst>
                <a:ext uri="{35155182-B16C-46BC-9424-99874614C6A1}">
                  <wpsdc:indentchars xmlns:wpsdc="http://www.wps.cn/officeDocument/2017/drawingmlCustomData" val="200" checksum="59296752"/>
                </a:ext>
              </a:extLst>
            </a:pPr>
            <a:r>
              <a:rPr lang="zh-CN" altLang="en-US"/>
              <a:t>在近期团队合作中我们主要进行了规章制度和团队网站需求文档的编写以及本次</a:t>
            </a:r>
            <a:r>
              <a:rPr lang="en-US" altLang="zh-CN"/>
              <a:t>ppt</a:t>
            </a:r>
            <a:r>
              <a:rPr lang="zh-CN" altLang="en-US"/>
              <a:t>的制作。</a:t>
            </a:r>
            <a:endParaRPr lang="zh-CN" altLang="en-US"/>
          </a:p>
          <a:p>
            <a:pPr indent="457200" fontAlgn="auto">
              <a:extLst>
                <a:ext uri="{35155182-B16C-46BC-9424-99874614C6A1}">
                  <wpsdc:indentchars xmlns:wpsdc="http://www.wps.cn/officeDocument/2017/drawingmlCustomData" val="200" checksum="59296752"/>
                </a:ext>
              </a:extLst>
            </a:pPr>
            <a:r>
              <a:rPr lang="zh-CN" altLang="en-US"/>
              <a:t>而在规章制度和需求文档的编写过程中，我们有一个很严重的问题就是团队合作能力较差，各部分的内容衔接出现偏差，总体完成效果很差。</a:t>
            </a:r>
            <a:endParaRPr lang="zh-CN" altLang="en-US"/>
          </a:p>
        </p:txBody>
      </p:sp>
      <p:pic>
        <p:nvPicPr>
          <p:cNvPr id="20" name="图片 19" descr="302550a66109643995189032cf8900b8"/>
          <p:cNvPicPr>
            <a:picLocks noChangeAspect="1"/>
          </p:cNvPicPr>
          <p:nvPr/>
        </p:nvPicPr>
        <p:blipFill>
          <a:blip r:embed="rId5"/>
          <a:srcRect l="27407" t="2636" b="31084"/>
          <a:stretch>
            <a:fillRect/>
          </a:stretch>
        </p:blipFill>
        <p:spPr>
          <a:xfrm>
            <a:off x="572770" y="2317750"/>
            <a:ext cx="4172585" cy="2222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7" presetClass="entr" presetSubtype="4" fill="hold" nodeType="withEffect">
                                  <p:stCondLst>
                                    <p:cond delay="0"/>
                                  </p:stCondLst>
                                  <p:childTnLst>
                                    <p:set>
                                      <p:cBhvr>
                                        <p:cTn id="15" dur="1000"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ppt_x"/>
                                          </p:val>
                                        </p:tav>
                                        <p:tav tm="100000">
                                          <p:val>
                                            <p:strVal val="#ppt_x"/>
                                          </p:val>
                                        </p:tav>
                                      </p:tavLst>
                                    </p:anim>
                                    <p:anim calcmode="lin" valueType="num">
                                      <p:cBhvr additive="base">
                                        <p:cTn id="17" dur="10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p:bldP spid="17" grpId="0"/>
      <p:bldP spid="18" grpId="0"/>
      <p:bldP spid="1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18084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问题原因</a:t>
            </a:r>
            <a:endParaRPr lang="zh-CN" altLang="en-US" sz="3200" dirty="0">
              <a:solidFill>
                <a:schemeClr val="tx1">
                  <a:lumMod val="75000"/>
                  <a:lumOff val="25000"/>
                </a:schemeClr>
              </a:solidFill>
              <a:cs typeface="+mn-ea"/>
              <a:sym typeface="+mn-lt"/>
            </a:endParaRPr>
          </a:p>
        </p:txBody>
      </p:sp>
      <p:sp>
        <p:nvSpPr>
          <p:cNvPr id="8" name="矩形: 圆角 7"/>
          <p:cNvSpPr/>
          <p:nvPr>
            <p:custDataLst>
              <p:tags r:id="rId1"/>
            </p:custDataLst>
          </p:nvPr>
        </p:nvSpPr>
        <p:spPr>
          <a:xfrm>
            <a:off x="2070674" y="1640956"/>
            <a:ext cx="2894451" cy="4250028"/>
          </a:xfrm>
          <a:prstGeom prst="roundRect">
            <a:avLst>
              <a:gd name="adj" fmla="val 7658"/>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custDataLst>
              <p:tags r:id="rId2"/>
            </p:custDataLst>
          </p:nvPr>
        </p:nvSpPr>
        <p:spPr>
          <a:xfrm>
            <a:off x="7361805" y="1640884"/>
            <a:ext cx="2894451" cy="4250028"/>
          </a:xfrm>
          <a:prstGeom prst="roundRect">
            <a:avLst>
              <a:gd name="adj" fmla="val 7658"/>
            </a:avLst>
          </a:prstGeom>
          <a:noFill/>
          <a:ln w="38100">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custDataLst>
              <p:tags r:id="rId3"/>
            </p:custDataLst>
          </p:nvPr>
        </p:nvGrpSpPr>
        <p:grpSpPr>
          <a:xfrm flipH="1">
            <a:off x="1947679" y="1723280"/>
            <a:ext cx="3140500" cy="3952875"/>
            <a:chOff x="8325203" y="1072771"/>
            <a:chExt cx="2501951" cy="2842169"/>
          </a:xfrm>
        </p:grpSpPr>
        <p:sp>
          <p:nvSpPr>
            <p:cNvPr id="22" name="矩形 21"/>
            <p:cNvSpPr/>
            <p:nvPr>
              <p:custDataLst>
                <p:tags r:id="rId4"/>
              </p:custDataLst>
            </p:nvPr>
          </p:nvSpPr>
          <p:spPr>
            <a:xfrm>
              <a:off x="8325203" y="1072771"/>
              <a:ext cx="2501951" cy="38397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cs typeface="+mn-ea"/>
                  <a:sym typeface="+mn-lt"/>
                </a:rPr>
                <a:t>主要原因</a:t>
              </a:r>
              <a:endParaRPr lang="zh-CN" altLang="en-US" sz="2400" b="1" dirty="0">
                <a:solidFill>
                  <a:schemeClr val="bg1"/>
                </a:solidFill>
                <a:cs typeface="+mn-ea"/>
                <a:sym typeface="+mn-lt"/>
              </a:endParaRPr>
            </a:p>
          </p:txBody>
        </p:sp>
        <p:sp>
          <p:nvSpPr>
            <p:cNvPr id="23" name="文本框 22"/>
            <p:cNvSpPr txBox="1"/>
            <p:nvPr>
              <p:custDataLst>
                <p:tags r:id="rId5"/>
              </p:custDataLst>
            </p:nvPr>
          </p:nvSpPr>
          <p:spPr>
            <a:xfrm>
              <a:off x="8524523" y="1456749"/>
              <a:ext cx="2102973" cy="2458191"/>
            </a:xfrm>
            <a:prstGeom prst="rect">
              <a:avLst/>
            </a:prstGeom>
            <a:noFill/>
          </p:spPr>
          <p:txBody>
            <a:bodyPr wrap="square" rtlCol="0">
              <a:noAutofit/>
              <a:scene3d>
                <a:camera prst="orthographicFront"/>
                <a:lightRig rig="threePt" dir="t"/>
              </a:scene3d>
              <a:sp3d contourW="12700"/>
            </a:bodyPr>
            <a:lstStyle/>
            <a:p>
              <a:pPr indent="355600" algn="l" fontAlgn="auto">
                <a:lnSpc>
                  <a:spcPct val="150000"/>
                </a:lnSpc>
                <a:extLst>
                  <a:ext uri="{35155182-B16C-46BC-9424-99874614C6A1}">
                    <wpsdc:indentchars xmlns:wpsdc="http://www.wps.cn/officeDocument/2017/drawingmlCustomData" val="200" checksum="3837665281"/>
                  </a:ext>
                </a:extLst>
              </a:pPr>
              <a:r>
                <a:rPr lang="zh-CN" altLang="en-US" sz="1400" dirty="0">
                  <a:solidFill>
                    <a:schemeClr val="bg1"/>
                  </a:solidFill>
                  <a:cs typeface="+mn-ea"/>
                  <a:sym typeface="+mn-lt"/>
                </a:rPr>
                <a:t>在这几次团队合作中出现这些问题最主要的原因就是缺少沟通。</a:t>
              </a:r>
              <a:endParaRPr lang="zh-CN" altLang="en-US" sz="1400" dirty="0">
                <a:solidFill>
                  <a:schemeClr val="bg1"/>
                </a:solidFill>
                <a:cs typeface="+mn-ea"/>
                <a:sym typeface="+mn-lt"/>
              </a:endParaRPr>
            </a:p>
            <a:p>
              <a:pPr indent="355600" algn="l" fontAlgn="auto">
                <a:lnSpc>
                  <a:spcPct val="150000"/>
                </a:lnSpc>
                <a:extLst>
                  <a:ext uri="{35155182-B16C-46BC-9424-99874614C6A1}">
                    <wpsdc:indentchars xmlns:wpsdc="http://www.wps.cn/officeDocument/2017/drawingmlCustomData" val="200" checksum="3837665281"/>
                  </a:ext>
                </a:extLst>
              </a:pPr>
              <a:r>
                <a:rPr lang="zh-CN" altLang="en-US" sz="1400" dirty="0">
                  <a:solidFill>
                    <a:schemeClr val="bg1"/>
                  </a:solidFill>
                  <a:cs typeface="+mn-ea"/>
                  <a:sym typeface="+mn-lt"/>
                </a:rPr>
                <a:t>虽然在每次合作开始之前都进行了分工，但是在开始制作时我们每一个人都是自己干自己的事，没有去对他人的工作内容进行了解，这就导致了最后每个人完成的内容无法很好的衔接在一起。</a:t>
              </a:r>
              <a:endParaRPr lang="zh-CN" altLang="en-US" sz="1400" dirty="0">
                <a:solidFill>
                  <a:schemeClr val="bg1"/>
                </a:solidFill>
                <a:cs typeface="+mn-ea"/>
                <a:sym typeface="+mn-lt"/>
              </a:endParaRPr>
            </a:p>
            <a:p>
              <a:pPr algn="l">
                <a:lnSpc>
                  <a:spcPct val="114000"/>
                </a:lnSpc>
              </a:pPr>
              <a:endParaRPr lang="zh-CN" altLang="en-US" sz="1400" dirty="0">
                <a:solidFill>
                  <a:schemeClr val="bg1"/>
                </a:solidFill>
                <a:cs typeface="+mn-ea"/>
                <a:sym typeface="+mn-lt"/>
              </a:endParaRPr>
            </a:p>
          </p:txBody>
        </p:sp>
      </p:grpSp>
      <p:sp>
        <p:nvSpPr>
          <p:cNvPr id="3" name="文本框 2"/>
          <p:cNvSpPr txBox="1"/>
          <p:nvPr/>
        </p:nvSpPr>
        <p:spPr>
          <a:xfrm>
            <a:off x="8093710" y="1858645"/>
            <a:ext cx="1430655" cy="46037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次要原因</a:t>
            </a:r>
            <a:endParaRPr lang="zh-CN" altLang="en-US" sz="2400" b="1" dirty="0">
              <a:solidFill>
                <a:schemeClr val="tx1">
                  <a:lumMod val="75000"/>
                  <a:lumOff val="25000"/>
                </a:schemeClr>
              </a:solidFill>
              <a:cs typeface="+mn-ea"/>
              <a:sym typeface="+mn-lt"/>
            </a:endParaRPr>
          </a:p>
        </p:txBody>
      </p:sp>
      <p:sp>
        <p:nvSpPr>
          <p:cNvPr id="27" name="文本框 26"/>
          <p:cNvSpPr txBox="1"/>
          <p:nvPr/>
        </p:nvSpPr>
        <p:spPr>
          <a:xfrm>
            <a:off x="7538720" y="2434590"/>
            <a:ext cx="2540635" cy="3063875"/>
          </a:xfrm>
          <a:prstGeom prst="rect">
            <a:avLst/>
          </a:prstGeom>
          <a:noFill/>
        </p:spPr>
        <p:txBody>
          <a:bodyPr wrap="square" rtlCol="0">
            <a:noAutofit/>
          </a:bodyPr>
          <a:lstStyle/>
          <a:p>
            <a:pPr indent="355600" fontAlgn="auto">
              <a:lnSpc>
                <a:spcPct val="150000"/>
              </a:lnSpc>
              <a:extLst>
                <a:ext uri="{35155182-B16C-46BC-9424-99874614C6A1}">
                  <wpsdc:indentchars xmlns:wpsdc="http://www.wps.cn/officeDocument/2017/drawingmlCustomData" val="200" checksum="3837665281"/>
                </a:ext>
              </a:extLst>
            </a:pPr>
            <a:r>
              <a:rPr lang="zh-CN" altLang="en-US" sz="1400"/>
              <a:t>在每次进行内容的汇总之后，我们没有对完成的工作进行仔细的重新检查。</a:t>
            </a:r>
            <a:endParaRPr lang="zh-CN" altLang="en-US" sz="1400"/>
          </a:p>
          <a:p>
            <a:pPr indent="355600" fontAlgn="auto">
              <a:lnSpc>
                <a:spcPct val="150000"/>
              </a:lnSpc>
              <a:extLst>
                <a:ext uri="{35155182-B16C-46BC-9424-99874614C6A1}">
                  <wpsdc:indentchars xmlns:wpsdc="http://www.wps.cn/officeDocument/2017/drawingmlCustomData" val="200" checksum="3837665281"/>
                </a:ext>
              </a:extLst>
            </a:pPr>
            <a:r>
              <a:rPr lang="zh-CN" altLang="en-US" sz="1400"/>
              <a:t>每次完成汇总之后，我们都只会比较粗略的看一下完成效果，因为这一点，就导致了很多的细节没有处理好，严重影响到最后成品的效果。</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000" fill="hold">
                                          <p:stCondLst>
                                            <p:cond delay="0"/>
                                          </p:stCondLst>
                                        </p:cTn>
                                        <p:tgtEl>
                                          <p:spTgt spid="27"/>
                                        </p:tgtEl>
                                        <p:attrNameLst>
                                          <p:attrName>style.visibility</p:attrName>
                                        </p:attrNameLst>
                                      </p:cBhvr>
                                      <p:to>
                                        <p:strVal val="visible"/>
                                      </p:to>
                                    </p:set>
                                    <p:anim calcmode="lin" valueType="num">
                                      <p:cBhvr additive="base">
                                        <p:cTn id="22" dur="1000" fill="hold"/>
                                        <p:tgtEl>
                                          <p:spTgt spid="27"/>
                                        </p:tgtEl>
                                        <p:attrNameLst>
                                          <p:attrName>ppt_x</p:attrName>
                                        </p:attrNameLst>
                                      </p:cBhvr>
                                      <p:tavLst>
                                        <p:tav tm="0">
                                          <p:val>
                                            <p:strVal val="#ppt_x"/>
                                          </p:val>
                                        </p:tav>
                                        <p:tav tm="100000">
                                          <p:val>
                                            <p:strVal val="#ppt_x"/>
                                          </p:val>
                                        </p:tav>
                                      </p:tavLst>
                                    </p:anim>
                                    <p:anim calcmode="lin" valueType="num">
                                      <p:cBhvr additive="base">
                                        <p:cTn id="23" dur="10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0"/>
                                  </p:stCondLst>
                                  <p:childTnLst>
                                    <p:set>
                                      <p:cBhvr>
                                        <p:cTn id="25" dur="1000"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ppt_x"/>
                                          </p:val>
                                        </p:tav>
                                        <p:tav tm="100000">
                                          <p:val>
                                            <p:strVal val="#ppt_x"/>
                                          </p:val>
                                        </p:tav>
                                      </p:tavLst>
                                    </p:anim>
                                    <p:anim calcmode="lin" valueType="num">
                                      <p:cBhvr additive="base">
                                        <p:cTn id="27"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3"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18084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解决方式</a:t>
            </a:r>
            <a:endParaRPr lang="zh-CN" altLang="en-US" sz="3200" dirty="0">
              <a:solidFill>
                <a:schemeClr val="tx1">
                  <a:lumMod val="75000"/>
                  <a:lumOff val="25000"/>
                </a:schemeClr>
              </a:solidFill>
              <a:cs typeface="+mn-ea"/>
              <a:sym typeface="+mn-lt"/>
            </a:endParaRPr>
          </a:p>
        </p:txBody>
      </p:sp>
      <p:sp>
        <p:nvSpPr>
          <p:cNvPr id="20" name="文本框 19"/>
          <p:cNvSpPr txBox="1"/>
          <p:nvPr>
            <p:custDataLst>
              <p:tags r:id="rId1"/>
            </p:custDataLst>
          </p:nvPr>
        </p:nvSpPr>
        <p:spPr>
          <a:xfrm>
            <a:off x="7240905" y="4521200"/>
            <a:ext cx="2799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spc="600" noProof="0">
                <a:solidFill>
                  <a:schemeClr val="tx1">
                    <a:lumMod val="75000"/>
                    <a:lumOff val="25000"/>
                  </a:schemeClr>
                </a:solidFill>
                <a:latin typeface="+mn-lt"/>
                <a:ea typeface="+mn-ea"/>
                <a:cs typeface="+mn-ea"/>
                <a:sym typeface="+mn-lt"/>
              </a:rPr>
              <a:t>三、会议</a:t>
            </a:r>
            <a:endParaRPr lang="zh-CN" altLang="en-US" sz="2400" b="0" spc="600" noProof="0">
              <a:solidFill>
                <a:schemeClr val="tx1">
                  <a:lumMod val="75000"/>
                  <a:lumOff val="25000"/>
                </a:schemeClr>
              </a:solidFill>
              <a:latin typeface="+mn-lt"/>
              <a:ea typeface="+mn-ea"/>
              <a:cs typeface="+mn-ea"/>
              <a:sym typeface="+mn-lt"/>
            </a:endParaRPr>
          </a:p>
        </p:txBody>
      </p:sp>
      <p:sp>
        <p:nvSpPr>
          <p:cNvPr id="21" name="TextBox 34"/>
          <p:cNvSpPr txBox="1"/>
          <p:nvPr>
            <p:custDataLst>
              <p:tags r:id="rId2"/>
            </p:custDataLst>
          </p:nvPr>
        </p:nvSpPr>
        <p:spPr>
          <a:xfrm>
            <a:off x="7240905" y="5050790"/>
            <a:ext cx="3725545" cy="628015"/>
          </a:xfrm>
          <a:prstGeom prst="rect">
            <a:avLst/>
          </a:prstGeom>
          <a:noFill/>
        </p:spPr>
        <p:txBody>
          <a:bodyPr wrap="square" rtlCol="0">
            <a:no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75000"/>
                    <a:lumOff val="25000"/>
                  </a:schemeClr>
                </a:solidFill>
                <a:effectLst/>
                <a:uLnTx/>
                <a:uFillTx/>
                <a:cs typeface="+mn-ea"/>
                <a:sym typeface="+mn-lt"/>
              </a:rPr>
              <a:t>在每次会议上将问题以及问题原因进行说明，并且要求每一个成员说出自己的问题所在</a:t>
            </a:r>
            <a:endParaRPr kumimoji="0" lang="zh-CN" altLang="en-US" sz="14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22" name="文本框 21"/>
          <p:cNvSpPr txBox="1"/>
          <p:nvPr>
            <p:custDataLst>
              <p:tags r:id="rId3"/>
            </p:custDataLst>
          </p:nvPr>
        </p:nvSpPr>
        <p:spPr>
          <a:xfrm>
            <a:off x="7241086" y="3103430"/>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spc="600" noProof="0">
                <a:solidFill>
                  <a:schemeClr val="tx1">
                    <a:lumMod val="75000"/>
                    <a:lumOff val="25000"/>
                  </a:schemeClr>
                </a:solidFill>
                <a:latin typeface="+mn-lt"/>
                <a:ea typeface="+mn-ea"/>
                <a:cs typeface="+mn-ea"/>
                <a:sym typeface="+mn-lt"/>
              </a:rPr>
              <a:t>二、规则</a:t>
            </a:r>
            <a:endParaRPr lang="zh-CN" altLang="en-US" sz="2400" b="0" spc="600" noProof="0">
              <a:solidFill>
                <a:schemeClr val="tx1">
                  <a:lumMod val="75000"/>
                  <a:lumOff val="25000"/>
                </a:schemeClr>
              </a:solidFill>
              <a:latin typeface="+mn-lt"/>
              <a:ea typeface="+mn-ea"/>
              <a:cs typeface="+mn-ea"/>
              <a:sym typeface="+mn-lt"/>
            </a:endParaRPr>
          </a:p>
        </p:txBody>
      </p:sp>
      <p:sp>
        <p:nvSpPr>
          <p:cNvPr id="23" name="TextBox 34"/>
          <p:cNvSpPr txBox="1"/>
          <p:nvPr>
            <p:custDataLst>
              <p:tags r:id="rId4"/>
            </p:custDataLst>
          </p:nvPr>
        </p:nvSpPr>
        <p:spPr>
          <a:xfrm>
            <a:off x="7240905" y="3623310"/>
            <a:ext cx="3724910" cy="737235"/>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rPr>
              <a:t>在规章制度中加入条例，要求每一个成员必须重新仔细检查完成之后的工作</a:t>
            </a:r>
            <a:endParaRPr kumimoji="0" lang="zh-CN" altLang="en-US" sz="14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4" name="文本框 23"/>
          <p:cNvSpPr txBox="1"/>
          <p:nvPr>
            <p:custDataLst>
              <p:tags r:id="rId5"/>
            </p:custDataLst>
          </p:nvPr>
        </p:nvSpPr>
        <p:spPr>
          <a:xfrm>
            <a:off x="7241086" y="152549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spc="600" noProof="0">
                <a:solidFill>
                  <a:schemeClr val="tx1">
                    <a:lumMod val="75000"/>
                    <a:lumOff val="25000"/>
                  </a:schemeClr>
                </a:solidFill>
                <a:latin typeface="+mn-lt"/>
                <a:ea typeface="+mn-ea"/>
                <a:cs typeface="+mn-ea"/>
                <a:sym typeface="+mn-lt"/>
              </a:rPr>
              <a:t>一、沟通</a:t>
            </a:r>
            <a:endParaRPr lang="zh-CN" altLang="en-US" sz="2400" b="0" spc="600" noProof="0">
              <a:solidFill>
                <a:schemeClr val="tx1">
                  <a:lumMod val="75000"/>
                  <a:lumOff val="25000"/>
                </a:schemeClr>
              </a:solidFill>
              <a:latin typeface="+mn-lt"/>
              <a:ea typeface="+mn-ea"/>
              <a:cs typeface="+mn-ea"/>
              <a:sym typeface="+mn-lt"/>
            </a:endParaRPr>
          </a:p>
        </p:txBody>
      </p:sp>
      <p:sp>
        <p:nvSpPr>
          <p:cNvPr id="25" name="TextBox 34"/>
          <p:cNvSpPr txBox="1"/>
          <p:nvPr>
            <p:custDataLst>
              <p:tags r:id="rId6"/>
            </p:custDataLst>
          </p:nvPr>
        </p:nvSpPr>
        <p:spPr>
          <a:xfrm>
            <a:off x="7240905" y="2012950"/>
            <a:ext cx="3724910" cy="737235"/>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75000"/>
                    <a:lumOff val="25000"/>
                  </a:schemeClr>
                </a:solidFill>
                <a:effectLst/>
                <a:uLnTx/>
                <a:uFillTx/>
                <a:cs typeface="+mn-ea"/>
                <a:sym typeface="+mn-lt"/>
              </a:rPr>
              <a:t>每次团队分工之后，进行一个小短会，要求每一个人将自己的内容以及想法进行说明</a:t>
            </a:r>
            <a:endParaRPr kumimoji="0" lang="zh-CN" altLang="en-US" sz="14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27" name="圆: 空心 26"/>
          <p:cNvSpPr/>
          <p:nvPr/>
        </p:nvSpPr>
        <p:spPr>
          <a:xfrm>
            <a:off x="11838438" y="1456236"/>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圆: 空心 27"/>
          <p:cNvSpPr/>
          <p:nvPr/>
        </p:nvSpPr>
        <p:spPr>
          <a:xfrm>
            <a:off x="10101265" y="1260473"/>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2" name="图片 1" descr="1643f22769f751a3f855ec6549dafafb"/>
          <p:cNvPicPr>
            <a:picLocks noChangeAspect="1"/>
          </p:cNvPicPr>
          <p:nvPr/>
        </p:nvPicPr>
        <p:blipFill>
          <a:blip r:embed="rId7"/>
          <a:srcRect b="-2227"/>
          <a:stretch>
            <a:fillRect/>
          </a:stretch>
        </p:blipFill>
        <p:spPr>
          <a:xfrm>
            <a:off x="1880870" y="2092960"/>
            <a:ext cx="3810000" cy="2856230"/>
          </a:xfrm>
          <a:prstGeom prst="ellipse">
            <a:avLst/>
          </a:prstGeom>
        </p:spPr>
      </p:pic>
      <p:grpSp>
        <p:nvGrpSpPr>
          <p:cNvPr id="17" name="组合 16"/>
          <p:cNvGrpSpPr/>
          <p:nvPr/>
        </p:nvGrpSpPr>
        <p:grpSpPr>
          <a:xfrm flipH="1">
            <a:off x="777070" y="3860766"/>
            <a:ext cx="2356775" cy="2356775"/>
            <a:chOff x="1269667" y="1823914"/>
            <a:chExt cx="4093043" cy="4093043"/>
          </a:xfrm>
        </p:grpSpPr>
        <p:sp>
          <p:nvSpPr>
            <p:cNvPr id="18" name="椭圆 17"/>
            <p:cNvSpPr/>
            <p:nvPr/>
          </p:nvSpPr>
          <p:spPr>
            <a:xfrm>
              <a:off x="1530950" y="2759518"/>
              <a:ext cx="2221834" cy="2221834"/>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269667" y="1823914"/>
              <a:ext cx="4093043" cy="4093043"/>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40050" y="2515235"/>
            <a:ext cx="6287135" cy="1245235"/>
          </a:xfrm>
          <a:prstGeom prst="rect">
            <a:avLst/>
          </a:prstGeom>
          <a:noFill/>
        </p:spPr>
        <p:txBody>
          <a:bodyPr wrap="square" rtlCol="0">
            <a:spAutoFit/>
          </a:bodyPr>
          <a:lstStyle/>
          <a:p>
            <a:pPr algn="ctr"/>
            <a:r>
              <a:rPr lang="zh-CN" altLang="en-US" sz="7500" dirty="0">
                <a:solidFill>
                  <a:srgbClr val="AA152D"/>
                </a:solidFill>
                <a:cs typeface="+mn-ea"/>
                <a:sym typeface="+mn-lt"/>
              </a:rPr>
              <a:t>近期活动汇报</a:t>
            </a:r>
            <a:endParaRPr lang="zh-CN" altLang="en-US" sz="7500" b="1" dirty="0">
              <a:solidFill>
                <a:srgbClr val="AA152D"/>
              </a:solidFill>
              <a:cs typeface="+mn-ea"/>
              <a:sym typeface="+mn-lt"/>
            </a:endParaRPr>
          </a:p>
        </p:txBody>
      </p:sp>
      <p:sp>
        <p:nvSpPr>
          <p:cNvPr id="4" name="文本框 3"/>
          <p:cNvSpPr txBox="1"/>
          <p:nvPr/>
        </p:nvSpPr>
        <p:spPr>
          <a:xfrm>
            <a:off x="5379076" y="1820743"/>
            <a:ext cx="1433848" cy="461665"/>
          </a:xfrm>
          <a:prstGeom prst="rect">
            <a:avLst/>
          </a:prstGeom>
          <a:noFill/>
          <a:ln>
            <a:solidFill>
              <a:schemeClr val="bg1">
                <a:lumMod val="50000"/>
              </a:schemeClr>
            </a:solidFill>
          </a:ln>
        </p:spPr>
        <p:txBody>
          <a:bodyPr wrap="square" rtlCol="0">
            <a:spAutoFit/>
          </a:bodyPr>
          <a:lstStyle>
            <a:defPPr>
              <a:defRPr lang="zh-CN"/>
            </a:defPPr>
            <a:lvl1pPr algn="ctr">
              <a:defRPr sz="2400">
                <a:solidFill>
                  <a:schemeClr val="bg1">
                    <a:lumMod val="50000"/>
                  </a:schemeClr>
                </a:solidFill>
                <a:cs typeface="+mn-ea"/>
              </a:defRPr>
            </a:lvl1pPr>
          </a:lstStyle>
          <a:p>
            <a:r>
              <a:rPr lang="en-US" altLang="zh-CN" dirty="0">
                <a:sym typeface="+mn-lt"/>
              </a:rPr>
              <a:t>  Part 02  </a:t>
            </a:r>
            <a:endParaRPr lang="en-US" altLang="zh-CN" dirty="0">
              <a:sym typeface="+mn-lt"/>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3951526" y="3867411"/>
            <a:ext cx="4187922" cy="306705"/>
          </a:xfrm>
          <a:prstGeom prst="rect">
            <a:avLst/>
          </a:prstGeom>
          <a:noFill/>
        </p:spPr>
        <p:txBody>
          <a:bodyPr wrap="square" rtlCol="0">
            <a:spAutoFit/>
          </a:bodyPr>
          <a:lstStyle/>
          <a:p>
            <a:pPr algn="ctr"/>
            <a:r>
              <a:rPr lang="zh-CN" altLang="en-US" sz="1400" dirty="0">
                <a:cs typeface="+mn-ea"/>
                <a:sym typeface="+mn-lt"/>
              </a:rPr>
              <a:t>Report on recent activities</a:t>
            </a:r>
            <a:endParaRPr lang="en-US" altLang="zh-CN" sz="1400" dirty="0">
              <a:solidFill>
                <a:schemeClr val="tx1">
                  <a:lumMod val="75000"/>
                  <a:lumOff val="25000"/>
                </a:schemeClr>
              </a:solidFill>
              <a:cs typeface="+mn-ea"/>
              <a:sym typeface="+mn-lt"/>
            </a:endParaRPr>
          </a:p>
        </p:txBody>
      </p:sp>
      <p:sp>
        <p:nvSpPr>
          <p:cNvPr id="31" name="矩形: 圆角 30"/>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箭头: V 形 31"/>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P spid="30" grpId="0"/>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58724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规章制度、需求文档论证与</a:t>
            </a:r>
            <a:r>
              <a:rPr lang="zh-CN" altLang="en-US" sz="3200" dirty="0">
                <a:solidFill>
                  <a:schemeClr val="tx1">
                    <a:lumMod val="75000"/>
                    <a:lumOff val="25000"/>
                  </a:schemeClr>
                </a:solidFill>
                <a:cs typeface="+mn-ea"/>
                <a:sym typeface="+mn-lt"/>
              </a:rPr>
              <a:t>修改</a:t>
            </a:r>
            <a:endParaRPr lang="zh-CN" altLang="en-US" sz="3200" dirty="0">
              <a:solidFill>
                <a:schemeClr val="tx1">
                  <a:lumMod val="75000"/>
                  <a:lumOff val="25000"/>
                </a:schemeClr>
              </a:solidFill>
              <a:cs typeface="+mn-ea"/>
              <a:sym typeface="+mn-lt"/>
            </a:endParaRPr>
          </a:p>
        </p:txBody>
      </p:sp>
      <p:sp>
        <p:nvSpPr>
          <p:cNvPr id="24" name="Rectangle 27"/>
          <p:cNvSpPr/>
          <p:nvPr>
            <p:custDataLst>
              <p:tags r:id="rId1"/>
            </p:custDataLst>
          </p:nvPr>
        </p:nvSpPr>
        <p:spPr>
          <a:xfrm>
            <a:off x="1333642" y="1923823"/>
            <a:ext cx="5432321" cy="534035"/>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时间</a:t>
            </a:r>
            <a:endParaRPr lang="zh-CN" altLang="en-US" sz="2400" dirty="0">
              <a:solidFill>
                <a:schemeClr val="tx1">
                  <a:lumMod val="65000"/>
                  <a:lumOff val="35000"/>
                </a:schemeClr>
              </a:solidFill>
              <a:cs typeface="+mn-ea"/>
              <a:sym typeface="+mn-lt"/>
            </a:endParaRPr>
          </a:p>
        </p:txBody>
      </p:sp>
      <p:sp>
        <p:nvSpPr>
          <p:cNvPr id="25" name="Rectangle 28"/>
          <p:cNvSpPr/>
          <p:nvPr>
            <p:custDataLst>
              <p:tags r:id="rId2"/>
            </p:custDataLst>
          </p:nvPr>
        </p:nvSpPr>
        <p:spPr>
          <a:xfrm>
            <a:off x="1333642" y="2388644"/>
            <a:ext cx="5432321" cy="423545"/>
          </a:xfrm>
          <a:prstGeom prst="rect">
            <a:avLst/>
          </a:prstGeom>
        </p:spPr>
        <p:txBody>
          <a:bodyPr wrap="square">
            <a:spAutoFit/>
          </a:bodyPr>
          <a:lstStyle/>
          <a:p>
            <a:pPr algn="l" defTabSz="1828800" rtl="0">
              <a:lnSpc>
                <a:spcPct val="120000"/>
              </a:lnSpc>
            </a:pPr>
            <a:r>
              <a:rPr lang="en-US" altLang="id-ID" dirty="0">
                <a:solidFill>
                  <a:schemeClr val="tx1">
                    <a:lumMod val="65000"/>
                    <a:lumOff val="35000"/>
                  </a:schemeClr>
                </a:solidFill>
                <a:cs typeface="+mn-ea"/>
                <a:sym typeface="+mn-lt"/>
              </a:rPr>
              <a:t>2024</a:t>
            </a:r>
            <a:r>
              <a:rPr lang="zh-CN" altLang="en-US" dirty="0">
                <a:solidFill>
                  <a:schemeClr val="tx1">
                    <a:lumMod val="65000"/>
                    <a:lumOff val="35000"/>
                  </a:schemeClr>
                </a:solidFill>
                <a:cs typeface="+mn-ea"/>
                <a:sym typeface="+mn-lt"/>
              </a:rPr>
              <a:t>年</a:t>
            </a:r>
            <a:r>
              <a:rPr lang="en-US" altLang="zh-CN" dirty="0">
                <a:solidFill>
                  <a:schemeClr val="tx1">
                    <a:lumMod val="65000"/>
                    <a:lumOff val="35000"/>
                  </a:schemeClr>
                </a:solidFill>
                <a:cs typeface="+mn-ea"/>
                <a:sym typeface="+mn-lt"/>
              </a:rPr>
              <a:t>5</a:t>
            </a:r>
            <a:r>
              <a:rPr lang="zh-CN" altLang="en-US" dirty="0">
                <a:solidFill>
                  <a:schemeClr val="tx1">
                    <a:lumMod val="65000"/>
                    <a:lumOff val="35000"/>
                  </a:schemeClr>
                </a:solidFill>
                <a:cs typeface="+mn-ea"/>
                <a:sym typeface="+mn-lt"/>
              </a:rPr>
              <a:t>月</a:t>
            </a:r>
            <a:r>
              <a:rPr lang="en-US" altLang="zh-CN" dirty="0">
                <a:solidFill>
                  <a:schemeClr val="tx1">
                    <a:lumMod val="65000"/>
                    <a:lumOff val="35000"/>
                  </a:schemeClr>
                </a:solidFill>
                <a:cs typeface="+mn-ea"/>
                <a:sym typeface="+mn-lt"/>
              </a:rPr>
              <a:t>19</a:t>
            </a:r>
            <a:r>
              <a:rPr lang="zh-CN" altLang="en-US" dirty="0">
                <a:solidFill>
                  <a:schemeClr val="tx1">
                    <a:lumMod val="65000"/>
                    <a:lumOff val="35000"/>
                  </a:schemeClr>
                </a:solidFill>
                <a:cs typeface="+mn-ea"/>
                <a:sym typeface="+mn-lt"/>
              </a:rPr>
              <a:t>日</a:t>
            </a:r>
            <a:r>
              <a:rPr lang="id-ID" sz="1200" dirty="0">
                <a:solidFill>
                  <a:schemeClr val="tx1">
                    <a:lumMod val="65000"/>
                    <a:lumOff val="35000"/>
                  </a:schemeClr>
                </a:solidFill>
                <a:cs typeface="+mn-ea"/>
                <a:sym typeface="+mn-lt"/>
              </a:rPr>
              <a:t> </a:t>
            </a:r>
            <a:endParaRPr lang="id-ID" sz="1200" kern="1200" dirty="0">
              <a:solidFill>
                <a:schemeClr val="tx1">
                  <a:lumMod val="65000"/>
                  <a:lumOff val="35000"/>
                </a:schemeClr>
              </a:solidFill>
              <a:cs typeface="+mn-ea"/>
              <a:sym typeface="+mn-lt"/>
            </a:endParaRPr>
          </a:p>
        </p:txBody>
      </p:sp>
      <p:sp>
        <p:nvSpPr>
          <p:cNvPr id="26" name="Rectangle 25"/>
          <p:cNvSpPr/>
          <p:nvPr>
            <p:custDataLst>
              <p:tags r:id="rId3"/>
            </p:custDataLst>
          </p:nvPr>
        </p:nvSpPr>
        <p:spPr>
          <a:xfrm>
            <a:off x="1024994" y="2167539"/>
            <a:ext cx="64770" cy="683895"/>
          </a:xfrm>
          <a:prstGeom prst="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27" name="Rectangle 27"/>
          <p:cNvSpPr/>
          <p:nvPr>
            <p:custDataLst>
              <p:tags r:id="rId4"/>
            </p:custDataLst>
          </p:nvPr>
        </p:nvSpPr>
        <p:spPr>
          <a:xfrm>
            <a:off x="1333642" y="3182049"/>
            <a:ext cx="5432321" cy="534035"/>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地点</a:t>
            </a:r>
            <a:endParaRPr lang="zh-CN" altLang="en-US" sz="2400" dirty="0">
              <a:solidFill>
                <a:schemeClr val="tx1">
                  <a:lumMod val="65000"/>
                  <a:lumOff val="35000"/>
                </a:schemeClr>
              </a:solidFill>
              <a:cs typeface="+mn-ea"/>
              <a:sym typeface="+mn-lt"/>
            </a:endParaRPr>
          </a:p>
        </p:txBody>
      </p:sp>
      <p:sp>
        <p:nvSpPr>
          <p:cNvPr id="28" name="Rectangle 28"/>
          <p:cNvSpPr/>
          <p:nvPr>
            <p:custDataLst>
              <p:tags r:id="rId5"/>
            </p:custDataLst>
          </p:nvPr>
        </p:nvSpPr>
        <p:spPr>
          <a:xfrm>
            <a:off x="1333642" y="3646870"/>
            <a:ext cx="5432321" cy="423545"/>
          </a:xfrm>
          <a:prstGeom prst="rect">
            <a:avLst/>
          </a:prstGeom>
        </p:spPr>
        <p:txBody>
          <a:bodyPr wrap="square">
            <a:spAutoFit/>
          </a:bodyPr>
          <a:lstStyle/>
          <a:p>
            <a:pPr algn="l" defTabSz="1828800" rtl="0">
              <a:lnSpc>
                <a:spcPct val="120000"/>
              </a:lnSpc>
            </a:pPr>
            <a:r>
              <a:rPr lang="zh-CN" altLang="id-ID" kern="1200" dirty="0">
                <a:solidFill>
                  <a:schemeClr val="tx1">
                    <a:lumMod val="65000"/>
                    <a:lumOff val="35000"/>
                  </a:schemeClr>
                </a:solidFill>
                <a:cs typeface="+mn-ea"/>
                <a:sym typeface="+mn-lt"/>
              </a:rPr>
              <a:t>求新</a:t>
            </a:r>
            <a:r>
              <a:rPr lang="en-US" altLang="zh-CN" kern="1200" dirty="0">
                <a:solidFill>
                  <a:schemeClr val="tx1">
                    <a:lumMod val="65000"/>
                    <a:lumOff val="35000"/>
                  </a:schemeClr>
                </a:solidFill>
                <a:cs typeface="+mn-ea"/>
                <a:sym typeface="+mn-lt"/>
              </a:rPr>
              <a:t>512 </a:t>
            </a:r>
            <a:endParaRPr lang="en-US" altLang="zh-CN" kern="1200" dirty="0">
              <a:solidFill>
                <a:schemeClr val="tx1">
                  <a:lumMod val="65000"/>
                  <a:lumOff val="35000"/>
                </a:schemeClr>
              </a:solidFill>
              <a:cs typeface="+mn-ea"/>
              <a:sym typeface="+mn-lt"/>
            </a:endParaRPr>
          </a:p>
        </p:txBody>
      </p:sp>
      <p:sp>
        <p:nvSpPr>
          <p:cNvPr id="29" name="Rectangle 25"/>
          <p:cNvSpPr/>
          <p:nvPr>
            <p:custDataLst>
              <p:tags r:id="rId6"/>
            </p:custDataLst>
          </p:nvPr>
        </p:nvSpPr>
        <p:spPr>
          <a:xfrm>
            <a:off x="1024994" y="3425765"/>
            <a:ext cx="64770" cy="683895"/>
          </a:xfrm>
          <a:prstGeom prst="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30" name="Rectangle 27"/>
          <p:cNvSpPr/>
          <p:nvPr>
            <p:custDataLst>
              <p:tags r:id="rId7"/>
            </p:custDataLst>
          </p:nvPr>
        </p:nvSpPr>
        <p:spPr>
          <a:xfrm>
            <a:off x="1333642" y="4574481"/>
            <a:ext cx="5432321" cy="534035"/>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组织者</a:t>
            </a:r>
            <a:endParaRPr lang="zh-CN" altLang="en-US" sz="2400" dirty="0">
              <a:solidFill>
                <a:schemeClr val="tx1">
                  <a:lumMod val="65000"/>
                  <a:lumOff val="35000"/>
                </a:schemeClr>
              </a:solidFill>
              <a:cs typeface="+mn-ea"/>
              <a:sym typeface="+mn-lt"/>
            </a:endParaRPr>
          </a:p>
        </p:txBody>
      </p:sp>
      <p:sp>
        <p:nvSpPr>
          <p:cNvPr id="31" name="Rectangle 28"/>
          <p:cNvSpPr/>
          <p:nvPr>
            <p:custDataLst>
              <p:tags r:id="rId8"/>
            </p:custDataLst>
          </p:nvPr>
        </p:nvSpPr>
        <p:spPr>
          <a:xfrm>
            <a:off x="1333642" y="5039302"/>
            <a:ext cx="5432321" cy="423545"/>
          </a:xfrm>
          <a:prstGeom prst="rect">
            <a:avLst/>
          </a:prstGeom>
        </p:spPr>
        <p:txBody>
          <a:bodyPr wrap="square">
            <a:spAutoFit/>
          </a:bodyPr>
          <a:lstStyle/>
          <a:p>
            <a:pPr algn="l" defTabSz="1828800" rtl="0">
              <a:lnSpc>
                <a:spcPct val="120000"/>
              </a:lnSpc>
            </a:pPr>
            <a:r>
              <a:rPr lang="en-US" altLang="id-ID" kern="1200" dirty="0">
                <a:solidFill>
                  <a:schemeClr val="tx1">
                    <a:lumMod val="65000"/>
                    <a:lumOff val="35000"/>
                  </a:schemeClr>
                </a:solidFill>
                <a:cs typeface="+mn-ea"/>
                <a:sym typeface="+mn-lt"/>
              </a:rPr>
              <a:t>Bin go</a:t>
            </a:r>
            <a:r>
              <a:rPr lang="zh-CN" altLang="en-US" kern="1200" dirty="0">
                <a:solidFill>
                  <a:schemeClr val="tx1">
                    <a:lumMod val="65000"/>
                    <a:lumOff val="35000"/>
                  </a:schemeClr>
                </a:solidFill>
                <a:cs typeface="+mn-ea"/>
                <a:sym typeface="+mn-lt"/>
              </a:rPr>
              <a:t>组</a:t>
            </a:r>
            <a:r>
              <a:rPr lang="zh-CN" altLang="id-ID" dirty="0">
                <a:solidFill>
                  <a:schemeClr val="tx1">
                    <a:lumMod val="65000"/>
                    <a:lumOff val="35000"/>
                  </a:schemeClr>
                </a:solidFill>
                <a:cs typeface="+mn-ea"/>
                <a:sym typeface="+mn-lt"/>
              </a:rPr>
              <a:t>全员</a:t>
            </a:r>
            <a:endParaRPr lang="zh-CN" altLang="id-ID" dirty="0">
              <a:solidFill>
                <a:schemeClr val="tx1">
                  <a:lumMod val="65000"/>
                  <a:lumOff val="35000"/>
                </a:schemeClr>
              </a:solidFill>
              <a:cs typeface="+mn-ea"/>
              <a:sym typeface="+mn-lt"/>
            </a:endParaRPr>
          </a:p>
        </p:txBody>
      </p:sp>
      <p:sp>
        <p:nvSpPr>
          <p:cNvPr id="32" name="Rectangle 25"/>
          <p:cNvSpPr/>
          <p:nvPr>
            <p:custDataLst>
              <p:tags r:id="rId9"/>
            </p:custDataLst>
          </p:nvPr>
        </p:nvSpPr>
        <p:spPr>
          <a:xfrm>
            <a:off x="1024994" y="4818197"/>
            <a:ext cx="64770" cy="683895"/>
          </a:xfrm>
          <a:prstGeom prst="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pic>
        <p:nvPicPr>
          <p:cNvPr id="10" name="图片 9" descr="5e0472b6-b01a-46f3-bf57-dc81fe7218fe"/>
          <p:cNvPicPr>
            <a:picLocks noChangeAspect="1"/>
          </p:cNvPicPr>
          <p:nvPr/>
        </p:nvPicPr>
        <p:blipFill>
          <a:blip r:embed="rId10"/>
          <a:stretch>
            <a:fillRect/>
          </a:stretch>
        </p:blipFill>
        <p:spPr>
          <a:xfrm>
            <a:off x="5691505" y="1924050"/>
            <a:ext cx="5695950" cy="3538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7" name="文本框 6"/>
          <p:cNvSpPr txBox="1"/>
          <p:nvPr/>
        </p:nvSpPr>
        <p:spPr>
          <a:xfrm>
            <a:off x="1024994" y="249580"/>
            <a:ext cx="22148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目标与目的</a:t>
            </a:r>
            <a:endParaRPr lang="zh-CN" altLang="en-US" sz="3200" dirty="0">
              <a:solidFill>
                <a:schemeClr val="tx1">
                  <a:lumMod val="75000"/>
                  <a:lumOff val="25000"/>
                </a:schemeClr>
              </a:solidFill>
              <a:cs typeface="+mn-ea"/>
              <a:sym typeface="+mn-lt"/>
            </a:endParaRPr>
          </a:p>
        </p:txBody>
      </p:sp>
      <p:sp>
        <p:nvSpPr>
          <p:cNvPr id="8" name="矩形: 圆角 7"/>
          <p:cNvSpPr/>
          <p:nvPr/>
        </p:nvSpPr>
        <p:spPr>
          <a:xfrm>
            <a:off x="1024994" y="3609306"/>
            <a:ext cx="9033406" cy="2430886"/>
          </a:xfrm>
          <a:prstGeom prst="roundRect">
            <a:avLst>
              <a:gd name="adj" fmla="val 0"/>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1"/>
          <a:stretch>
            <a:fillRect/>
          </a:stretch>
        </p:blipFill>
        <p:spPr>
          <a:xfrm>
            <a:off x="5665841" y="1909109"/>
            <a:ext cx="5501165" cy="3667443"/>
          </a:xfrm>
          <a:prstGeom prst="rect">
            <a:avLst/>
          </a:prstGeom>
        </p:spPr>
      </p:pic>
      <p:sp>
        <p:nvSpPr>
          <p:cNvPr id="10" name="Freeform 84"/>
          <p:cNvSpPr>
            <a:spLocks noEditPoints="1"/>
          </p:cNvSpPr>
          <p:nvPr>
            <p:custDataLst>
              <p:tags r:id="rId2"/>
            </p:custDataLst>
          </p:nvPr>
        </p:nvSpPr>
        <p:spPr bwMode="auto">
          <a:xfrm>
            <a:off x="1710296" y="4082574"/>
            <a:ext cx="432953" cy="43295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 name="Freeform 84"/>
          <p:cNvSpPr>
            <a:spLocks noEditPoints="1"/>
          </p:cNvSpPr>
          <p:nvPr>
            <p:custDataLst>
              <p:tags r:id="rId3"/>
            </p:custDataLst>
          </p:nvPr>
        </p:nvSpPr>
        <p:spPr bwMode="auto">
          <a:xfrm>
            <a:off x="1698818" y="1949424"/>
            <a:ext cx="432953" cy="43295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gradFill>
            <a:gsLst>
              <a:gs pos="0">
                <a:srgbClr val="87082E"/>
              </a:gs>
              <a:gs pos="100000">
                <a:srgbClr val="C51F2D"/>
              </a:gs>
            </a:gsLst>
            <a:lin ang="5400000" scaled="1"/>
          </a:gra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文本框 11"/>
          <p:cNvSpPr txBox="1"/>
          <p:nvPr>
            <p:custDataLst>
              <p:tags r:id="rId4"/>
            </p:custDataLst>
          </p:nvPr>
        </p:nvSpPr>
        <p:spPr>
          <a:xfrm>
            <a:off x="2024380" y="2311400"/>
            <a:ext cx="3408045" cy="11988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讨论需求文档中部分项目的可行性。</a:t>
            </a: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2.</a:t>
            </a:r>
            <a:r>
              <a:rPr lang="zh-CN" altLang="en-US" sz="1600" dirty="0">
                <a:solidFill>
                  <a:schemeClr val="tx1">
                    <a:lumMod val="75000"/>
                    <a:lumOff val="25000"/>
                  </a:schemeClr>
                </a:solidFill>
                <a:cs typeface="+mn-ea"/>
                <a:sym typeface="+mn-lt"/>
              </a:rPr>
              <a:t>对其中存在的错误进行修改。</a:t>
            </a: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3.</a:t>
            </a:r>
            <a:r>
              <a:rPr lang="zh-CN" altLang="en-US" sz="1600" dirty="0">
                <a:solidFill>
                  <a:schemeClr val="tx1">
                    <a:lumMod val="75000"/>
                    <a:lumOff val="25000"/>
                  </a:schemeClr>
                </a:solidFill>
                <a:cs typeface="+mn-ea"/>
                <a:sym typeface="+mn-lt"/>
              </a:rPr>
              <a:t>讨论规章制度可行性。</a:t>
            </a:r>
            <a:endParaRPr lang="zh-CN" altLang="en-US" sz="1600" dirty="0">
              <a:solidFill>
                <a:schemeClr val="tx1">
                  <a:lumMod val="75000"/>
                  <a:lumOff val="25000"/>
                </a:schemeClr>
              </a:solidFill>
              <a:cs typeface="+mn-ea"/>
              <a:sym typeface="+mn-lt"/>
            </a:endParaRPr>
          </a:p>
        </p:txBody>
      </p:sp>
      <p:sp>
        <p:nvSpPr>
          <p:cNvPr id="13" name="文本框 12"/>
          <p:cNvSpPr txBox="1"/>
          <p:nvPr>
            <p:custDataLst>
              <p:tags r:id="rId5"/>
            </p:custDataLst>
          </p:nvPr>
        </p:nvSpPr>
        <p:spPr>
          <a:xfrm>
            <a:off x="2341880" y="1819275"/>
            <a:ext cx="240792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cs typeface="+mn-ea"/>
                <a:sym typeface="+mn-lt"/>
              </a:rPr>
              <a:t>活动的主要目标</a:t>
            </a:r>
            <a:endParaRPr lang="zh-CN" altLang="en-US" sz="2400" dirty="0">
              <a:solidFill>
                <a:schemeClr val="tx1">
                  <a:lumMod val="75000"/>
                  <a:lumOff val="25000"/>
                </a:schemeClr>
              </a:solidFill>
              <a:cs typeface="+mn-ea"/>
              <a:sym typeface="+mn-lt"/>
            </a:endParaRPr>
          </a:p>
        </p:txBody>
      </p:sp>
      <p:sp>
        <p:nvSpPr>
          <p:cNvPr id="14" name="文本框 13"/>
          <p:cNvSpPr txBox="1"/>
          <p:nvPr>
            <p:custDataLst>
              <p:tags r:id="rId6"/>
            </p:custDataLst>
          </p:nvPr>
        </p:nvSpPr>
        <p:spPr>
          <a:xfrm>
            <a:off x="2131060" y="4499610"/>
            <a:ext cx="3284855" cy="11988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600" dirty="0">
                <a:solidFill>
                  <a:schemeClr val="bg1"/>
                </a:solidFill>
                <a:cs typeface="+mn-ea"/>
                <a:sym typeface="+mn-lt"/>
              </a:rPr>
              <a:t>1.</a:t>
            </a:r>
            <a:r>
              <a:rPr lang="zh-CN" altLang="en-US" sz="1600" dirty="0">
                <a:solidFill>
                  <a:schemeClr val="bg1"/>
                </a:solidFill>
                <a:cs typeface="+mn-ea"/>
                <a:sym typeface="+mn-lt"/>
              </a:rPr>
              <a:t>解决文档中存在的各种问题。</a:t>
            </a:r>
            <a:endParaRPr lang="zh-CN" altLang="en-US" sz="1600" dirty="0">
              <a:solidFill>
                <a:schemeClr val="bg1"/>
              </a:solidFill>
              <a:cs typeface="+mn-ea"/>
              <a:sym typeface="+mn-lt"/>
            </a:endParaRPr>
          </a:p>
          <a:p>
            <a:pPr>
              <a:lnSpc>
                <a:spcPct val="150000"/>
              </a:lnSpc>
            </a:pPr>
            <a:r>
              <a:rPr lang="en-US" altLang="zh-CN" sz="1600" dirty="0">
                <a:solidFill>
                  <a:schemeClr val="bg1"/>
                </a:solidFill>
                <a:cs typeface="+mn-ea"/>
                <a:sym typeface="+mn-lt"/>
              </a:rPr>
              <a:t>2.</a:t>
            </a:r>
            <a:r>
              <a:rPr lang="zh-CN" altLang="en-US" sz="1600" dirty="0">
                <a:solidFill>
                  <a:schemeClr val="bg1"/>
                </a:solidFill>
                <a:cs typeface="+mn-ea"/>
                <a:sym typeface="+mn-lt"/>
              </a:rPr>
              <a:t>提升团队协作能力。</a:t>
            </a:r>
            <a:endParaRPr lang="zh-CN" altLang="en-US" sz="1600" dirty="0">
              <a:solidFill>
                <a:schemeClr val="bg1"/>
              </a:solidFill>
              <a:cs typeface="+mn-ea"/>
              <a:sym typeface="+mn-lt"/>
            </a:endParaRPr>
          </a:p>
          <a:p>
            <a:pPr>
              <a:lnSpc>
                <a:spcPct val="150000"/>
              </a:lnSpc>
            </a:pPr>
            <a:r>
              <a:rPr lang="en-US" altLang="zh-CN" sz="1600" dirty="0">
                <a:solidFill>
                  <a:schemeClr val="bg1"/>
                </a:solidFill>
                <a:cs typeface="+mn-ea"/>
                <a:sym typeface="+mn-lt"/>
              </a:rPr>
              <a:t>3.</a:t>
            </a:r>
            <a:r>
              <a:rPr lang="zh-CN" altLang="en-US" sz="1600" dirty="0">
                <a:solidFill>
                  <a:schemeClr val="bg1"/>
                </a:solidFill>
                <a:cs typeface="+mn-ea"/>
                <a:sym typeface="+mn-lt"/>
              </a:rPr>
              <a:t>达成团队基本</a:t>
            </a:r>
            <a:r>
              <a:rPr lang="zh-CN" altLang="en-US" sz="1600" dirty="0">
                <a:solidFill>
                  <a:schemeClr val="bg1"/>
                </a:solidFill>
                <a:cs typeface="+mn-ea"/>
                <a:sym typeface="+mn-lt"/>
              </a:rPr>
              <a:t>制度。</a:t>
            </a:r>
            <a:endParaRPr lang="zh-CN" altLang="en-US" sz="1600" dirty="0">
              <a:solidFill>
                <a:schemeClr val="bg1"/>
              </a:solidFill>
              <a:cs typeface="+mn-ea"/>
              <a:sym typeface="+mn-lt"/>
            </a:endParaRPr>
          </a:p>
        </p:txBody>
      </p:sp>
      <p:sp>
        <p:nvSpPr>
          <p:cNvPr id="15" name="文本框 14"/>
          <p:cNvSpPr txBox="1"/>
          <p:nvPr>
            <p:custDataLst>
              <p:tags r:id="rId7"/>
            </p:custDataLst>
          </p:nvPr>
        </p:nvSpPr>
        <p:spPr>
          <a:xfrm>
            <a:off x="2381885" y="4007485"/>
            <a:ext cx="307403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达成的具体目的</a:t>
            </a:r>
            <a:endParaRPr lang="zh-CN" altLang="en-US" sz="24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ppt_y</p:attrName>
                                        </p:attrNameLst>
                                      </p:cBhvr>
                                      <p:tavLst>
                                        <p:tav tm="0">
                                          <p:val>
                                            <p:strVal val="#ppt_y+#ppt_h*1.125000"/>
                                          </p:val>
                                        </p:tav>
                                        <p:tav tm="100000">
                                          <p:val>
                                            <p:strVal val="#ppt_y"/>
                                          </p:val>
                                        </p:tav>
                                      </p:tavLst>
                                    </p:anim>
                                    <p:animEffect transition="in" filter="wipe(up)">
                                      <p:cBhvr>
                                        <p:cTn id="21" dur="500"/>
                                        <p:tgtEl>
                                          <p:spTgt spid="14"/>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ppt_y</p:attrName>
                                        </p:attrNameLst>
                                      </p:cBhvr>
                                      <p:tavLst>
                                        <p:tav tm="0">
                                          <p:val>
                                            <p:strVal val="#ppt_y+#ppt_h*1.125000"/>
                                          </p:val>
                                        </p:tav>
                                        <p:tav tm="100000">
                                          <p:val>
                                            <p:strVal val="#ppt_y"/>
                                          </p:val>
                                        </p:tav>
                                      </p:tavLst>
                                    </p:anim>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ldLvl="0"/>
      <p:bldP spid="13" grpId="0" bldLvl="0"/>
      <p:bldP spid="14" grpId="0" bldLvl="0"/>
      <p:bldP spid="15" grpId="0" bldLvl="0"/>
    </p:bldLst>
  </p:timing>
</p:sld>
</file>

<file path=ppt/tags/tag1.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10.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11.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12.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13.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14.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15.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16.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17.xml><?xml version="1.0" encoding="utf-8"?>
<p:tagLst xmlns:p="http://schemas.openxmlformats.org/presentationml/2006/main">
  <p:tag name="KSO_WM_DIAGRAM_VIRTUALLY_FRAME" val="{&quot;height&quot;:140.09999999999997,&quot;left&quot;:448.877716535433,&quot;top&quot;:350.82669291338584,&quot;width&quot;:407.6456692913386}"/>
</p:tagLst>
</file>

<file path=ppt/tags/tag18.xml><?xml version="1.0" encoding="utf-8"?>
<p:tagLst xmlns:p="http://schemas.openxmlformats.org/presentationml/2006/main">
  <p:tag name="KSO_WM_DIAGRAM_VIRTUALLY_FRAME" val="{&quot;height&quot;:140.09999999999997,&quot;left&quot;:448.877716535433,&quot;top&quot;:350.82669291338584,&quot;width&quot;:407.6456692913386}"/>
</p:tagLst>
</file>

<file path=ppt/tags/tag19.xml><?xml version="1.0" encoding="utf-8"?>
<p:tagLst xmlns:p="http://schemas.openxmlformats.org/presentationml/2006/main">
  <p:tag name="KSO_WM_DIAGRAM_VIRTUALLY_FRAME" val="{&quot;height&quot;:140.09999999999997,&quot;left&quot;:448.877716535433,&quot;top&quot;:350.82669291338584,&quot;width&quot;:407.6456692913386}"/>
</p:tagLst>
</file>

<file path=ppt/tags/tag2.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20.xml><?xml version="1.0" encoding="utf-8"?>
<p:tagLst xmlns:p="http://schemas.openxmlformats.org/presentationml/2006/main">
  <p:tag name="KSO_WM_DIAGRAM_VIRTUALLY_FRAME" val="{&quot;height&quot;:140.09999999999997,&quot;left&quot;:448.877716535433,&quot;top&quot;:350.82669291338584,&quot;width&quot;:407.6456692913386}"/>
</p:tagLst>
</file>

<file path=ppt/tags/tag21.xml><?xml version="1.0" encoding="utf-8"?>
<p:tagLst xmlns:p="http://schemas.openxmlformats.org/presentationml/2006/main">
  <p:tag name="KSO_WM_DIAGRAM_VIRTUALLY_FRAME" val="{&quot;height&quot;:403.28245503316083,&quot;left&quot;:12.012172145109934,&quot;top&quot;:133.85897637795276,&quot;width&quot;:865.8590876974097}"/>
</p:tagLst>
</file>

<file path=ppt/tags/tag22.xml><?xml version="1.0" encoding="utf-8"?>
<p:tagLst xmlns:p="http://schemas.openxmlformats.org/presentationml/2006/main">
  <p:tag name="KSO_WM_DIAGRAM_VIRTUALLY_FRAME" val="{&quot;height&quot;:336.4923622047244,&quot;left&quot;:12.012172145109934,&quot;top&quot;:133.85897637795276,&quot;width&quot;:865.8590876974097}"/>
</p:tagLst>
</file>

<file path=ppt/tags/tag23.xml><?xml version="1.0" encoding="utf-8"?>
<p:tagLst xmlns:p="http://schemas.openxmlformats.org/presentationml/2006/main">
  <p:tag name="KSO_WM_DIAGRAM_VIRTUALLY_FRAME" val="{&quot;height&quot;:403.28245503316083,&quot;left&quot;:12.012172145109934,&quot;top&quot;:133.85897637795276,&quot;width&quot;:865.8590876974097}"/>
</p:tagLst>
</file>

<file path=ppt/tags/tag24.xml><?xml version="1.0" encoding="utf-8"?>
<p:tagLst xmlns:p="http://schemas.openxmlformats.org/presentationml/2006/main">
  <p:tag name="KSO_WM_DIAGRAM_VIRTUALLY_FRAME" val="{&quot;height&quot;:403.28245503316083,&quot;left&quot;:12.012172145109934,&quot;top&quot;:133.85897637795276,&quot;width&quot;:865.8590876974097}"/>
</p:tagLst>
</file>

<file path=ppt/tags/tag25.xml><?xml version="1.0" encoding="utf-8"?>
<p:tagLst xmlns:p="http://schemas.openxmlformats.org/presentationml/2006/main">
  <p:tag name="KSO_WM_DIAGRAM_VIRTUALLY_FRAME" val="{&quot;height&quot;:403.28245503316083,&quot;left&quot;:12.012172145109934,&quot;top&quot;:133.85897637795276,&quot;width&quot;:865.8590876974097}"/>
</p:tagLst>
</file>

<file path=ppt/tags/tag26.xml><?xml version="1.0" encoding="utf-8"?>
<p:tagLst xmlns:p="http://schemas.openxmlformats.org/presentationml/2006/main">
  <p:tag name="KSO_WM_DIAGRAM_VIRTUALLY_FRAME" val="{&quot;height&quot;:381.9320472440944,&quot;left&quot;:570.1300787401575,&quot;top&quot;:120.11795275590558,&quot;width&quot;:293.3699212598425}"/>
</p:tagLst>
</file>

<file path=ppt/tags/tag27.xml><?xml version="1.0" encoding="utf-8"?>
<p:tagLst xmlns:p="http://schemas.openxmlformats.org/presentationml/2006/main">
  <p:tag name="KSO_WM_DIAGRAM_VIRTUALLY_FRAME" val="{&quot;height&quot;:381.9320472440944,&quot;left&quot;:570.1300787401575,&quot;top&quot;:120.11795275590558,&quot;width&quot;:293.3699212598425}"/>
</p:tagLst>
</file>

<file path=ppt/tags/tag28.xml><?xml version="1.0" encoding="utf-8"?>
<p:tagLst xmlns:p="http://schemas.openxmlformats.org/presentationml/2006/main">
  <p:tag name="KSO_WM_DIAGRAM_VIRTUALLY_FRAME" val="{&quot;height&quot;:381.9320472440944,&quot;left&quot;:570.1300787401575,&quot;top&quot;:120.11795275590558,&quot;width&quot;:293.3699212598425}"/>
</p:tagLst>
</file>

<file path=ppt/tags/tag29.xml><?xml version="1.0" encoding="utf-8"?>
<p:tagLst xmlns:p="http://schemas.openxmlformats.org/presentationml/2006/main">
  <p:tag name="KSO_WM_DIAGRAM_VIRTUALLY_FRAME" val="{&quot;height&quot;:381.9320472440944,&quot;left&quot;:570.1300787401575,&quot;top&quot;:120.11795275590558,&quot;width&quot;:293.3699212598425}"/>
</p:tagLst>
</file>

<file path=ppt/tags/tag3.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30.xml><?xml version="1.0" encoding="utf-8"?>
<p:tagLst xmlns:p="http://schemas.openxmlformats.org/presentationml/2006/main">
  <p:tag name="KSO_WM_DIAGRAM_VIRTUALLY_FRAME" val="{&quot;height&quot;:381.9320472440944,&quot;left&quot;:570.1300787401575,&quot;top&quot;:120.11795275590558,&quot;width&quot;:293.3699212598425}"/>
</p:tagLst>
</file>

<file path=ppt/tags/tag31.xml><?xml version="1.0" encoding="utf-8"?>
<p:tagLst xmlns:p="http://schemas.openxmlformats.org/presentationml/2006/main">
  <p:tag name="KSO_WM_DIAGRAM_VIRTUALLY_FRAME" val="{&quot;height&quot;:381.9320472440944,&quot;left&quot;:570.1300787401575,&quot;top&quot;:120.11795275590558,&quot;width&quot;:293.3699212598425}"/>
</p:tagLst>
</file>

<file path=ppt/tags/tag32.xml><?xml version="1.0" encoding="utf-8"?>
<p:tagLst xmlns:p="http://schemas.openxmlformats.org/presentationml/2006/main">
  <p:tag name="KSO_WM_DIAGRAM_VIRTUALLY_FRAME" val="{&quot;height&quot;:285.8807086614173,&quot;left&quot;:80.70818897637795,&quot;top&quot;:151.48212598425195,&quot;width&quot;:452.0448031496065}"/>
</p:tagLst>
</file>

<file path=ppt/tags/tag33.xml><?xml version="1.0" encoding="utf-8"?>
<p:tagLst xmlns:p="http://schemas.openxmlformats.org/presentationml/2006/main">
  <p:tag name="KSO_WM_DIAGRAM_VIRTUALLY_FRAME" val="{&quot;height&quot;:285.8807086614173,&quot;left&quot;:80.70818897637795,&quot;top&quot;:151.48212598425195,&quot;width&quot;:452.0448031496065}"/>
</p:tagLst>
</file>

<file path=ppt/tags/tag34.xml><?xml version="1.0" encoding="utf-8"?>
<p:tagLst xmlns:p="http://schemas.openxmlformats.org/presentationml/2006/main">
  <p:tag name="KSO_WM_DIAGRAM_VIRTUALLY_FRAME" val="{&quot;height&quot;:285.8807086614173,&quot;left&quot;:80.70818897637795,&quot;top&quot;:151.48212598425195,&quot;width&quot;:452.0448031496065}"/>
</p:tagLst>
</file>

<file path=ppt/tags/tag35.xml><?xml version="1.0" encoding="utf-8"?>
<p:tagLst xmlns:p="http://schemas.openxmlformats.org/presentationml/2006/main">
  <p:tag name="KSO_WM_DIAGRAM_VIRTUALLY_FRAME" val="{&quot;height&quot;:285.8807086614173,&quot;left&quot;:80.70818897637795,&quot;top&quot;:151.48212598425195,&quot;width&quot;:452.0448031496065}"/>
</p:tagLst>
</file>

<file path=ppt/tags/tag36.xml><?xml version="1.0" encoding="utf-8"?>
<p:tagLst xmlns:p="http://schemas.openxmlformats.org/presentationml/2006/main">
  <p:tag name="KSO_WM_DIAGRAM_VIRTUALLY_FRAME" val="{&quot;height&quot;:285.8807086614173,&quot;left&quot;:80.70818897637795,&quot;top&quot;:151.48212598425195,&quot;width&quot;:452.0448031496065}"/>
</p:tagLst>
</file>

<file path=ppt/tags/tag37.xml><?xml version="1.0" encoding="utf-8"?>
<p:tagLst xmlns:p="http://schemas.openxmlformats.org/presentationml/2006/main">
  <p:tag name="KSO_WM_DIAGRAM_VIRTUALLY_FRAME" val="{&quot;height&quot;:285.8807086614173,&quot;left&quot;:80.70818897637795,&quot;top&quot;:151.48212598425195,&quot;width&quot;:452.0448031496065}"/>
</p:tagLst>
</file>

<file path=ppt/tags/tag38.xml><?xml version="1.0" encoding="utf-8"?>
<p:tagLst xmlns:p="http://schemas.openxmlformats.org/presentationml/2006/main">
  <p:tag name="KSO_WM_DIAGRAM_VIRTUALLY_FRAME" val="{&quot;height&quot;:285.8807086614173,&quot;left&quot;:80.70818897637795,&quot;top&quot;:151.48212598425195,&quot;width&quot;:452.0448031496065}"/>
</p:tagLst>
</file>

<file path=ppt/tags/tag39.xml><?xml version="1.0" encoding="utf-8"?>
<p:tagLst xmlns:p="http://schemas.openxmlformats.org/presentationml/2006/main">
  <p:tag name="KSO_WM_DIAGRAM_VIRTUALLY_FRAME" val="{&quot;height&quot;:285.8807086614173,&quot;left&quot;:80.70818897637795,&quot;top&quot;:151.48212598425195,&quot;width&quot;:452.0448031496065}"/>
</p:tagLst>
</file>

<file path=ppt/tags/tag4.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40.xml><?xml version="1.0" encoding="utf-8"?>
<p:tagLst xmlns:p="http://schemas.openxmlformats.org/presentationml/2006/main">
  <p:tag name="KSO_WM_DIAGRAM_VIRTUALLY_FRAME" val="{&quot;height&quot;:285.8807086614173,&quot;left&quot;:80.70818897637795,&quot;top&quot;:151.48212598425195,&quot;width&quot;:452.0448031496065}"/>
</p:tagLst>
</file>

<file path=ppt/tags/tag41.xml><?xml version="1.0" encoding="utf-8"?>
<p:tagLst xmlns:p="http://schemas.openxmlformats.org/presentationml/2006/main">
  <p:tag name="KSO_WM_DIAGRAM_VIRTUALLY_FRAME" val="{&quot;height&quot;:281.1827559055118,&quot;left&quot;:133.7651968503937,&quot;top&quot;:143.24669291338583,&quot;width&quot;:295.8348031496063}"/>
</p:tagLst>
</file>

<file path=ppt/tags/tag42.xml><?xml version="1.0" encoding="utf-8"?>
<p:tagLst xmlns:p="http://schemas.openxmlformats.org/presentationml/2006/main">
  <p:tag name="KSO_WM_DIAGRAM_VIRTUALLY_FRAME" val="{&quot;height&quot;:281.1827559055118,&quot;left&quot;:133.7651968503937,&quot;top&quot;:143.24669291338583,&quot;width&quot;:295.8348031496063}"/>
</p:tagLst>
</file>

<file path=ppt/tags/tag43.xml><?xml version="1.0" encoding="utf-8"?>
<p:tagLst xmlns:p="http://schemas.openxmlformats.org/presentationml/2006/main">
  <p:tag name="KSO_WM_DIAGRAM_VIRTUALLY_FRAME" val="{&quot;height&quot;:281.1827559055118,&quot;left&quot;:133.7651968503937,&quot;top&quot;:143.24669291338583,&quot;width&quot;:295.8348031496063}"/>
</p:tagLst>
</file>

<file path=ppt/tags/tag44.xml><?xml version="1.0" encoding="utf-8"?>
<p:tagLst xmlns:p="http://schemas.openxmlformats.org/presentationml/2006/main">
  <p:tag name="KSO_WM_DIAGRAM_VIRTUALLY_FRAME" val="{&quot;height&quot;:281.1827559055118,&quot;left&quot;:133.7651968503937,&quot;top&quot;:143.24669291338583,&quot;width&quot;:295.8348031496063}"/>
</p:tagLst>
</file>

<file path=ppt/tags/tag45.xml><?xml version="1.0" encoding="utf-8"?>
<p:tagLst xmlns:p="http://schemas.openxmlformats.org/presentationml/2006/main">
  <p:tag name="KSO_WM_DIAGRAM_VIRTUALLY_FRAME" val="{&quot;height&quot;:281.1827559055118,&quot;left&quot;:133.7651968503937,&quot;top&quot;:143.24669291338583,&quot;width&quot;:295.8348031496063}"/>
</p:tagLst>
</file>

<file path=ppt/tags/tag46.xml><?xml version="1.0" encoding="utf-8"?>
<p:tagLst xmlns:p="http://schemas.openxmlformats.org/presentationml/2006/main">
  <p:tag name="KSO_WM_DIAGRAM_VIRTUALLY_FRAME" val="{&quot;height&quot;:281.1827559055118,&quot;left&quot;:133.7651968503937,&quot;top&quot;:143.24669291338583,&quot;width&quot;:295.8348031496063}"/>
</p:tagLst>
</file>

<file path=ppt/tags/tag47.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48.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49.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50.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1.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2.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3.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4.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5.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6.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7.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8.xml><?xml version="1.0" encoding="utf-8"?>
<p:tagLst xmlns:p="http://schemas.openxmlformats.org/presentationml/2006/main">
  <p:tag name="KSO_WM_DIAGRAM_VIRTUALLY_FRAME" val="{&quot;height&quot;:269.6177952755906,&quot;left&quot;:88.3620472440945,&quot;top&quot;:169.33267716535434,&quot;width&quot;:786.0996062992124}"/>
</p:tagLst>
</file>

<file path=ppt/tags/tag59.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60.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1.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2.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3.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4.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5.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6.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7.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8.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69.xml><?xml version="1.0" encoding="utf-8"?>
<p:tagLst xmlns:p="http://schemas.openxmlformats.org/presentationml/2006/main">
  <p:tag name="KSO_WM_DIAGRAM_VIRTUALLY_FRAME" val="{&quot;height&quot;:531.338503937008,&quot;left&quot;:74.25055118110237,&quot;top&quot;:152.80251968503939,&quot;width&quot;:844.4356692913386}"/>
</p:tagLst>
</file>

<file path=ppt/tags/tag7.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70.xml><?xml version="1.0" encoding="utf-8"?>
<p:tagLst xmlns:p="http://schemas.openxmlformats.org/presentationml/2006/main">
  <p:tag name="ISPRING_PRESENTATION_TITLE" val="红色年终"/>
  <p:tag name="COMMONDATA" val="eyJoZGlkIjoiMDRkMmZhZGZjZDc1ZWEyOGI1ZjhhZDNkMmE5MDI5NDIifQ=="/>
  <p:tag name="commondata" val="eyJoZGlkIjoiYWFiOWM5ZmI1MGFkNDJiYzM5YjYxYmMwYTM1Y2M5NzEifQ=="/>
</p:tagLst>
</file>

<file path=ppt/tags/tag8.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ags/tag9.xml><?xml version="1.0" encoding="utf-8"?>
<p:tagLst xmlns:p="http://schemas.openxmlformats.org/presentationml/2006/main">
  <p:tag name="KSO_WM_DIAGRAM_VIRTUALLY_FRAME" val="{&quot;height&quot;:393.2456692913385,&quot;left&quot;:537.2738582677165,&quot;top&quot;:101.87236220472441,&quot;width&quot;:309.154645669291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xftgxb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2211</Words>
  <Application>WPS 演示</Application>
  <PresentationFormat>宽屏</PresentationFormat>
  <Paragraphs>265</Paragraphs>
  <Slides>21</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Calibri</vt:lpstr>
      <vt:lpstr>方正正黑简体</vt:lpstr>
      <vt:lpstr>黑体</vt:lpstr>
      <vt:lpstr>微软雅黑</vt:lpstr>
      <vt:lpstr>Gill Sans</vt:lpstr>
      <vt:lpstr>Arial Unicode MS</vt:lpstr>
      <vt:lpstr>等线</vt:lpstr>
      <vt:lpstr>仿宋</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简洁圆圈</dc:title>
  <dc:creator>第一PPT</dc:creator>
  <cp:keywords>www.1ppt.com</cp:keywords>
  <dc:description>www.1ppt.com</dc:description>
  <cp:lastModifiedBy>。</cp:lastModifiedBy>
  <cp:revision>133</cp:revision>
  <dcterms:created xsi:type="dcterms:W3CDTF">2019-07-04T08:14:00Z</dcterms:created>
  <dcterms:modified xsi:type="dcterms:W3CDTF">2024-05-21T13:36:16Z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CC7C0E5D5B5E4A58BAA1F3260AC12377_13</vt:lpwstr>
  </property>
  <property fmtid="{D5CDD505-2E9C-101B-9397-08002B2CF9AE}" pid="3" name="KSOProductBuildVer">
    <vt:lpwstr>2052-12.1.0.16729</vt:lpwstr>
  </property>
</Properties>
</file>