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6" r:id="rId6"/>
    <p:sldId id="262" r:id="rId7"/>
    <p:sldId id="295" r:id="rId8"/>
    <p:sldId id="304" r:id="rId9"/>
    <p:sldId id="305" r:id="rId10"/>
    <p:sldId id="307" r:id="rId11"/>
    <p:sldId id="271" r:id="rId12"/>
    <p:sldId id="272" r:id="rId13"/>
    <p:sldId id="274" r:id="rId14"/>
    <p:sldId id="308" r:id="rId15"/>
    <p:sldId id="275" r:id="rId16"/>
  </p:sldIdLst>
  <p:sldSz cx="18288000" cy="10287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2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2" d="100"/>
          <a:sy n="52" d="100"/>
        </p:scale>
        <p:origin x="29" y="67"/>
      </p:cViewPr>
      <p:guideLst>
        <p:guide orient="horz" pos="2188"/>
        <p:guide pos="290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45FA-4845-AC69-1263B7C9E68B}"/>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45FA-4845-AC69-1263B7C9E68B}"/>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5FA-4845-AC69-1263B7C9E68B}"/>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latin typeface="Arial" panose="020B0604020202020204"/>
          <a:ea typeface="微软雅黑" panose="020B0503020204020204" charset="-122"/>
          <a:sym typeface="Arial" panose="020B0604020202020204"/>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DD66-462E-9EC1-F8D398E70D6D}"/>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DD66-462E-9EC1-F8D398E70D6D}"/>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D66-462E-9EC1-F8D398E70D6D}"/>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latin typeface="Arial" panose="020B0604020202020204"/>
          <a:ea typeface="微软雅黑" panose="020B0503020204020204" charset="-122"/>
          <a:sym typeface="Arial" panose="020B0604020202020204"/>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F952-40C5-9FC1-3FD8AB5EA3DF}"/>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F952-40C5-9FC1-3FD8AB5EA3DF}"/>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F952-40C5-9FC1-3FD8AB5EA3DF}"/>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latin typeface="Arial" panose="020B0604020202020204"/>
          <a:ea typeface="微软雅黑" panose="020B0503020204020204" charset="-122"/>
          <a:sym typeface="Arial" panose="020B0604020202020204"/>
        </a:defRPr>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8"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4.sv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pn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5.jpe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chart" Target="../charts/chart3.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chart" Target="../charts/chart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chart" Target="../charts/chart1.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grpSp>
        <p:nvGrpSpPr>
          <p:cNvPr id="2" name="Group 2"/>
          <p:cNvGrpSpPr/>
          <p:nvPr/>
        </p:nvGrpSpPr>
        <p:grpSpPr>
          <a:xfrm>
            <a:off x="8358355" y="-2498703"/>
            <a:ext cx="15303536" cy="15284406"/>
            <a:chOff x="0" y="0"/>
            <a:chExt cx="20404715" cy="20379209"/>
          </a:xfrm>
        </p:grpSpPr>
        <p:sp>
          <p:nvSpPr>
            <p:cNvPr id="3" name="Freeform 3"/>
            <p:cNvSpPr/>
            <p:nvPr/>
          </p:nvSpPr>
          <p:spPr>
            <a:xfrm>
              <a:off x="0" y="0"/>
              <a:ext cx="20404715" cy="20379209"/>
            </a:xfrm>
            <a:custGeom>
              <a:avLst/>
              <a:gdLst/>
              <a:ahLst/>
              <a:cxnLst/>
              <a:rect l="l" t="t" r="r" b="b"/>
              <a:pathLst>
                <a:path w="20404715" h="20379209">
                  <a:moveTo>
                    <a:pt x="0" y="0"/>
                  </a:moveTo>
                  <a:lnTo>
                    <a:pt x="20404715" y="0"/>
                  </a:lnTo>
                  <a:lnTo>
                    <a:pt x="20404715" y="20379209"/>
                  </a:lnTo>
                  <a:lnTo>
                    <a:pt x="0" y="20379209"/>
                  </a:lnTo>
                  <a:lnTo>
                    <a:pt x="0" y="0"/>
                  </a:lnTo>
                  <a:close/>
                </a:path>
              </a:pathLst>
            </a:custGeom>
            <a:blipFill>
              <a:blip r:embed="rId2"/>
              <a:stretch>
                <a:fillRect/>
              </a:stretch>
            </a:blipFill>
          </p:spPr>
        </p:sp>
        <p:sp>
          <p:nvSpPr>
            <p:cNvPr id="4" name="Freeform 4"/>
            <p:cNvSpPr/>
            <p:nvPr/>
          </p:nvSpPr>
          <p:spPr>
            <a:xfrm>
              <a:off x="3540915" y="3536489"/>
              <a:ext cx="13322884" cy="13306230"/>
            </a:xfrm>
            <a:custGeom>
              <a:avLst/>
              <a:gdLst/>
              <a:ahLst/>
              <a:cxnLst/>
              <a:rect l="l" t="t" r="r" b="b"/>
              <a:pathLst>
                <a:path w="13322884" h="13306230">
                  <a:moveTo>
                    <a:pt x="0" y="0"/>
                  </a:moveTo>
                  <a:lnTo>
                    <a:pt x="13322884" y="0"/>
                  </a:lnTo>
                  <a:lnTo>
                    <a:pt x="13322884" y="13306230"/>
                  </a:lnTo>
                  <a:lnTo>
                    <a:pt x="0" y="13306230"/>
                  </a:lnTo>
                  <a:lnTo>
                    <a:pt x="0" y="0"/>
                  </a:lnTo>
                  <a:close/>
                </a:path>
              </a:pathLst>
            </a:custGeom>
            <a:blipFill>
              <a:blip r:embed="rId3"/>
              <a:stretch>
                <a:fillRect/>
              </a:stretch>
            </a:blipFill>
          </p:spPr>
        </p:sp>
        <p:sp>
          <p:nvSpPr>
            <p:cNvPr id="5" name="Freeform 5"/>
            <p:cNvSpPr/>
            <p:nvPr/>
          </p:nvSpPr>
          <p:spPr>
            <a:xfrm>
              <a:off x="4148555" y="4143370"/>
              <a:ext cx="12107604" cy="12092469"/>
            </a:xfrm>
            <a:custGeom>
              <a:avLst/>
              <a:gdLst/>
              <a:ahLst/>
              <a:cxnLst/>
              <a:rect l="l" t="t" r="r" b="b"/>
              <a:pathLst>
                <a:path w="12107604" h="12092469">
                  <a:moveTo>
                    <a:pt x="0" y="0"/>
                  </a:moveTo>
                  <a:lnTo>
                    <a:pt x="12107604" y="0"/>
                  </a:lnTo>
                  <a:lnTo>
                    <a:pt x="12107604" y="12092469"/>
                  </a:lnTo>
                  <a:lnTo>
                    <a:pt x="0" y="12092469"/>
                  </a:lnTo>
                  <a:lnTo>
                    <a:pt x="0" y="0"/>
                  </a:lnTo>
                  <a:close/>
                </a:path>
              </a:pathLst>
            </a:custGeom>
            <a:blipFill>
              <a:blip r:embed="rId2" cstate="email"/>
              <a:stretch>
                <a:fillRect/>
              </a:stretch>
            </a:blipFill>
          </p:spPr>
        </p:sp>
      </p:grpSp>
      <p:sp>
        <p:nvSpPr>
          <p:cNvPr id="6" name="TextBox 6"/>
          <p:cNvSpPr txBox="1"/>
          <p:nvPr/>
        </p:nvSpPr>
        <p:spPr>
          <a:xfrm>
            <a:off x="1143000" y="3678238"/>
            <a:ext cx="8290910" cy="3418840"/>
          </a:xfrm>
          <a:prstGeom prst="rect">
            <a:avLst/>
          </a:prstGeom>
        </p:spPr>
        <p:txBody>
          <a:bodyPr lIns="0" tIns="0" rIns="0" bIns="0" rtlCol="0" anchor="t">
            <a:spAutoFit/>
          </a:bodyPr>
          <a:lstStyle/>
          <a:p>
            <a:pPr>
              <a:lnSpc>
                <a:spcPts val="13330"/>
              </a:lnSpc>
            </a:pPr>
            <a:r>
              <a:rPr lang="zh-CN" altLang="en-US" sz="11590" dirty="0">
                <a:solidFill>
                  <a:srgbClr val="284EFF"/>
                </a:solidFill>
                <a:latin typeface="思源黑体-超粗体"/>
              </a:rPr>
              <a:t>项目三阶段性汇报</a:t>
            </a:r>
            <a:endParaRPr lang="en-US" sz="11590" dirty="0">
              <a:solidFill>
                <a:srgbClr val="284EFF"/>
              </a:solidFill>
              <a:latin typeface="思源黑体-超粗体"/>
            </a:endParaRPr>
          </a:p>
        </p:txBody>
      </p:sp>
      <p:sp>
        <p:nvSpPr>
          <p:cNvPr id="7" name="TextBox 7"/>
          <p:cNvSpPr txBox="1"/>
          <p:nvPr/>
        </p:nvSpPr>
        <p:spPr>
          <a:xfrm>
            <a:off x="1253490" y="7785100"/>
            <a:ext cx="2067560" cy="303160"/>
          </a:xfrm>
          <a:prstGeom prst="rect">
            <a:avLst/>
          </a:prstGeom>
        </p:spPr>
        <p:txBody>
          <a:bodyPr wrap="square" lIns="0" tIns="0" rIns="0" bIns="0" rtlCol="0" anchor="t">
            <a:spAutoFit/>
          </a:bodyPr>
          <a:lstStyle/>
          <a:p>
            <a:pPr>
              <a:lnSpc>
                <a:spcPts val="2520"/>
              </a:lnSpc>
            </a:pPr>
            <a:r>
              <a:rPr lang="en-US" sz="2000" spc="162" dirty="0">
                <a:solidFill>
                  <a:srgbClr val="284EFF"/>
                </a:solidFill>
                <a:latin typeface="思源黑体-超粗体"/>
              </a:rPr>
              <a:t>Name:</a:t>
            </a:r>
            <a:r>
              <a:rPr lang="zh-CN" altLang="en-US" sz="2000" spc="162" dirty="0">
                <a:solidFill>
                  <a:srgbClr val="284EFF"/>
                </a:solidFill>
                <a:latin typeface="思源黑体-超粗体"/>
              </a:rPr>
              <a:t>息跃团队</a:t>
            </a:r>
          </a:p>
        </p:txBody>
      </p:sp>
      <p:sp>
        <p:nvSpPr>
          <p:cNvPr id="8" name="TextBox 8"/>
          <p:cNvSpPr txBox="1"/>
          <p:nvPr/>
        </p:nvSpPr>
        <p:spPr>
          <a:xfrm>
            <a:off x="4257534" y="7784998"/>
            <a:ext cx="2221825" cy="308161"/>
          </a:xfrm>
          <a:prstGeom prst="rect">
            <a:avLst/>
          </a:prstGeom>
        </p:spPr>
        <p:txBody>
          <a:bodyPr lIns="0" tIns="0" rIns="0" bIns="0" rtlCol="0" anchor="t">
            <a:spAutoFit/>
          </a:bodyPr>
          <a:lstStyle/>
          <a:p>
            <a:pPr>
              <a:lnSpc>
                <a:spcPts val="2520"/>
              </a:lnSpc>
            </a:pPr>
            <a:r>
              <a:rPr lang="en-US" sz="2000" spc="162" dirty="0">
                <a:solidFill>
                  <a:srgbClr val="284EFF"/>
                </a:solidFill>
                <a:latin typeface="思源黑体-超粗体"/>
              </a:rPr>
              <a:t>Date:2023/06/21</a:t>
            </a:r>
          </a:p>
        </p:txBody>
      </p:sp>
      <p:sp>
        <p:nvSpPr>
          <p:cNvPr id="9" name="TextBox 9"/>
          <p:cNvSpPr txBox="1"/>
          <p:nvPr/>
        </p:nvSpPr>
        <p:spPr>
          <a:xfrm>
            <a:off x="1253647" y="2897146"/>
            <a:ext cx="8229600" cy="356235"/>
          </a:xfrm>
          <a:prstGeom prst="rect">
            <a:avLst/>
          </a:prstGeom>
        </p:spPr>
        <p:txBody>
          <a:bodyPr lIns="0" tIns="0" rIns="0" bIns="0" rtlCol="0" anchor="t">
            <a:spAutoFit/>
          </a:bodyPr>
          <a:lstStyle/>
          <a:p>
            <a:pPr>
              <a:lnSpc>
                <a:spcPts val="2940"/>
              </a:lnSpc>
            </a:pPr>
            <a:r>
              <a:rPr lang="zh-CN" altLang="en-US" sz="2000" spc="1516" dirty="0">
                <a:solidFill>
                  <a:srgbClr val="284EFF"/>
                </a:solidFill>
                <a:ea typeface="思源黑体-粗体 Bold"/>
              </a:rPr>
              <a:t>息跃小组</a:t>
            </a:r>
            <a:endParaRPr lang="en-US" sz="2000" spc="1516" dirty="0">
              <a:solidFill>
                <a:srgbClr val="284EFF"/>
              </a:solidFill>
              <a:ea typeface="思源黑体-粗体 Bold"/>
            </a:endParaRPr>
          </a:p>
        </p:txBody>
      </p:sp>
      <p:sp>
        <p:nvSpPr>
          <p:cNvPr id="11" name="TextBox 11"/>
          <p:cNvSpPr txBox="1"/>
          <p:nvPr/>
        </p:nvSpPr>
        <p:spPr>
          <a:xfrm>
            <a:off x="11655199" y="2872381"/>
            <a:ext cx="7822075" cy="3425824"/>
          </a:xfrm>
          <a:prstGeom prst="rect">
            <a:avLst/>
          </a:prstGeom>
        </p:spPr>
        <p:txBody>
          <a:bodyPr lIns="0" tIns="0" rIns="0" bIns="0" rtlCol="0" anchor="t">
            <a:spAutoFit/>
          </a:bodyPr>
          <a:lstStyle/>
          <a:p>
            <a:pPr algn="ctr">
              <a:lnSpc>
                <a:spcPts val="28000"/>
              </a:lnSpc>
            </a:pPr>
            <a:r>
              <a:rPr lang="en-US" sz="20000">
                <a:solidFill>
                  <a:srgbClr val="EDF0F4"/>
                </a:solidFill>
                <a:latin typeface="思源黑体-超粗体"/>
              </a:rPr>
              <a:t>2023</a:t>
            </a:r>
          </a:p>
        </p:txBody>
      </p:sp>
      <p:sp>
        <p:nvSpPr>
          <p:cNvPr id="12" name="TextBox 12"/>
          <p:cNvSpPr txBox="1"/>
          <p:nvPr/>
        </p:nvSpPr>
        <p:spPr>
          <a:xfrm>
            <a:off x="11655199" y="2872381"/>
            <a:ext cx="7822075" cy="3425824"/>
          </a:xfrm>
          <a:prstGeom prst="rect">
            <a:avLst/>
          </a:prstGeom>
        </p:spPr>
        <p:txBody>
          <a:bodyPr lIns="0" tIns="0" rIns="0" bIns="0" rtlCol="0" anchor="t">
            <a:spAutoFit/>
          </a:bodyPr>
          <a:lstStyle/>
          <a:p>
            <a:pPr algn="ctr">
              <a:lnSpc>
                <a:spcPts val="28000"/>
              </a:lnSpc>
            </a:pPr>
            <a:r>
              <a:rPr lang="en-US" sz="20000">
                <a:solidFill>
                  <a:srgbClr val="EDF0F4"/>
                </a:solidFill>
                <a:latin typeface="思源黑体-超粗体"/>
              </a:rPr>
              <a:t>2023</a:t>
            </a:r>
          </a:p>
        </p:txBody>
      </p:sp>
      <p:sp>
        <p:nvSpPr>
          <p:cNvPr id="15" name="文本框 14"/>
          <p:cNvSpPr txBox="1"/>
          <p:nvPr/>
        </p:nvSpPr>
        <p:spPr>
          <a:xfrm>
            <a:off x="12115800" y="3262848"/>
            <a:ext cx="6432704" cy="3785652"/>
          </a:xfrm>
          <a:prstGeom prst="rect">
            <a:avLst/>
          </a:prstGeom>
          <a:noFill/>
        </p:spPr>
        <p:txBody>
          <a:bodyPr wrap="square" rtlCol="0">
            <a:spAutoFit/>
          </a:bodyPr>
          <a:lstStyle/>
          <a:p>
            <a:r>
              <a:rPr lang="en-US" altLang="zh-CN" sz="24000" b="1" dirty="0">
                <a:solidFill>
                  <a:srgbClr val="284EFF"/>
                </a:solidFill>
                <a:latin typeface="+mj-lt"/>
              </a:rPr>
              <a:t>2023</a:t>
            </a:r>
            <a:endParaRPr lang="zh-CN" altLang="en-US" sz="24000" b="1" dirty="0">
              <a:solidFill>
                <a:srgbClr val="284EFF"/>
              </a:solidFill>
              <a:latin typeface="+mj-lt"/>
            </a:endParaRPr>
          </a:p>
        </p:txBody>
      </p:sp>
      <p:sp>
        <p:nvSpPr>
          <p:cNvPr id="10" name="TextBox 8">
            <a:extLst>
              <a:ext uri="{FF2B5EF4-FFF2-40B4-BE49-F238E27FC236}">
                <a16:creationId xmlns:a16="http://schemas.microsoft.com/office/drawing/2014/main" id="{A936E3AE-9DF6-5C61-76C5-2B3E2A431FF0}"/>
              </a:ext>
            </a:extLst>
          </p:cNvPr>
          <p:cNvSpPr txBox="1"/>
          <p:nvPr/>
        </p:nvSpPr>
        <p:spPr>
          <a:xfrm>
            <a:off x="1253490" y="8622201"/>
            <a:ext cx="5604510" cy="303160"/>
          </a:xfrm>
          <a:prstGeom prst="rect">
            <a:avLst/>
          </a:prstGeom>
        </p:spPr>
        <p:txBody>
          <a:bodyPr wrap="square" lIns="0" tIns="0" rIns="0" bIns="0" rtlCol="0" anchor="t">
            <a:spAutoFit/>
          </a:bodyPr>
          <a:lstStyle/>
          <a:p>
            <a:pPr>
              <a:lnSpc>
                <a:spcPts val="2520"/>
              </a:lnSpc>
            </a:pPr>
            <a:r>
              <a:rPr lang="en-US" sz="2000" spc="162">
                <a:solidFill>
                  <a:srgbClr val="284EFF"/>
                </a:solidFill>
                <a:latin typeface="思源黑体-超粗体"/>
              </a:rPr>
              <a:t>number:</a:t>
            </a:r>
            <a:r>
              <a:rPr lang="zh-CN" altLang="en-US" sz="2000" spc="162">
                <a:solidFill>
                  <a:srgbClr val="284EFF"/>
                </a:solidFill>
                <a:latin typeface="思源黑体-超粗体"/>
              </a:rPr>
              <a:t>余顺意</a:t>
            </a:r>
            <a:r>
              <a:rPr lang="en-US" altLang="zh-CN" sz="2000" spc="162">
                <a:solidFill>
                  <a:srgbClr val="284EFF"/>
                </a:solidFill>
                <a:latin typeface="思源黑体-超粗体"/>
              </a:rPr>
              <a:t> </a:t>
            </a:r>
            <a:r>
              <a:rPr lang="zh-CN" altLang="en-US" sz="2000" spc="162">
                <a:solidFill>
                  <a:srgbClr val="284EFF"/>
                </a:solidFill>
                <a:latin typeface="思源黑体-超粗体"/>
              </a:rPr>
              <a:t>邓麒 覃晶 李恋 程子康 陈斌</a:t>
            </a:r>
            <a:endParaRPr lang="en-US" sz="2000" spc="162" dirty="0">
              <a:solidFill>
                <a:srgbClr val="284EFF"/>
              </a:solidFill>
              <a:latin typeface="思源黑体-超粗体"/>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59" name="TextBox 59"/>
          <p:cNvSpPr txBox="1"/>
          <p:nvPr/>
        </p:nvSpPr>
        <p:spPr>
          <a:xfrm>
            <a:off x="1019810" y="988695"/>
            <a:ext cx="6219190" cy="861695"/>
          </a:xfrm>
          <a:prstGeom prst="rect">
            <a:avLst/>
          </a:prstGeom>
        </p:spPr>
        <p:txBody>
          <a:bodyPr wrap="square" lIns="0" tIns="0" rIns="0" bIns="0" rtlCol="0" anchor="t">
            <a:spAutoFit/>
          </a:bodyPr>
          <a:lstStyle/>
          <a:p>
            <a:pPr>
              <a:lnSpc>
                <a:spcPts val="6720"/>
              </a:lnSpc>
            </a:pPr>
            <a:r>
              <a:rPr lang="zh-CN" altLang="en-US" sz="5600">
                <a:solidFill>
                  <a:srgbClr val="000000"/>
                </a:solidFill>
                <a:ea typeface="思源黑体-超粗体 Bold"/>
              </a:rPr>
              <a:t>反思</a:t>
            </a:r>
          </a:p>
        </p:txBody>
      </p:sp>
      <p:sp>
        <p:nvSpPr>
          <p:cNvPr id="60" name="TextBox 60"/>
          <p:cNvSpPr txBox="1"/>
          <p:nvPr/>
        </p:nvSpPr>
        <p:spPr>
          <a:xfrm>
            <a:off x="15437795" y="1207453"/>
            <a:ext cx="1570553" cy="322580"/>
          </a:xfrm>
          <a:prstGeom prst="rect">
            <a:avLst/>
          </a:prstGeom>
        </p:spPr>
        <p:txBody>
          <a:bodyPr lIns="0" tIns="0" rIns="0" bIns="0" rtlCol="0" anchor="t">
            <a:spAutoFit/>
          </a:bodyPr>
          <a:lstStyle/>
          <a:p>
            <a:pPr algn="r">
              <a:lnSpc>
                <a:spcPts val="2520"/>
              </a:lnSpc>
            </a:pPr>
            <a:r>
              <a:rPr lang="en-US" sz="1800">
                <a:solidFill>
                  <a:srgbClr val="284EFF"/>
                </a:solidFill>
                <a:latin typeface="思源黑体-超粗体"/>
              </a:rPr>
              <a:t> -</a:t>
            </a:r>
          </a:p>
        </p:txBody>
      </p:sp>
      <p:sp>
        <p:nvSpPr>
          <p:cNvPr id="37" name="Oval 3"/>
          <p:cNvSpPr/>
          <p:nvPr>
            <p:custDataLst>
              <p:tags r:id="rId1"/>
            </p:custDataLst>
          </p:nvPr>
        </p:nvSpPr>
        <p:spPr>
          <a:xfrm>
            <a:off x="2586990" y="2603817"/>
            <a:ext cx="2206625" cy="2249170"/>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Arial" panose="020B0604020202020204"/>
              <a:ea typeface="微软雅黑" panose="020B0503020204020204" charset="-122"/>
              <a:cs typeface="+mn-ea"/>
              <a:sym typeface="Arial" panose="020B0604020202020204"/>
            </a:endParaRPr>
          </a:p>
        </p:txBody>
      </p:sp>
      <p:sp>
        <p:nvSpPr>
          <p:cNvPr id="38" name="Oval 14"/>
          <p:cNvSpPr/>
          <p:nvPr>
            <p:custDataLst>
              <p:tags r:id="rId2"/>
            </p:custDataLst>
          </p:nvPr>
        </p:nvSpPr>
        <p:spPr>
          <a:xfrm>
            <a:off x="5708015" y="2543492"/>
            <a:ext cx="2218055" cy="2249170"/>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Arial" panose="020B0604020202020204"/>
              <a:ea typeface="微软雅黑" panose="020B0503020204020204" charset="-122"/>
              <a:cs typeface="+mn-ea"/>
              <a:sym typeface="Arial" panose="020B0604020202020204"/>
            </a:endParaRPr>
          </a:p>
        </p:txBody>
      </p:sp>
      <p:sp>
        <p:nvSpPr>
          <p:cNvPr id="39" name="Oval 17"/>
          <p:cNvSpPr/>
          <p:nvPr>
            <p:custDataLst>
              <p:tags r:id="rId3"/>
            </p:custDataLst>
          </p:nvPr>
        </p:nvSpPr>
        <p:spPr>
          <a:xfrm>
            <a:off x="9140190" y="2700972"/>
            <a:ext cx="2312035" cy="2227580"/>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Arial" panose="020B0604020202020204"/>
              <a:ea typeface="微软雅黑" panose="020B0503020204020204" charset="-122"/>
              <a:cs typeface="+mn-ea"/>
              <a:sym typeface="Arial" panose="020B0604020202020204"/>
            </a:endParaRPr>
          </a:p>
        </p:txBody>
      </p:sp>
      <p:sp>
        <p:nvSpPr>
          <p:cNvPr id="40" name="Oval 20"/>
          <p:cNvSpPr/>
          <p:nvPr>
            <p:custDataLst>
              <p:tags r:id="rId4"/>
            </p:custDataLst>
          </p:nvPr>
        </p:nvSpPr>
        <p:spPr>
          <a:xfrm>
            <a:off x="13026390" y="2608262"/>
            <a:ext cx="2372360" cy="2296795"/>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Arial" panose="020B0604020202020204"/>
              <a:ea typeface="微软雅黑" panose="020B0503020204020204" charset="-122"/>
              <a:cs typeface="+mn-ea"/>
              <a:sym typeface="Arial" panose="020B0604020202020204"/>
            </a:endParaRPr>
          </a:p>
        </p:txBody>
      </p:sp>
      <p:sp>
        <p:nvSpPr>
          <p:cNvPr id="41" name="TextBox 40"/>
          <p:cNvSpPr txBox="1"/>
          <p:nvPr>
            <p:custDataLst>
              <p:tags r:id="rId5"/>
            </p:custDataLst>
          </p:nvPr>
        </p:nvSpPr>
        <p:spPr>
          <a:xfrm>
            <a:off x="4572011" y="3105434"/>
            <a:ext cx="1109288" cy="1235705"/>
          </a:xfrm>
          <a:prstGeom prst="rect">
            <a:avLst/>
          </a:prstGeom>
          <a:noFill/>
        </p:spPr>
        <p:txBody>
          <a:bodyPr wrap="square" lIns="121881" tIns="60939" rIns="121881" bIns="60939" rtlCol="0">
            <a:spAutoFit/>
          </a:bodyPr>
          <a:lstStyle/>
          <a:p>
            <a:pPr algn="ctr"/>
            <a:r>
              <a:rPr lang="en-US" sz="7200" b="1" dirty="0">
                <a:solidFill>
                  <a:srgbClr val="DBDBDB"/>
                </a:solidFill>
                <a:latin typeface="Arial" panose="020B0604020202020204"/>
                <a:ea typeface="微软雅黑" panose="020B0503020204020204" charset="-122"/>
                <a:cs typeface="+mn-ea"/>
                <a:sym typeface="Arial" panose="020B0604020202020204"/>
              </a:rPr>
              <a:t>+</a:t>
            </a:r>
            <a:endParaRPr lang="ru-RU" sz="7200" b="1" dirty="0">
              <a:solidFill>
                <a:srgbClr val="DBDBDB"/>
              </a:solidFill>
              <a:latin typeface="Arial" panose="020B0604020202020204"/>
              <a:ea typeface="微软雅黑" panose="020B0503020204020204" charset="-122"/>
              <a:cs typeface="+mn-ea"/>
              <a:sym typeface="Arial" panose="020B0604020202020204"/>
            </a:endParaRPr>
          </a:p>
        </p:txBody>
      </p:sp>
      <p:sp>
        <p:nvSpPr>
          <p:cNvPr id="42" name="TextBox 41"/>
          <p:cNvSpPr txBox="1"/>
          <p:nvPr>
            <p:custDataLst>
              <p:tags r:id="rId6"/>
            </p:custDataLst>
          </p:nvPr>
        </p:nvSpPr>
        <p:spPr>
          <a:xfrm>
            <a:off x="7844660" y="3102259"/>
            <a:ext cx="1109288" cy="1235705"/>
          </a:xfrm>
          <a:prstGeom prst="rect">
            <a:avLst/>
          </a:prstGeom>
          <a:noFill/>
        </p:spPr>
        <p:txBody>
          <a:bodyPr wrap="square" lIns="121881" tIns="60939" rIns="121881" bIns="60939" rtlCol="0">
            <a:spAutoFit/>
          </a:bodyPr>
          <a:lstStyle/>
          <a:p>
            <a:pPr algn="ctr"/>
            <a:r>
              <a:rPr lang="en-US" sz="7200" b="1" dirty="0">
                <a:solidFill>
                  <a:srgbClr val="DBDBDB"/>
                </a:solidFill>
                <a:latin typeface="Arial" panose="020B0604020202020204"/>
                <a:ea typeface="微软雅黑" panose="020B0503020204020204" charset="-122"/>
                <a:cs typeface="+mn-ea"/>
                <a:sym typeface="Arial" panose="020B0604020202020204"/>
              </a:rPr>
              <a:t>+</a:t>
            </a:r>
            <a:endParaRPr lang="ru-RU" sz="7200" b="1" dirty="0">
              <a:solidFill>
                <a:srgbClr val="DBDBDB"/>
              </a:solidFill>
              <a:latin typeface="Arial" panose="020B0604020202020204"/>
              <a:ea typeface="微软雅黑" panose="020B0503020204020204" charset="-122"/>
              <a:cs typeface="+mn-ea"/>
              <a:sym typeface="Arial" panose="020B0604020202020204"/>
            </a:endParaRPr>
          </a:p>
        </p:txBody>
      </p:sp>
      <p:sp>
        <p:nvSpPr>
          <p:cNvPr id="43" name="TextBox 42"/>
          <p:cNvSpPr txBox="1"/>
          <p:nvPr>
            <p:custDataLst>
              <p:tags r:id="rId7"/>
            </p:custDataLst>
          </p:nvPr>
        </p:nvSpPr>
        <p:spPr>
          <a:xfrm>
            <a:off x="11502274" y="3254923"/>
            <a:ext cx="1109288" cy="1235705"/>
          </a:xfrm>
          <a:prstGeom prst="rect">
            <a:avLst/>
          </a:prstGeom>
          <a:noFill/>
        </p:spPr>
        <p:txBody>
          <a:bodyPr wrap="square" lIns="121881" tIns="60939" rIns="121881" bIns="60939" rtlCol="0">
            <a:spAutoFit/>
          </a:bodyPr>
          <a:lstStyle/>
          <a:p>
            <a:pPr algn="ctr"/>
            <a:r>
              <a:rPr lang="en-US" sz="7200" b="1" dirty="0">
                <a:solidFill>
                  <a:srgbClr val="DBDBDB"/>
                </a:solidFill>
                <a:latin typeface="Arial" panose="020B0604020202020204"/>
                <a:ea typeface="微软雅黑" panose="020B0503020204020204" charset="-122"/>
                <a:cs typeface="+mn-ea"/>
                <a:sym typeface="Arial" panose="020B0604020202020204"/>
              </a:rPr>
              <a:t>=</a:t>
            </a:r>
            <a:endParaRPr lang="ru-RU" sz="7200" b="1" dirty="0">
              <a:solidFill>
                <a:srgbClr val="DBDBDB"/>
              </a:solidFill>
              <a:latin typeface="Arial" panose="020B0604020202020204"/>
              <a:ea typeface="微软雅黑" panose="020B0503020204020204" charset="-122"/>
              <a:cs typeface="+mn-ea"/>
              <a:sym typeface="Arial" panose="020B0604020202020204"/>
            </a:endParaRPr>
          </a:p>
        </p:txBody>
      </p:sp>
      <p:sp>
        <p:nvSpPr>
          <p:cNvPr id="44" name="TextBox 43"/>
          <p:cNvSpPr txBox="1"/>
          <p:nvPr>
            <p:custDataLst>
              <p:tags r:id="rId8"/>
            </p:custDataLst>
          </p:nvPr>
        </p:nvSpPr>
        <p:spPr>
          <a:xfrm>
            <a:off x="2409267" y="5160002"/>
            <a:ext cx="2410350" cy="552450"/>
          </a:xfrm>
          <a:prstGeom prst="rect">
            <a:avLst/>
          </a:prstGeom>
          <a:noFill/>
        </p:spPr>
        <p:txBody>
          <a:bodyPr wrap="square" lIns="0" tIns="60954" rIns="0" bIns="0" rtlCol="0">
            <a:spAutoFit/>
          </a:bodyPr>
          <a:lstStyle/>
          <a:p>
            <a:pPr algn="ctr" defTabSz="0">
              <a:tabLst>
                <a:tab pos="1367155" algn="l"/>
              </a:tabLst>
            </a:pPr>
            <a:r>
              <a:rPr lang="zh-CN" altLang="en-US" sz="3200" b="1" dirty="0">
                <a:solidFill>
                  <a:schemeClr val="accent1"/>
                </a:solidFill>
                <a:latin typeface="Arial" panose="020B0604020202020204"/>
                <a:ea typeface="微软雅黑" panose="020B0503020204020204" charset="-122"/>
                <a:cs typeface="+mn-ea"/>
                <a:sym typeface="Arial" panose="020B0604020202020204"/>
              </a:rPr>
              <a:t>寻找地点</a:t>
            </a:r>
          </a:p>
        </p:txBody>
      </p:sp>
      <p:sp>
        <p:nvSpPr>
          <p:cNvPr id="45" name="TextBox 44"/>
          <p:cNvSpPr txBox="1"/>
          <p:nvPr>
            <p:custDataLst>
              <p:tags r:id="rId9"/>
            </p:custDataLst>
          </p:nvPr>
        </p:nvSpPr>
        <p:spPr>
          <a:xfrm>
            <a:off x="2131060" y="6272847"/>
            <a:ext cx="2967355" cy="1978660"/>
          </a:xfrm>
          <a:prstGeom prst="rect">
            <a:avLst/>
          </a:prstGeom>
          <a:noFill/>
        </p:spPr>
        <p:txBody>
          <a:bodyPr wrap="square" lIns="0" tIns="60954" rIns="0" bIns="0" rtlCol="0">
            <a:spAutoFit/>
          </a:bodyPr>
          <a:lstStyle/>
          <a:p>
            <a:pPr algn="ctr">
              <a:lnSpc>
                <a:spcPct val="130000"/>
              </a:lnSpc>
            </a:pPr>
            <a:r>
              <a:rPr lang="zh-CN" altLang="en-US" sz="2400" dirty="0">
                <a:solidFill>
                  <a:schemeClr val="bg1">
                    <a:lumMod val="50000"/>
                  </a:schemeClr>
                </a:solidFill>
                <a:latin typeface="Arial" panose="020B0604020202020204"/>
                <a:ea typeface="微软雅黑" panose="020B0503020204020204" charset="-122"/>
                <a:cs typeface="+mn-ea"/>
                <a:sym typeface="Arial" panose="020B0604020202020204"/>
              </a:rPr>
              <a:t>应该尝试着找新兴企业，或是写字楼，还有需要一些知名度的企业</a:t>
            </a:r>
          </a:p>
        </p:txBody>
      </p:sp>
      <p:sp>
        <p:nvSpPr>
          <p:cNvPr id="46" name="TextBox 45"/>
          <p:cNvSpPr txBox="1"/>
          <p:nvPr>
            <p:custDataLst>
              <p:tags r:id="rId10"/>
            </p:custDataLst>
          </p:nvPr>
        </p:nvSpPr>
        <p:spPr>
          <a:xfrm>
            <a:off x="5634854" y="5079139"/>
            <a:ext cx="2410350" cy="1045210"/>
          </a:xfrm>
          <a:prstGeom prst="rect">
            <a:avLst/>
          </a:prstGeom>
          <a:noFill/>
        </p:spPr>
        <p:txBody>
          <a:bodyPr wrap="square" lIns="0" tIns="60954" rIns="0" bIns="0" rtlCol="0">
            <a:spAutoFit/>
          </a:bodyPr>
          <a:lstStyle/>
          <a:p>
            <a:pPr algn="ctr" defTabSz="0">
              <a:tabLst>
                <a:tab pos="1367155" algn="l"/>
              </a:tabLst>
            </a:pPr>
            <a:r>
              <a:rPr lang="zh-CN" altLang="en-US" sz="3200" b="1" dirty="0">
                <a:solidFill>
                  <a:schemeClr val="accent2"/>
                </a:solidFill>
                <a:latin typeface="微软雅黑" panose="020B0503020204020204" charset="-122"/>
                <a:ea typeface="微软雅黑" panose="020B0503020204020204" charset="-122"/>
                <a:cs typeface="+mn-ea"/>
                <a:sym typeface="Arial" panose="020B0604020202020204"/>
              </a:rPr>
              <a:t>线上或是线下的面谈</a:t>
            </a:r>
          </a:p>
        </p:txBody>
      </p:sp>
      <p:sp>
        <p:nvSpPr>
          <p:cNvPr id="47" name="TextBox 46"/>
          <p:cNvSpPr txBox="1"/>
          <p:nvPr>
            <p:custDataLst>
              <p:tags r:id="rId11"/>
            </p:custDataLst>
          </p:nvPr>
        </p:nvSpPr>
        <p:spPr>
          <a:xfrm>
            <a:off x="5708015" y="6410642"/>
            <a:ext cx="2703195" cy="1978660"/>
          </a:xfrm>
          <a:prstGeom prst="rect">
            <a:avLst/>
          </a:prstGeom>
          <a:noFill/>
        </p:spPr>
        <p:txBody>
          <a:bodyPr wrap="square" lIns="0" tIns="60954" rIns="0" bIns="0" rtlCol="0">
            <a:spAutoFit/>
          </a:bodyPr>
          <a:lstStyle/>
          <a:p>
            <a:pPr algn="ctr">
              <a:lnSpc>
                <a:spcPct val="130000"/>
              </a:lnSpc>
            </a:pPr>
            <a:r>
              <a:rPr lang="zh-CN" altLang="en-US" sz="2400" dirty="0">
                <a:solidFill>
                  <a:schemeClr val="tx1">
                    <a:lumMod val="50000"/>
                    <a:lumOff val="50000"/>
                  </a:schemeClr>
                </a:solidFill>
                <a:latin typeface="Arial" panose="020B0604020202020204"/>
                <a:ea typeface="微软雅黑" panose="020B0503020204020204" charset="-122"/>
                <a:cs typeface="+mn-ea"/>
                <a:sym typeface="Arial" panose="020B0604020202020204"/>
              </a:rPr>
              <a:t>获取客户信任感的同时展示小组作品提现能力水平以及能带来的收益</a:t>
            </a:r>
          </a:p>
        </p:txBody>
      </p:sp>
      <p:sp>
        <p:nvSpPr>
          <p:cNvPr id="48" name="TextBox 47"/>
          <p:cNvSpPr txBox="1"/>
          <p:nvPr>
            <p:custDataLst>
              <p:tags r:id="rId12"/>
            </p:custDataLst>
          </p:nvPr>
        </p:nvSpPr>
        <p:spPr>
          <a:xfrm>
            <a:off x="9139954" y="5007167"/>
            <a:ext cx="2410350" cy="1045210"/>
          </a:xfrm>
          <a:prstGeom prst="rect">
            <a:avLst/>
          </a:prstGeom>
          <a:noFill/>
        </p:spPr>
        <p:txBody>
          <a:bodyPr wrap="square" lIns="0" tIns="60954" rIns="0" bIns="0" rtlCol="0">
            <a:spAutoFit/>
          </a:bodyPr>
          <a:lstStyle/>
          <a:p>
            <a:pPr algn="ctr" defTabSz="0">
              <a:tabLst>
                <a:tab pos="1367155" algn="l"/>
              </a:tabLst>
            </a:pPr>
            <a:r>
              <a:rPr lang="zh-CN" altLang="en-US" sz="3200" b="1" dirty="0">
                <a:solidFill>
                  <a:schemeClr val="accent3"/>
                </a:solidFill>
                <a:latin typeface="Arial" panose="020B0604020202020204"/>
                <a:ea typeface="微软雅黑" panose="020B0503020204020204" charset="-122"/>
                <a:cs typeface="+mn-ea"/>
                <a:sym typeface="Arial" panose="020B0604020202020204"/>
              </a:rPr>
              <a:t>客户意向以及需求</a:t>
            </a:r>
          </a:p>
        </p:txBody>
      </p:sp>
      <p:sp>
        <p:nvSpPr>
          <p:cNvPr id="49" name="TextBox 48"/>
          <p:cNvSpPr txBox="1"/>
          <p:nvPr>
            <p:custDataLst>
              <p:tags r:id="rId13"/>
            </p:custDataLst>
          </p:nvPr>
        </p:nvSpPr>
        <p:spPr>
          <a:xfrm>
            <a:off x="8606790" y="6375082"/>
            <a:ext cx="4266565" cy="2937510"/>
          </a:xfrm>
          <a:prstGeom prst="rect">
            <a:avLst/>
          </a:prstGeom>
          <a:noFill/>
        </p:spPr>
        <p:txBody>
          <a:bodyPr wrap="square" lIns="0" tIns="60954" rIns="0" bIns="0" rtlCol="0">
            <a:spAutoFit/>
          </a:bodyPr>
          <a:lstStyle/>
          <a:p>
            <a:pPr algn="ctr">
              <a:lnSpc>
                <a:spcPct val="130000"/>
              </a:lnSpc>
            </a:pPr>
            <a:r>
              <a:rPr lang="zh-CN" altLang="en-US" sz="2400" dirty="0">
                <a:solidFill>
                  <a:schemeClr val="bg1">
                    <a:lumMod val="50000"/>
                  </a:schemeClr>
                </a:solidFill>
                <a:latin typeface="Arial" panose="020B0604020202020204"/>
                <a:ea typeface="微软雅黑" panose="020B0503020204020204" charset="-122"/>
                <a:cs typeface="+mn-ea"/>
                <a:sym typeface="Arial" panose="020B0604020202020204"/>
              </a:rPr>
              <a:t>客户可能更多的是需要尝试媒体方向的运营，例如抖音、快手、小红书、美团之类的网络推广来增加知名度，我们需要从这些方向去和客户沟通，再达成意见的统一</a:t>
            </a:r>
          </a:p>
        </p:txBody>
      </p:sp>
      <p:sp>
        <p:nvSpPr>
          <p:cNvPr id="50" name="TextBox 49"/>
          <p:cNvSpPr txBox="1"/>
          <p:nvPr>
            <p:custDataLst>
              <p:tags r:id="rId14"/>
            </p:custDataLst>
          </p:nvPr>
        </p:nvSpPr>
        <p:spPr>
          <a:xfrm>
            <a:off x="13102409" y="5132698"/>
            <a:ext cx="2410350" cy="552450"/>
          </a:xfrm>
          <a:prstGeom prst="rect">
            <a:avLst/>
          </a:prstGeom>
          <a:noFill/>
        </p:spPr>
        <p:txBody>
          <a:bodyPr wrap="square" lIns="0" tIns="60954" rIns="0" bIns="0" rtlCol="0">
            <a:spAutoFit/>
          </a:bodyPr>
          <a:lstStyle/>
          <a:p>
            <a:pPr algn="ctr" defTabSz="0">
              <a:tabLst>
                <a:tab pos="1367155" algn="l"/>
              </a:tabLst>
            </a:pPr>
            <a:r>
              <a:rPr lang="zh-CN" altLang="en-US" sz="3200" b="1" dirty="0">
                <a:solidFill>
                  <a:schemeClr val="accent4"/>
                </a:solidFill>
                <a:latin typeface="Arial" panose="020B0604020202020204"/>
                <a:ea typeface="微软雅黑" panose="020B0503020204020204" charset="-122"/>
                <a:cs typeface="+mn-ea"/>
                <a:sym typeface="Arial" panose="020B0604020202020204"/>
              </a:rPr>
              <a:t>协议达成</a:t>
            </a:r>
          </a:p>
        </p:txBody>
      </p:sp>
      <p:sp>
        <p:nvSpPr>
          <p:cNvPr id="51" name="TextBox 50"/>
          <p:cNvSpPr txBox="1"/>
          <p:nvPr>
            <p:custDataLst>
              <p:tags r:id="rId15"/>
            </p:custDataLst>
          </p:nvPr>
        </p:nvSpPr>
        <p:spPr>
          <a:xfrm>
            <a:off x="13131800" y="6378892"/>
            <a:ext cx="3479800" cy="2458085"/>
          </a:xfrm>
          <a:prstGeom prst="rect">
            <a:avLst/>
          </a:prstGeom>
          <a:noFill/>
        </p:spPr>
        <p:txBody>
          <a:bodyPr wrap="square" lIns="0" tIns="60954" rIns="0" bIns="0" rtlCol="0">
            <a:spAutoFit/>
          </a:bodyPr>
          <a:lstStyle/>
          <a:p>
            <a:pPr algn="ctr">
              <a:lnSpc>
                <a:spcPct val="130000"/>
              </a:lnSpc>
            </a:pPr>
            <a:r>
              <a:rPr lang="zh-CN" altLang="en-US" sz="2400" dirty="0">
                <a:solidFill>
                  <a:schemeClr val="bg1">
                    <a:lumMod val="50000"/>
                  </a:schemeClr>
                </a:solidFill>
                <a:latin typeface="Arial" panose="020B0604020202020204"/>
                <a:ea typeface="微软雅黑" panose="020B0503020204020204" charset="-122"/>
                <a:cs typeface="+mn-ea"/>
                <a:sym typeface="Arial" panose="020B0604020202020204"/>
              </a:rPr>
              <a:t>与客户签订协议前与老师协商，了解合同的注意事项和要求，签订协议后再进行下一步的项目汇报和进度</a:t>
            </a:r>
          </a:p>
        </p:txBody>
      </p:sp>
      <p:sp>
        <p:nvSpPr>
          <p:cNvPr id="52" name="Freeform 12"/>
          <p:cNvSpPr>
            <a:spLocks noEditPoints="1"/>
          </p:cNvSpPr>
          <p:nvPr>
            <p:custDataLst>
              <p:tags r:id="rId16"/>
            </p:custDataLst>
          </p:nvPr>
        </p:nvSpPr>
        <p:spPr bwMode="auto">
          <a:xfrm>
            <a:off x="9740453" y="3330615"/>
            <a:ext cx="1106827" cy="1010712"/>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08" tIns="60954" rIns="121908" bIns="6095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a:ea typeface="微软雅黑" panose="020B0503020204020204" charset="-122"/>
              <a:cs typeface="+mn-ea"/>
              <a:sym typeface="Arial" panose="020B0604020202020204"/>
            </a:endParaRPr>
          </a:p>
        </p:txBody>
      </p:sp>
      <p:grpSp>
        <p:nvGrpSpPr>
          <p:cNvPr id="53" name="Group 71"/>
          <p:cNvGrpSpPr/>
          <p:nvPr/>
        </p:nvGrpSpPr>
        <p:grpSpPr>
          <a:xfrm>
            <a:off x="6473211" y="3330877"/>
            <a:ext cx="809560" cy="808261"/>
            <a:chOff x="3810000" y="2265363"/>
            <a:chExt cx="915988" cy="914400"/>
          </a:xfrm>
          <a:solidFill>
            <a:schemeClr val="bg1"/>
          </a:solidFill>
        </p:grpSpPr>
        <p:sp>
          <p:nvSpPr>
            <p:cNvPr id="54" name="Rectangle 118"/>
            <p:cNvSpPr>
              <a:spLocks noChangeArrowheads="1"/>
            </p:cNvSpPr>
            <p:nvPr>
              <p:custDataLst>
                <p:tags r:id="rId25"/>
              </p:custDataLst>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55" name="Freeform 119"/>
            <p:cNvSpPr/>
            <p:nvPr>
              <p:custDataLst>
                <p:tags r:id="rId26"/>
              </p:custDataLst>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56" name="Freeform 120"/>
            <p:cNvSpPr/>
            <p:nvPr>
              <p:custDataLst>
                <p:tags r:id="rId27"/>
              </p:custDataLst>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57" name="Freeform 121"/>
            <p:cNvSpPr/>
            <p:nvPr>
              <p:custDataLst>
                <p:tags r:id="rId28"/>
              </p:custDataLst>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58" name="Freeform 122"/>
            <p:cNvSpPr/>
            <p:nvPr>
              <p:custDataLst>
                <p:tags r:id="rId29"/>
              </p:custDataLst>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3" name="Freeform 123"/>
            <p:cNvSpPr/>
            <p:nvPr>
              <p:custDataLst>
                <p:tags r:id="rId30"/>
              </p:custDataLst>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4" name="Freeform 124"/>
            <p:cNvSpPr/>
            <p:nvPr>
              <p:custDataLst>
                <p:tags r:id="rId31"/>
              </p:custDataLst>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5" name="Freeform 125"/>
            <p:cNvSpPr/>
            <p:nvPr>
              <p:custDataLst>
                <p:tags r:id="rId32"/>
              </p:custDataLst>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grpSp>
      <p:grpSp>
        <p:nvGrpSpPr>
          <p:cNvPr id="62" name="Group 173"/>
          <p:cNvGrpSpPr/>
          <p:nvPr/>
        </p:nvGrpSpPr>
        <p:grpSpPr>
          <a:xfrm>
            <a:off x="13770434" y="3222146"/>
            <a:ext cx="1071485" cy="1063820"/>
            <a:chOff x="6400800" y="1195388"/>
            <a:chExt cx="654050" cy="649287"/>
          </a:xfrm>
          <a:solidFill>
            <a:schemeClr val="bg1"/>
          </a:solidFill>
        </p:grpSpPr>
        <p:sp>
          <p:nvSpPr>
            <p:cNvPr id="6" name="Freeform 289"/>
            <p:cNvSpPr>
              <a:spLocks noEditPoints="1"/>
            </p:cNvSpPr>
            <p:nvPr>
              <p:custDataLst>
                <p:tags r:id="rId20"/>
              </p:custDataLst>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64" name="Rectangle 290"/>
            <p:cNvSpPr>
              <a:spLocks noChangeArrowheads="1"/>
            </p:cNvSpPr>
            <p:nvPr>
              <p:custDataLst>
                <p:tags r:id="rId21"/>
              </p:custDataLst>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7" name="Rectangle 291"/>
            <p:cNvSpPr>
              <a:spLocks noChangeArrowheads="1"/>
            </p:cNvSpPr>
            <p:nvPr>
              <p:custDataLst>
                <p:tags r:id="rId22"/>
              </p:custDataLst>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66" name="Rectangle 292"/>
            <p:cNvSpPr>
              <a:spLocks noChangeArrowheads="1"/>
            </p:cNvSpPr>
            <p:nvPr>
              <p:custDataLst>
                <p:tags r:id="rId23"/>
              </p:custDataLst>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67" name="Rectangle 293"/>
            <p:cNvSpPr>
              <a:spLocks noChangeArrowheads="1"/>
            </p:cNvSpPr>
            <p:nvPr>
              <p:custDataLst>
                <p:tags r:id="rId24"/>
              </p:custDataLst>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grpSp>
      <p:grpSp>
        <p:nvGrpSpPr>
          <p:cNvPr id="68" name="Group 162"/>
          <p:cNvGrpSpPr/>
          <p:nvPr/>
        </p:nvGrpSpPr>
        <p:grpSpPr>
          <a:xfrm>
            <a:off x="3272479" y="3216132"/>
            <a:ext cx="837367" cy="895701"/>
            <a:chOff x="4267200" y="1196975"/>
            <a:chExt cx="593725" cy="635001"/>
          </a:xfrm>
          <a:solidFill>
            <a:schemeClr val="bg1"/>
          </a:solidFill>
        </p:grpSpPr>
        <p:sp>
          <p:nvSpPr>
            <p:cNvPr id="69" name="Freeform 272"/>
            <p:cNvSpPr/>
            <p:nvPr>
              <p:custDataLst>
                <p:tags r:id="rId17"/>
              </p:custDataLst>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70" name="Rectangle 273"/>
            <p:cNvSpPr>
              <a:spLocks noChangeArrowheads="1"/>
            </p:cNvSpPr>
            <p:nvPr>
              <p:custDataLst>
                <p:tags r:id="rId18"/>
              </p:custDataLst>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sp>
          <p:nvSpPr>
            <p:cNvPr id="71" name="Freeform 274"/>
            <p:cNvSpPr>
              <a:spLocks noEditPoints="1"/>
            </p:cNvSpPr>
            <p:nvPr>
              <p:custDataLst>
                <p:tags r:id="rId19"/>
              </p:custDataLst>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charset="-122"/>
                <a:cs typeface="+mn-ea"/>
                <a:sym typeface="Arial" panose="020B0604020202020204"/>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1" grpId="0"/>
      <p:bldP spid="42" grpId="0"/>
      <p:bldP spid="43" grpId="0"/>
      <p:bldP spid="44" grpId="0"/>
      <p:bldP spid="45" grpId="0"/>
      <p:bldP spid="46" grpId="0"/>
      <p:bldP spid="47" grpId="0"/>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a:off x="5210098" y="1809724"/>
            <a:ext cx="11804079" cy="7967753"/>
          </a:xfrm>
          <a:custGeom>
            <a:avLst/>
            <a:gdLst/>
            <a:ahLst/>
            <a:cxnLst/>
            <a:rect l="l" t="t" r="r" b="b"/>
            <a:pathLst>
              <a:path w="11804079" h="7967753">
                <a:moveTo>
                  <a:pt x="0" y="0"/>
                </a:moveTo>
                <a:lnTo>
                  <a:pt x="11804078" y="0"/>
                </a:lnTo>
                <a:lnTo>
                  <a:pt x="11804078" y="7967753"/>
                </a:lnTo>
                <a:lnTo>
                  <a:pt x="0" y="7967753"/>
                </a:lnTo>
                <a:lnTo>
                  <a:pt x="0" y="0"/>
                </a:lnTo>
                <a:close/>
              </a:path>
            </a:pathLst>
          </a:custGeom>
          <a:blipFill>
            <a:blip r:embed="rId2" cstate="email"/>
            <a:stretch>
              <a:fillRect/>
            </a:stretch>
          </a:blipFill>
        </p:spPr>
      </p:sp>
      <p:grpSp>
        <p:nvGrpSpPr>
          <p:cNvPr id="3" name="Group 3"/>
          <p:cNvGrpSpPr/>
          <p:nvPr/>
        </p:nvGrpSpPr>
        <p:grpSpPr>
          <a:xfrm>
            <a:off x="2519467" y="4793742"/>
            <a:ext cx="1714079" cy="211389"/>
            <a:chOff x="0" y="0"/>
            <a:chExt cx="451445" cy="55675"/>
          </a:xfrm>
        </p:grpSpPr>
        <p:sp>
          <p:nvSpPr>
            <p:cNvPr id="4" name="Freeform 4"/>
            <p:cNvSpPr/>
            <p:nvPr/>
          </p:nvSpPr>
          <p:spPr>
            <a:xfrm>
              <a:off x="0" y="0"/>
              <a:ext cx="451445" cy="55675"/>
            </a:xfrm>
            <a:custGeom>
              <a:avLst/>
              <a:gdLst/>
              <a:ahLst/>
              <a:cxnLst/>
              <a:rect l="l" t="t" r="r" b="b"/>
              <a:pathLst>
                <a:path w="451445" h="55675">
                  <a:moveTo>
                    <a:pt x="27837" y="0"/>
                  </a:moveTo>
                  <a:lnTo>
                    <a:pt x="423607" y="0"/>
                  </a:lnTo>
                  <a:cubicBezTo>
                    <a:pt x="438981" y="0"/>
                    <a:pt x="451445" y="12463"/>
                    <a:pt x="451445" y="27837"/>
                  </a:cubicBezTo>
                  <a:lnTo>
                    <a:pt x="451445" y="27837"/>
                  </a:lnTo>
                  <a:cubicBezTo>
                    <a:pt x="451445" y="35220"/>
                    <a:pt x="448512" y="42301"/>
                    <a:pt x="443291" y="47521"/>
                  </a:cubicBezTo>
                  <a:cubicBezTo>
                    <a:pt x="438071" y="52742"/>
                    <a:pt x="430990" y="55675"/>
                    <a:pt x="423607" y="55675"/>
                  </a:cubicBezTo>
                  <a:lnTo>
                    <a:pt x="27837" y="55675"/>
                  </a:lnTo>
                  <a:cubicBezTo>
                    <a:pt x="20454" y="55675"/>
                    <a:pt x="13374" y="52742"/>
                    <a:pt x="8153" y="47521"/>
                  </a:cubicBezTo>
                  <a:cubicBezTo>
                    <a:pt x="2933" y="42301"/>
                    <a:pt x="0" y="35220"/>
                    <a:pt x="0" y="27837"/>
                  </a:cubicBezTo>
                  <a:lnTo>
                    <a:pt x="0" y="27837"/>
                  </a:lnTo>
                  <a:cubicBezTo>
                    <a:pt x="0" y="20454"/>
                    <a:pt x="2933" y="13374"/>
                    <a:pt x="8153" y="8153"/>
                  </a:cubicBezTo>
                  <a:cubicBezTo>
                    <a:pt x="13374" y="2933"/>
                    <a:pt x="20454" y="0"/>
                    <a:pt x="27837" y="0"/>
                  </a:cubicBezTo>
                  <a:close/>
                </a:path>
              </a:pathLst>
            </a:custGeom>
            <a:solidFill>
              <a:srgbClr val="284EFF"/>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60"/>
                </a:lnSpc>
              </a:pPr>
              <a:endParaRPr/>
            </a:p>
          </p:txBody>
        </p:sp>
      </p:grpSp>
      <p:sp>
        <p:nvSpPr>
          <p:cNvPr id="6" name="TextBox 6"/>
          <p:cNvSpPr txBox="1"/>
          <p:nvPr/>
        </p:nvSpPr>
        <p:spPr>
          <a:xfrm>
            <a:off x="6915416" y="3796587"/>
            <a:ext cx="9390864" cy="1500506"/>
          </a:xfrm>
          <a:prstGeom prst="rect">
            <a:avLst/>
          </a:prstGeom>
        </p:spPr>
        <p:txBody>
          <a:bodyPr lIns="0" tIns="0" rIns="0" bIns="0" rtlCol="0" anchor="t">
            <a:spAutoFit/>
          </a:bodyPr>
          <a:lstStyle/>
          <a:p>
            <a:pPr>
              <a:lnSpc>
                <a:spcPts val="12320"/>
              </a:lnSpc>
            </a:pPr>
            <a:r>
              <a:rPr lang="zh-CN" altLang="en-US" sz="8800" dirty="0">
                <a:solidFill>
                  <a:srgbClr val="284EFF"/>
                </a:solidFill>
                <a:ea typeface="思源黑体-超粗体"/>
              </a:rPr>
              <a:t>后续规划</a:t>
            </a:r>
            <a:endParaRPr lang="en-US" sz="8800" dirty="0">
              <a:solidFill>
                <a:srgbClr val="284EFF"/>
              </a:solidFill>
              <a:ea typeface="思源黑体-超粗体"/>
            </a:endParaRPr>
          </a:p>
        </p:txBody>
      </p:sp>
      <p:sp>
        <p:nvSpPr>
          <p:cNvPr id="7" name="TextBox 7"/>
          <p:cNvSpPr txBox="1"/>
          <p:nvPr/>
        </p:nvSpPr>
        <p:spPr>
          <a:xfrm>
            <a:off x="1140820" y="4847459"/>
            <a:ext cx="3867150" cy="4279901"/>
          </a:xfrm>
          <a:prstGeom prst="rect">
            <a:avLst/>
          </a:prstGeom>
        </p:spPr>
        <p:txBody>
          <a:bodyPr lIns="0" tIns="0" rIns="0" bIns="0" rtlCol="0" anchor="t">
            <a:spAutoFit/>
          </a:bodyPr>
          <a:lstStyle/>
          <a:p>
            <a:pPr>
              <a:lnSpc>
                <a:spcPts val="35000"/>
              </a:lnSpc>
            </a:pPr>
            <a:r>
              <a:rPr lang="en-US" sz="25000">
                <a:solidFill>
                  <a:srgbClr val="284EFF"/>
                </a:solidFill>
                <a:latin typeface="思源黑体-超粗体"/>
              </a:rPr>
              <a:t>04</a:t>
            </a:r>
          </a:p>
        </p:txBody>
      </p:sp>
      <p:sp>
        <p:nvSpPr>
          <p:cNvPr id="8" name="TextBox 8"/>
          <p:cNvSpPr txBox="1"/>
          <p:nvPr/>
        </p:nvSpPr>
        <p:spPr>
          <a:xfrm>
            <a:off x="6915416" y="7398969"/>
            <a:ext cx="7067236" cy="357918"/>
          </a:xfrm>
          <a:prstGeom prst="rect">
            <a:avLst/>
          </a:prstGeom>
        </p:spPr>
        <p:txBody>
          <a:bodyPr lIns="0" tIns="0" rIns="0" bIns="0" rtlCol="0" anchor="t">
            <a:spAutoFit/>
          </a:bodyPr>
          <a:lstStyle/>
          <a:p>
            <a:pPr algn="just">
              <a:lnSpc>
                <a:spcPts val="3200"/>
              </a:lnSpc>
            </a:pPr>
            <a:r>
              <a:rPr lang="zh-CN" altLang="en-US" sz="1600" b="1" spc="127" dirty="0">
                <a:solidFill>
                  <a:srgbClr val="000000"/>
                </a:solidFill>
                <a:latin typeface="思源黑体-粗体"/>
              </a:rPr>
              <a:t>跑项目后续的安排，以及相关注意事项</a:t>
            </a:r>
            <a:endParaRPr lang="en-US" altLang="zh-CN" sz="1600" b="1" spc="127" dirty="0">
              <a:solidFill>
                <a:srgbClr val="000000"/>
              </a:solidFill>
              <a:latin typeface="思源黑体-粗体"/>
            </a:endParaRPr>
          </a:p>
        </p:txBody>
      </p:sp>
      <p:grpSp>
        <p:nvGrpSpPr>
          <p:cNvPr id="9" name="Group 9"/>
          <p:cNvGrpSpPr/>
          <p:nvPr/>
        </p:nvGrpSpPr>
        <p:grpSpPr>
          <a:xfrm>
            <a:off x="6915416" y="6746621"/>
            <a:ext cx="8507951" cy="263549"/>
            <a:chOff x="0" y="0"/>
            <a:chExt cx="11343935" cy="351399"/>
          </a:xfrm>
        </p:grpSpPr>
        <p:sp>
          <p:nvSpPr>
            <p:cNvPr id="10" name="Freeform 10"/>
            <p:cNvSpPr/>
            <p:nvPr/>
          </p:nvSpPr>
          <p:spPr>
            <a:xfrm>
              <a:off x="0" y="0"/>
              <a:ext cx="6342635" cy="351399"/>
            </a:xfrm>
            <a:custGeom>
              <a:avLst/>
              <a:gdLst/>
              <a:ahLst/>
              <a:cxnLst/>
              <a:rect l="l" t="t" r="r" b="b"/>
              <a:pathLst>
                <a:path w="6342635" h="351399">
                  <a:moveTo>
                    <a:pt x="0" y="0"/>
                  </a:moveTo>
                  <a:lnTo>
                    <a:pt x="6342635" y="0"/>
                  </a:lnTo>
                  <a:lnTo>
                    <a:pt x="6342635" y="351399"/>
                  </a:lnTo>
                  <a:lnTo>
                    <a:pt x="0" y="351399"/>
                  </a:lnTo>
                  <a:lnTo>
                    <a:pt x="0" y="0"/>
                  </a:lnTo>
                  <a:close/>
                </a:path>
              </a:pathLst>
            </a:custGeom>
            <a:blipFill>
              <a:blip r:embed="rId3" cstate="email"/>
              <a:stretch>
                <a:fillRect/>
              </a:stretch>
            </a:blipFill>
          </p:spPr>
        </p:sp>
        <p:sp>
          <p:nvSpPr>
            <p:cNvPr id="11" name="Freeform 11"/>
            <p:cNvSpPr/>
            <p:nvPr/>
          </p:nvSpPr>
          <p:spPr>
            <a:xfrm>
              <a:off x="6342635" y="0"/>
              <a:ext cx="5001299" cy="351399"/>
            </a:xfrm>
            <a:custGeom>
              <a:avLst/>
              <a:gdLst/>
              <a:ahLst/>
              <a:cxnLst/>
              <a:rect l="l" t="t" r="r" b="b"/>
              <a:pathLst>
                <a:path w="5001299" h="351399">
                  <a:moveTo>
                    <a:pt x="0" y="0"/>
                  </a:moveTo>
                  <a:lnTo>
                    <a:pt x="5001300" y="0"/>
                  </a:lnTo>
                  <a:lnTo>
                    <a:pt x="5001300" y="351399"/>
                  </a:lnTo>
                  <a:lnTo>
                    <a:pt x="0" y="351399"/>
                  </a:lnTo>
                  <a:lnTo>
                    <a:pt x="0" y="0"/>
                  </a:lnTo>
                  <a:close/>
                </a:path>
              </a:pathLst>
            </a:custGeom>
            <a:blipFill>
              <a:blip r:embed="rId4" cstate="email"/>
              <a:stretch>
                <a:fillRect/>
              </a:stretch>
            </a:blipFill>
          </p:spPr>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rot="-5400000" flipH="1">
            <a:off x="1700819" y="5993057"/>
            <a:ext cx="5655442" cy="3817423"/>
          </a:xfrm>
          <a:custGeom>
            <a:avLst/>
            <a:gdLst/>
            <a:ahLst/>
            <a:cxnLst/>
            <a:rect l="l" t="t" r="r" b="b"/>
            <a:pathLst>
              <a:path w="5655442" h="3817423">
                <a:moveTo>
                  <a:pt x="5655443" y="0"/>
                </a:moveTo>
                <a:lnTo>
                  <a:pt x="0" y="0"/>
                </a:lnTo>
                <a:lnTo>
                  <a:pt x="0" y="3817423"/>
                </a:lnTo>
                <a:lnTo>
                  <a:pt x="5655443" y="3817423"/>
                </a:lnTo>
                <a:lnTo>
                  <a:pt x="5655443" y="0"/>
                </a:lnTo>
                <a:close/>
              </a:path>
            </a:pathLst>
          </a:custGeom>
          <a:blipFill>
            <a:blip r:embed="rId2" cstate="email"/>
            <a:stretch>
              <a:fillRect/>
            </a:stretch>
          </a:blipFill>
        </p:spPr>
      </p:sp>
      <p:sp>
        <p:nvSpPr>
          <p:cNvPr id="3" name="TextBox 3"/>
          <p:cNvSpPr txBox="1"/>
          <p:nvPr/>
        </p:nvSpPr>
        <p:spPr>
          <a:xfrm>
            <a:off x="1190192" y="1028700"/>
            <a:ext cx="3051683" cy="847725"/>
          </a:xfrm>
          <a:prstGeom prst="rect">
            <a:avLst/>
          </a:prstGeom>
        </p:spPr>
        <p:txBody>
          <a:bodyPr lIns="0" tIns="0" rIns="0" bIns="0" rtlCol="0" anchor="t">
            <a:spAutoFit/>
          </a:bodyPr>
          <a:lstStyle/>
          <a:p>
            <a:pPr>
              <a:lnSpc>
                <a:spcPts val="6720"/>
              </a:lnSpc>
            </a:pPr>
            <a:r>
              <a:rPr lang="en-US" sz="5600" dirty="0" err="1">
                <a:solidFill>
                  <a:srgbClr val="000000"/>
                </a:solidFill>
                <a:ea typeface="思源黑体-超粗体 Bold"/>
              </a:rPr>
              <a:t>总体规划</a:t>
            </a:r>
            <a:endParaRPr lang="en-US" sz="5600" dirty="0">
              <a:solidFill>
                <a:srgbClr val="000000"/>
              </a:solidFill>
              <a:ea typeface="思源黑体-超粗体 Bold"/>
            </a:endParaRPr>
          </a:p>
        </p:txBody>
      </p:sp>
      <p:sp>
        <p:nvSpPr>
          <p:cNvPr id="4" name="TextBox 4"/>
          <p:cNvSpPr txBox="1"/>
          <p:nvPr/>
        </p:nvSpPr>
        <p:spPr>
          <a:xfrm>
            <a:off x="7299893" y="218184"/>
            <a:ext cx="10637654" cy="5153025"/>
          </a:xfrm>
          <a:prstGeom prst="rect">
            <a:avLst/>
          </a:prstGeom>
        </p:spPr>
        <p:txBody>
          <a:bodyPr lIns="0" tIns="0" rIns="0" bIns="0" rtlCol="0" anchor="t">
            <a:spAutoFit/>
          </a:bodyPr>
          <a:lstStyle/>
          <a:p>
            <a:pPr algn="ctr">
              <a:lnSpc>
                <a:spcPts val="42000"/>
              </a:lnSpc>
            </a:pPr>
            <a:r>
              <a:rPr lang="en-US" sz="30000">
                <a:solidFill>
                  <a:srgbClr val="EDF0F4"/>
                </a:solidFill>
                <a:latin typeface="思源黑体-超粗体"/>
              </a:rPr>
              <a:t>2023</a:t>
            </a:r>
          </a:p>
        </p:txBody>
      </p:sp>
      <p:sp>
        <p:nvSpPr>
          <p:cNvPr id="5" name="TextBox 5"/>
          <p:cNvSpPr txBox="1"/>
          <p:nvPr/>
        </p:nvSpPr>
        <p:spPr>
          <a:xfrm>
            <a:off x="7508584" y="218184"/>
            <a:ext cx="10220271" cy="5153025"/>
          </a:xfrm>
          <a:prstGeom prst="rect">
            <a:avLst/>
          </a:prstGeom>
        </p:spPr>
        <p:txBody>
          <a:bodyPr lIns="0" tIns="0" rIns="0" bIns="0" rtlCol="0" anchor="t">
            <a:spAutoFit/>
          </a:bodyPr>
          <a:lstStyle/>
          <a:p>
            <a:pPr algn="ctr">
              <a:lnSpc>
                <a:spcPts val="42000"/>
              </a:lnSpc>
            </a:pPr>
            <a:r>
              <a:rPr lang="en-US" sz="30000">
                <a:solidFill>
                  <a:srgbClr val="EDF0F4"/>
                </a:solidFill>
                <a:latin typeface="思源黑体-超粗体"/>
              </a:rPr>
              <a:t>2023</a:t>
            </a:r>
          </a:p>
        </p:txBody>
      </p:sp>
      <p:sp>
        <p:nvSpPr>
          <p:cNvPr id="8" name="TextBox 8"/>
          <p:cNvSpPr txBox="1"/>
          <p:nvPr/>
        </p:nvSpPr>
        <p:spPr>
          <a:xfrm>
            <a:off x="3159863" y="6056422"/>
            <a:ext cx="2737356" cy="842538"/>
          </a:xfrm>
          <a:prstGeom prst="rect">
            <a:avLst/>
          </a:prstGeom>
        </p:spPr>
        <p:txBody>
          <a:bodyPr lIns="0" tIns="0" rIns="0" bIns="0" rtlCol="0" anchor="t">
            <a:spAutoFit/>
          </a:bodyPr>
          <a:lstStyle/>
          <a:p>
            <a:pPr algn="ctr">
              <a:lnSpc>
                <a:spcPts val="3360"/>
              </a:lnSpc>
              <a:spcBef>
                <a:spcPct val="0"/>
              </a:spcBef>
            </a:pPr>
            <a:r>
              <a:rPr lang="zh-CN" altLang="en-US" sz="2400" dirty="0">
                <a:solidFill>
                  <a:srgbClr val="284EFF"/>
                </a:solidFill>
                <a:ea typeface="思源黑体-超粗体"/>
              </a:rPr>
              <a:t>明确核心竞争力</a:t>
            </a:r>
            <a:endParaRPr lang="en-US" altLang="zh-CN" sz="2400" dirty="0">
              <a:solidFill>
                <a:srgbClr val="284EFF"/>
              </a:solidFill>
              <a:ea typeface="思源黑体-超粗体"/>
            </a:endParaRPr>
          </a:p>
          <a:p>
            <a:pPr algn="ctr">
              <a:lnSpc>
                <a:spcPts val="3360"/>
              </a:lnSpc>
              <a:spcBef>
                <a:spcPct val="0"/>
              </a:spcBef>
            </a:pPr>
            <a:r>
              <a:rPr lang="zh-CN" altLang="en-US" sz="2400" dirty="0">
                <a:solidFill>
                  <a:srgbClr val="284EFF"/>
                </a:solidFill>
                <a:ea typeface="思源黑体-超粗体"/>
              </a:rPr>
              <a:t>及方向</a:t>
            </a:r>
            <a:endParaRPr lang="en-US" sz="2400" dirty="0">
              <a:solidFill>
                <a:srgbClr val="284EFF"/>
              </a:solidFill>
              <a:ea typeface="思源黑体-超粗体"/>
            </a:endParaRPr>
          </a:p>
        </p:txBody>
      </p:sp>
      <p:sp>
        <p:nvSpPr>
          <p:cNvPr id="9" name="TextBox 9"/>
          <p:cNvSpPr txBox="1"/>
          <p:nvPr/>
        </p:nvSpPr>
        <p:spPr>
          <a:xfrm>
            <a:off x="3159863" y="7756974"/>
            <a:ext cx="2737356" cy="1194814"/>
          </a:xfrm>
          <a:prstGeom prst="rect">
            <a:avLst/>
          </a:prstGeom>
        </p:spPr>
        <p:txBody>
          <a:bodyPr lIns="0" tIns="0" rIns="0" bIns="0" rtlCol="0" anchor="t">
            <a:spAutoFit/>
          </a:bodyPr>
          <a:lstStyle/>
          <a:p>
            <a:pPr algn="ctr">
              <a:lnSpc>
                <a:spcPts val="3200"/>
              </a:lnSpc>
            </a:pPr>
            <a:r>
              <a:rPr lang="zh-CN" altLang="en-US" sz="2000" b="1" dirty="0">
                <a:solidFill>
                  <a:srgbClr val="000000"/>
                </a:solidFill>
                <a:ea typeface="思源黑体-粗体"/>
              </a:rPr>
              <a:t>明白自己的优势和市场的需求，以寻求正确的方向</a:t>
            </a:r>
            <a:endParaRPr lang="en-US" sz="2000" b="1" dirty="0">
              <a:solidFill>
                <a:srgbClr val="000000"/>
              </a:solidFill>
              <a:ea typeface="思源黑体-粗体"/>
            </a:endParaRPr>
          </a:p>
        </p:txBody>
      </p:sp>
      <p:sp>
        <p:nvSpPr>
          <p:cNvPr id="10" name="Freeform 10"/>
          <p:cNvSpPr/>
          <p:nvPr/>
        </p:nvSpPr>
        <p:spPr>
          <a:xfrm rot="-5400000" flipH="1">
            <a:off x="6314833" y="4972575"/>
            <a:ext cx="5655442" cy="3817423"/>
          </a:xfrm>
          <a:custGeom>
            <a:avLst/>
            <a:gdLst/>
            <a:ahLst/>
            <a:cxnLst/>
            <a:rect l="l" t="t" r="r" b="b"/>
            <a:pathLst>
              <a:path w="5655442" h="3817423">
                <a:moveTo>
                  <a:pt x="5655443" y="0"/>
                </a:moveTo>
                <a:lnTo>
                  <a:pt x="0" y="0"/>
                </a:lnTo>
                <a:lnTo>
                  <a:pt x="0" y="3817424"/>
                </a:lnTo>
                <a:lnTo>
                  <a:pt x="5655443" y="3817424"/>
                </a:lnTo>
                <a:lnTo>
                  <a:pt x="5655443" y="0"/>
                </a:lnTo>
                <a:close/>
              </a:path>
            </a:pathLst>
          </a:custGeom>
          <a:blipFill>
            <a:blip r:embed="rId2" cstate="email"/>
            <a:stretch>
              <a:fillRect/>
            </a:stretch>
          </a:blipFill>
        </p:spPr>
      </p:sp>
      <p:sp>
        <p:nvSpPr>
          <p:cNvPr id="11" name="TextBox 11"/>
          <p:cNvSpPr txBox="1"/>
          <p:nvPr/>
        </p:nvSpPr>
        <p:spPr>
          <a:xfrm>
            <a:off x="7783168" y="5095875"/>
            <a:ext cx="2721664" cy="842538"/>
          </a:xfrm>
          <a:prstGeom prst="rect">
            <a:avLst/>
          </a:prstGeom>
        </p:spPr>
        <p:txBody>
          <a:bodyPr lIns="0" tIns="0" rIns="0" bIns="0" rtlCol="0" anchor="t">
            <a:spAutoFit/>
          </a:bodyPr>
          <a:lstStyle/>
          <a:p>
            <a:pPr algn="ctr">
              <a:lnSpc>
                <a:spcPts val="3360"/>
              </a:lnSpc>
            </a:pPr>
            <a:r>
              <a:rPr lang="zh-CN" altLang="en-US" sz="2400" dirty="0">
                <a:solidFill>
                  <a:srgbClr val="284EFF"/>
                </a:solidFill>
                <a:ea typeface="思源黑体-超粗体"/>
              </a:rPr>
              <a:t>保留底线</a:t>
            </a:r>
            <a:endParaRPr lang="en-US" altLang="zh-CN" sz="2400" dirty="0">
              <a:solidFill>
                <a:srgbClr val="284EFF"/>
              </a:solidFill>
              <a:ea typeface="思源黑体-超粗体"/>
            </a:endParaRPr>
          </a:p>
          <a:p>
            <a:pPr algn="ctr">
              <a:lnSpc>
                <a:spcPts val="3360"/>
              </a:lnSpc>
            </a:pPr>
            <a:r>
              <a:rPr lang="zh-CN" altLang="en-US" sz="2400" dirty="0">
                <a:solidFill>
                  <a:srgbClr val="284EFF"/>
                </a:solidFill>
                <a:ea typeface="思源黑体-超粗体"/>
              </a:rPr>
              <a:t>降低期望</a:t>
            </a:r>
            <a:endParaRPr lang="en-US" altLang="zh-CN" sz="2400" dirty="0">
              <a:solidFill>
                <a:srgbClr val="284EFF"/>
              </a:solidFill>
              <a:ea typeface="思源黑体-超粗体"/>
            </a:endParaRPr>
          </a:p>
        </p:txBody>
      </p:sp>
      <p:sp>
        <p:nvSpPr>
          <p:cNvPr id="12" name="TextBox 12"/>
          <p:cNvSpPr txBox="1"/>
          <p:nvPr/>
        </p:nvSpPr>
        <p:spPr>
          <a:xfrm>
            <a:off x="7783168" y="7130659"/>
            <a:ext cx="2721664" cy="784446"/>
          </a:xfrm>
          <a:prstGeom prst="rect">
            <a:avLst/>
          </a:prstGeom>
        </p:spPr>
        <p:txBody>
          <a:bodyPr lIns="0" tIns="0" rIns="0" bIns="0" rtlCol="0" anchor="t">
            <a:spAutoFit/>
          </a:bodyPr>
          <a:lstStyle/>
          <a:p>
            <a:pPr algn="ctr">
              <a:lnSpc>
                <a:spcPts val="3200"/>
              </a:lnSpc>
            </a:pPr>
            <a:r>
              <a:rPr lang="zh-CN" altLang="en-US" sz="2000" b="1" dirty="0">
                <a:solidFill>
                  <a:srgbClr val="000000"/>
                </a:solidFill>
                <a:ea typeface="思源黑体-粗体"/>
              </a:rPr>
              <a:t>以找到项目为总目标，尽力争取酬劳</a:t>
            </a:r>
            <a:endParaRPr lang="en-US" sz="2000" b="1" dirty="0">
              <a:solidFill>
                <a:srgbClr val="000000"/>
              </a:solidFill>
              <a:ea typeface="思源黑体-粗体"/>
            </a:endParaRPr>
          </a:p>
        </p:txBody>
      </p:sp>
      <p:sp>
        <p:nvSpPr>
          <p:cNvPr id="13" name="Freeform 13"/>
          <p:cNvSpPr/>
          <p:nvPr/>
        </p:nvSpPr>
        <p:spPr>
          <a:xfrm rot="-5400000" flipH="1">
            <a:off x="10928847" y="5993057"/>
            <a:ext cx="5655442" cy="3817423"/>
          </a:xfrm>
          <a:custGeom>
            <a:avLst/>
            <a:gdLst/>
            <a:ahLst/>
            <a:cxnLst/>
            <a:rect l="l" t="t" r="r" b="b"/>
            <a:pathLst>
              <a:path w="5655442" h="3817423">
                <a:moveTo>
                  <a:pt x="5655443" y="0"/>
                </a:moveTo>
                <a:lnTo>
                  <a:pt x="0" y="0"/>
                </a:lnTo>
                <a:lnTo>
                  <a:pt x="0" y="3817423"/>
                </a:lnTo>
                <a:lnTo>
                  <a:pt x="5655443" y="3817423"/>
                </a:lnTo>
                <a:lnTo>
                  <a:pt x="5655443" y="0"/>
                </a:lnTo>
                <a:close/>
              </a:path>
            </a:pathLst>
          </a:custGeom>
          <a:blipFill>
            <a:blip r:embed="rId2" cstate="email"/>
            <a:stretch>
              <a:fillRect/>
            </a:stretch>
          </a:blipFill>
        </p:spPr>
      </p:sp>
      <p:sp>
        <p:nvSpPr>
          <p:cNvPr id="14" name="TextBox 14"/>
          <p:cNvSpPr txBox="1"/>
          <p:nvPr/>
        </p:nvSpPr>
        <p:spPr>
          <a:xfrm>
            <a:off x="12390782" y="6056422"/>
            <a:ext cx="2721664" cy="842538"/>
          </a:xfrm>
          <a:prstGeom prst="rect">
            <a:avLst/>
          </a:prstGeom>
        </p:spPr>
        <p:txBody>
          <a:bodyPr lIns="0" tIns="0" rIns="0" bIns="0" rtlCol="0" anchor="t">
            <a:spAutoFit/>
          </a:bodyPr>
          <a:lstStyle/>
          <a:p>
            <a:pPr algn="ctr">
              <a:lnSpc>
                <a:spcPts val="3360"/>
              </a:lnSpc>
            </a:pPr>
            <a:r>
              <a:rPr lang="zh-CN" altLang="en-US" sz="2400" dirty="0">
                <a:solidFill>
                  <a:srgbClr val="284EFF"/>
                </a:solidFill>
                <a:ea typeface="思源黑体-超粗体"/>
              </a:rPr>
              <a:t>重新规划</a:t>
            </a:r>
            <a:endParaRPr lang="en-US" altLang="zh-CN" sz="2400" dirty="0">
              <a:solidFill>
                <a:srgbClr val="284EFF"/>
              </a:solidFill>
              <a:ea typeface="思源黑体-超粗体"/>
            </a:endParaRPr>
          </a:p>
          <a:p>
            <a:pPr algn="ctr">
              <a:lnSpc>
                <a:spcPts val="3360"/>
              </a:lnSpc>
            </a:pPr>
            <a:r>
              <a:rPr lang="zh-CN" altLang="en-US" sz="2400" dirty="0">
                <a:solidFill>
                  <a:srgbClr val="284EFF"/>
                </a:solidFill>
                <a:ea typeface="思源黑体-超粗体"/>
              </a:rPr>
              <a:t>行动路线</a:t>
            </a:r>
            <a:endParaRPr lang="en-US" sz="2400" dirty="0">
              <a:solidFill>
                <a:srgbClr val="284EFF"/>
              </a:solidFill>
              <a:ea typeface="思源黑体-超粗体"/>
            </a:endParaRPr>
          </a:p>
        </p:txBody>
      </p:sp>
      <p:sp>
        <p:nvSpPr>
          <p:cNvPr id="15" name="TextBox 15"/>
          <p:cNvSpPr txBox="1"/>
          <p:nvPr/>
        </p:nvSpPr>
        <p:spPr>
          <a:xfrm>
            <a:off x="12390782" y="7756974"/>
            <a:ext cx="2721664" cy="784446"/>
          </a:xfrm>
          <a:prstGeom prst="rect">
            <a:avLst/>
          </a:prstGeom>
        </p:spPr>
        <p:txBody>
          <a:bodyPr lIns="0" tIns="0" rIns="0" bIns="0" rtlCol="0" anchor="t">
            <a:spAutoFit/>
          </a:bodyPr>
          <a:lstStyle/>
          <a:p>
            <a:pPr algn="ctr">
              <a:lnSpc>
                <a:spcPts val="3200"/>
              </a:lnSpc>
            </a:pPr>
            <a:r>
              <a:rPr lang="zh-CN" altLang="en-US" sz="2000" b="1" dirty="0">
                <a:solidFill>
                  <a:srgbClr val="000000"/>
                </a:solidFill>
                <a:ea typeface="思源黑体-粗体"/>
              </a:rPr>
              <a:t>尽力以高效率的方式行动，广撒网，多交流</a:t>
            </a:r>
            <a:endParaRPr lang="en-US" sz="2000" b="1" dirty="0">
              <a:solidFill>
                <a:srgbClr val="000000"/>
              </a:solidFill>
              <a:ea typeface="思源黑体-粗体"/>
            </a:endParaRPr>
          </a:p>
        </p:txBody>
      </p:sp>
      <p:sp>
        <p:nvSpPr>
          <p:cNvPr id="16" name="Freeform 16"/>
          <p:cNvSpPr/>
          <p:nvPr/>
        </p:nvSpPr>
        <p:spPr>
          <a:xfrm>
            <a:off x="2140013" y="4814984"/>
            <a:ext cx="1436066" cy="1434271"/>
          </a:xfrm>
          <a:custGeom>
            <a:avLst/>
            <a:gdLst/>
            <a:ahLst/>
            <a:cxnLst/>
            <a:rect l="l" t="t" r="r" b="b"/>
            <a:pathLst>
              <a:path w="1436066" h="1434271">
                <a:moveTo>
                  <a:pt x="0" y="0"/>
                </a:moveTo>
                <a:lnTo>
                  <a:pt x="1436067" y="0"/>
                </a:lnTo>
                <a:lnTo>
                  <a:pt x="1436067" y="1434272"/>
                </a:lnTo>
                <a:lnTo>
                  <a:pt x="0" y="1434272"/>
                </a:lnTo>
                <a:lnTo>
                  <a:pt x="0" y="0"/>
                </a:lnTo>
                <a:close/>
              </a:path>
            </a:pathLst>
          </a:custGeom>
          <a:blipFill>
            <a:blip r:embed="rId3" cstate="email"/>
            <a:stretch>
              <a:fillRect/>
            </a:stretch>
          </a:blipFill>
        </p:spPr>
      </p:sp>
      <p:grpSp>
        <p:nvGrpSpPr>
          <p:cNvPr id="17" name="Group 17"/>
          <p:cNvGrpSpPr/>
          <p:nvPr/>
        </p:nvGrpSpPr>
        <p:grpSpPr>
          <a:xfrm>
            <a:off x="2563760" y="5237834"/>
            <a:ext cx="588572" cy="58857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84EFF"/>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sp>
        <p:nvSpPr>
          <p:cNvPr id="20" name="Freeform 20"/>
          <p:cNvSpPr/>
          <p:nvPr/>
        </p:nvSpPr>
        <p:spPr>
          <a:xfrm>
            <a:off x="2689553" y="5371209"/>
            <a:ext cx="336987" cy="321823"/>
          </a:xfrm>
          <a:custGeom>
            <a:avLst/>
            <a:gdLst/>
            <a:ahLst/>
            <a:cxnLst/>
            <a:rect l="l" t="t" r="r" b="b"/>
            <a:pathLst>
              <a:path w="336987" h="321823">
                <a:moveTo>
                  <a:pt x="0" y="0"/>
                </a:moveTo>
                <a:lnTo>
                  <a:pt x="336987" y="0"/>
                </a:lnTo>
                <a:lnTo>
                  <a:pt x="336987" y="321822"/>
                </a:lnTo>
                <a:lnTo>
                  <a:pt x="0" y="321822"/>
                </a:lnTo>
                <a:lnTo>
                  <a:pt x="0" y="0"/>
                </a:lnTo>
                <a:close/>
              </a:path>
            </a:pathLst>
          </a:custGeom>
          <a:blipFill>
            <a:blip r:embed="rId4" cstate="email">
              <a:extLst>
                <a:ext uri="{96DAC541-7B7A-43D3-8B79-37D633B846F1}">
                  <asvg:svgBlip xmlns:asvg="http://schemas.microsoft.com/office/drawing/2016/SVG/main" r:embed="rId5"/>
                </a:ext>
              </a:extLst>
            </a:blip>
            <a:stretch>
              <a:fillRect/>
            </a:stretch>
          </a:blipFill>
        </p:spPr>
      </p:sp>
      <p:sp>
        <p:nvSpPr>
          <p:cNvPr id="21" name="Freeform 21"/>
          <p:cNvSpPr/>
          <p:nvPr/>
        </p:nvSpPr>
        <p:spPr>
          <a:xfrm>
            <a:off x="6787049" y="3709229"/>
            <a:ext cx="1436066" cy="1434271"/>
          </a:xfrm>
          <a:custGeom>
            <a:avLst/>
            <a:gdLst/>
            <a:ahLst/>
            <a:cxnLst/>
            <a:rect l="l" t="t" r="r" b="b"/>
            <a:pathLst>
              <a:path w="1436066" h="1434271">
                <a:moveTo>
                  <a:pt x="0" y="0"/>
                </a:moveTo>
                <a:lnTo>
                  <a:pt x="1436066" y="0"/>
                </a:lnTo>
                <a:lnTo>
                  <a:pt x="1436066" y="1434271"/>
                </a:lnTo>
                <a:lnTo>
                  <a:pt x="0" y="1434271"/>
                </a:lnTo>
                <a:lnTo>
                  <a:pt x="0" y="0"/>
                </a:lnTo>
                <a:close/>
              </a:path>
            </a:pathLst>
          </a:custGeom>
          <a:blipFill>
            <a:blip r:embed="rId3" cstate="email"/>
            <a:stretch>
              <a:fillRect/>
            </a:stretch>
          </a:blipFill>
        </p:spPr>
      </p:sp>
      <p:grpSp>
        <p:nvGrpSpPr>
          <p:cNvPr id="22" name="Group 22"/>
          <p:cNvGrpSpPr/>
          <p:nvPr/>
        </p:nvGrpSpPr>
        <p:grpSpPr>
          <a:xfrm>
            <a:off x="7210796" y="4132078"/>
            <a:ext cx="588572" cy="588572"/>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84EFF"/>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sp>
        <p:nvSpPr>
          <p:cNvPr id="25" name="Freeform 25"/>
          <p:cNvSpPr/>
          <p:nvPr/>
        </p:nvSpPr>
        <p:spPr>
          <a:xfrm>
            <a:off x="7336588" y="4265453"/>
            <a:ext cx="336987" cy="321823"/>
          </a:xfrm>
          <a:custGeom>
            <a:avLst/>
            <a:gdLst/>
            <a:ahLst/>
            <a:cxnLst/>
            <a:rect l="l" t="t" r="r" b="b"/>
            <a:pathLst>
              <a:path w="336987" h="321823">
                <a:moveTo>
                  <a:pt x="0" y="0"/>
                </a:moveTo>
                <a:lnTo>
                  <a:pt x="336987" y="0"/>
                </a:lnTo>
                <a:lnTo>
                  <a:pt x="336987" y="321823"/>
                </a:lnTo>
                <a:lnTo>
                  <a:pt x="0" y="321823"/>
                </a:lnTo>
                <a:lnTo>
                  <a:pt x="0" y="0"/>
                </a:lnTo>
                <a:close/>
              </a:path>
            </a:pathLst>
          </a:custGeom>
          <a:blipFill>
            <a:blip r:embed="rId4" cstate="email">
              <a:extLst>
                <a:ext uri="{96DAC541-7B7A-43D3-8B79-37D633B846F1}">
                  <asvg:svgBlip xmlns:asvg="http://schemas.microsoft.com/office/drawing/2016/SVG/main" r:embed="rId5"/>
                </a:ext>
              </a:extLst>
            </a:blip>
            <a:stretch>
              <a:fillRect/>
            </a:stretch>
          </a:blipFill>
        </p:spPr>
      </p:sp>
      <p:sp>
        <p:nvSpPr>
          <p:cNvPr id="26" name="Freeform 26"/>
          <p:cNvSpPr/>
          <p:nvPr/>
        </p:nvSpPr>
        <p:spPr>
          <a:xfrm>
            <a:off x="11403691" y="4814984"/>
            <a:ext cx="1436066" cy="1434271"/>
          </a:xfrm>
          <a:custGeom>
            <a:avLst/>
            <a:gdLst/>
            <a:ahLst/>
            <a:cxnLst/>
            <a:rect l="l" t="t" r="r" b="b"/>
            <a:pathLst>
              <a:path w="1436066" h="1434271">
                <a:moveTo>
                  <a:pt x="0" y="0"/>
                </a:moveTo>
                <a:lnTo>
                  <a:pt x="1436067" y="0"/>
                </a:lnTo>
                <a:lnTo>
                  <a:pt x="1436067" y="1434272"/>
                </a:lnTo>
                <a:lnTo>
                  <a:pt x="0" y="1434272"/>
                </a:lnTo>
                <a:lnTo>
                  <a:pt x="0" y="0"/>
                </a:lnTo>
                <a:close/>
              </a:path>
            </a:pathLst>
          </a:custGeom>
          <a:blipFill>
            <a:blip r:embed="rId3" cstate="email"/>
            <a:stretch>
              <a:fillRect/>
            </a:stretch>
          </a:blipFill>
        </p:spPr>
      </p:sp>
      <p:grpSp>
        <p:nvGrpSpPr>
          <p:cNvPr id="27" name="Group 27"/>
          <p:cNvGrpSpPr/>
          <p:nvPr/>
        </p:nvGrpSpPr>
        <p:grpSpPr>
          <a:xfrm>
            <a:off x="11827438" y="5237834"/>
            <a:ext cx="588572" cy="588572"/>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84EFF"/>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sp>
        <p:nvSpPr>
          <p:cNvPr id="30" name="Freeform 30"/>
          <p:cNvSpPr/>
          <p:nvPr/>
        </p:nvSpPr>
        <p:spPr>
          <a:xfrm>
            <a:off x="11953231" y="5371209"/>
            <a:ext cx="336987" cy="321823"/>
          </a:xfrm>
          <a:custGeom>
            <a:avLst/>
            <a:gdLst/>
            <a:ahLst/>
            <a:cxnLst/>
            <a:rect l="l" t="t" r="r" b="b"/>
            <a:pathLst>
              <a:path w="336987" h="321823">
                <a:moveTo>
                  <a:pt x="0" y="0"/>
                </a:moveTo>
                <a:lnTo>
                  <a:pt x="336987" y="0"/>
                </a:lnTo>
                <a:lnTo>
                  <a:pt x="336987" y="321822"/>
                </a:lnTo>
                <a:lnTo>
                  <a:pt x="0" y="321822"/>
                </a:lnTo>
                <a:lnTo>
                  <a:pt x="0" y="0"/>
                </a:lnTo>
                <a:close/>
              </a:path>
            </a:pathLst>
          </a:custGeom>
          <a:blipFill>
            <a:blip r:embed="rId4" cstate="email">
              <a:extLst>
                <a:ext uri="{96DAC541-7B7A-43D3-8B79-37D633B846F1}">
                  <asvg:svgBlip xmlns:asvg="http://schemas.microsoft.com/office/drawing/2016/SVG/main" r:embed="rId5"/>
                </a:ext>
              </a:extLst>
            </a:blip>
            <a:stretch>
              <a:fillRect/>
            </a:stretch>
          </a:blipFill>
        </p:spPr>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grpSp>
        <p:nvGrpSpPr>
          <p:cNvPr id="2" name="Group 2"/>
          <p:cNvGrpSpPr/>
          <p:nvPr/>
        </p:nvGrpSpPr>
        <p:grpSpPr>
          <a:xfrm>
            <a:off x="2716034" y="3008546"/>
            <a:ext cx="5741590" cy="2134954"/>
            <a:chOff x="0" y="0"/>
            <a:chExt cx="7655453" cy="2846605"/>
          </a:xfrm>
        </p:grpSpPr>
        <p:sp>
          <p:nvSpPr>
            <p:cNvPr id="3" name="Freeform 3"/>
            <p:cNvSpPr/>
            <p:nvPr/>
          </p:nvSpPr>
          <p:spPr>
            <a:xfrm>
              <a:off x="3920697" y="0"/>
              <a:ext cx="3734756" cy="2846605"/>
            </a:xfrm>
            <a:custGeom>
              <a:avLst/>
              <a:gdLst/>
              <a:ahLst/>
              <a:cxnLst/>
              <a:rect l="l" t="t" r="r" b="b"/>
              <a:pathLst>
                <a:path w="3734756" h="2846605">
                  <a:moveTo>
                    <a:pt x="0" y="0"/>
                  </a:moveTo>
                  <a:lnTo>
                    <a:pt x="3734756" y="0"/>
                  </a:lnTo>
                  <a:lnTo>
                    <a:pt x="3734756" y="2846605"/>
                  </a:lnTo>
                  <a:lnTo>
                    <a:pt x="0" y="2846605"/>
                  </a:lnTo>
                  <a:lnTo>
                    <a:pt x="0" y="0"/>
                  </a:lnTo>
                  <a:close/>
                </a:path>
              </a:pathLst>
            </a:custGeom>
            <a:blipFill>
              <a:blip r:embed="rId2" cstate="email"/>
              <a:stretch>
                <a:fillRect/>
              </a:stretch>
            </a:blipFill>
          </p:spPr>
        </p:sp>
        <p:sp>
          <p:nvSpPr>
            <p:cNvPr id="4" name="Freeform 4"/>
            <p:cNvSpPr/>
            <p:nvPr/>
          </p:nvSpPr>
          <p:spPr>
            <a:xfrm>
              <a:off x="0" y="0"/>
              <a:ext cx="3920697" cy="2846605"/>
            </a:xfrm>
            <a:custGeom>
              <a:avLst/>
              <a:gdLst/>
              <a:ahLst/>
              <a:cxnLst/>
              <a:rect l="l" t="t" r="r" b="b"/>
              <a:pathLst>
                <a:path w="3920697" h="2846605">
                  <a:moveTo>
                    <a:pt x="0" y="0"/>
                  </a:moveTo>
                  <a:lnTo>
                    <a:pt x="3920697" y="0"/>
                  </a:lnTo>
                  <a:lnTo>
                    <a:pt x="3920697" y="2846605"/>
                  </a:lnTo>
                  <a:lnTo>
                    <a:pt x="0" y="2846605"/>
                  </a:lnTo>
                  <a:lnTo>
                    <a:pt x="0" y="0"/>
                  </a:lnTo>
                  <a:close/>
                </a:path>
              </a:pathLst>
            </a:custGeom>
            <a:blipFill>
              <a:blip r:embed="rId3" cstate="email"/>
              <a:stretch>
                <a:fillRect/>
              </a:stretch>
            </a:blipFill>
          </p:spPr>
        </p:sp>
      </p:grpSp>
      <p:grpSp>
        <p:nvGrpSpPr>
          <p:cNvPr id="5" name="Group 5"/>
          <p:cNvGrpSpPr/>
          <p:nvPr/>
        </p:nvGrpSpPr>
        <p:grpSpPr>
          <a:xfrm>
            <a:off x="2733734" y="6133205"/>
            <a:ext cx="5741590" cy="2134954"/>
            <a:chOff x="0" y="0"/>
            <a:chExt cx="7655453" cy="2846605"/>
          </a:xfrm>
        </p:grpSpPr>
        <p:sp>
          <p:nvSpPr>
            <p:cNvPr id="6" name="Freeform 6"/>
            <p:cNvSpPr/>
            <p:nvPr/>
          </p:nvSpPr>
          <p:spPr>
            <a:xfrm>
              <a:off x="3920697" y="0"/>
              <a:ext cx="3734756" cy="2846605"/>
            </a:xfrm>
            <a:custGeom>
              <a:avLst/>
              <a:gdLst/>
              <a:ahLst/>
              <a:cxnLst/>
              <a:rect l="l" t="t" r="r" b="b"/>
              <a:pathLst>
                <a:path w="3734756" h="2846605">
                  <a:moveTo>
                    <a:pt x="0" y="0"/>
                  </a:moveTo>
                  <a:lnTo>
                    <a:pt x="3734756" y="0"/>
                  </a:lnTo>
                  <a:lnTo>
                    <a:pt x="3734756" y="2846605"/>
                  </a:lnTo>
                  <a:lnTo>
                    <a:pt x="0" y="2846605"/>
                  </a:lnTo>
                  <a:lnTo>
                    <a:pt x="0" y="0"/>
                  </a:lnTo>
                  <a:close/>
                </a:path>
              </a:pathLst>
            </a:custGeom>
            <a:blipFill>
              <a:blip r:embed="rId2" cstate="email"/>
              <a:stretch>
                <a:fillRect/>
              </a:stretch>
            </a:blipFill>
          </p:spPr>
        </p:sp>
        <p:sp>
          <p:nvSpPr>
            <p:cNvPr id="7" name="Freeform 7"/>
            <p:cNvSpPr/>
            <p:nvPr/>
          </p:nvSpPr>
          <p:spPr>
            <a:xfrm>
              <a:off x="0" y="0"/>
              <a:ext cx="3920697" cy="2846605"/>
            </a:xfrm>
            <a:custGeom>
              <a:avLst/>
              <a:gdLst/>
              <a:ahLst/>
              <a:cxnLst/>
              <a:rect l="l" t="t" r="r" b="b"/>
              <a:pathLst>
                <a:path w="3920697" h="2846605">
                  <a:moveTo>
                    <a:pt x="0" y="0"/>
                  </a:moveTo>
                  <a:lnTo>
                    <a:pt x="3920697" y="0"/>
                  </a:lnTo>
                  <a:lnTo>
                    <a:pt x="3920697" y="2846605"/>
                  </a:lnTo>
                  <a:lnTo>
                    <a:pt x="0" y="2846605"/>
                  </a:lnTo>
                  <a:lnTo>
                    <a:pt x="0" y="0"/>
                  </a:lnTo>
                  <a:close/>
                </a:path>
              </a:pathLst>
            </a:custGeom>
            <a:blipFill>
              <a:blip r:embed="rId3" cstate="email"/>
              <a:stretch>
                <a:fillRect/>
              </a:stretch>
            </a:blipFill>
          </p:spPr>
        </p:sp>
      </p:grpSp>
      <p:grpSp>
        <p:nvGrpSpPr>
          <p:cNvPr id="8" name="Group 8"/>
          <p:cNvGrpSpPr/>
          <p:nvPr/>
        </p:nvGrpSpPr>
        <p:grpSpPr>
          <a:xfrm rot="-5400000">
            <a:off x="10332720" y="2730635"/>
            <a:ext cx="9281160" cy="4572000"/>
            <a:chOff x="0" y="0"/>
            <a:chExt cx="12374880" cy="6096000"/>
          </a:xfrm>
        </p:grpSpPr>
        <p:sp>
          <p:nvSpPr>
            <p:cNvPr id="9" name="TextBox 9"/>
            <p:cNvSpPr txBox="1"/>
            <p:nvPr/>
          </p:nvSpPr>
          <p:spPr>
            <a:xfrm>
              <a:off x="0" y="-581025"/>
              <a:ext cx="12374880" cy="6677025"/>
            </a:xfrm>
            <a:prstGeom prst="rect">
              <a:avLst/>
            </a:prstGeom>
          </p:spPr>
          <p:txBody>
            <a:bodyPr lIns="0" tIns="0" rIns="0" bIns="0" rtlCol="0" anchor="t">
              <a:spAutoFit/>
            </a:bodyPr>
            <a:lstStyle/>
            <a:p>
              <a:pPr algn="ctr">
                <a:lnSpc>
                  <a:spcPts val="42000"/>
                </a:lnSpc>
              </a:pPr>
              <a:r>
                <a:rPr lang="en-US" sz="30000">
                  <a:solidFill>
                    <a:srgbClr val="EDF0F4"/>
                  </a:solidFill>
                  <a:latin typeface="思源黑体-超粗体"/>
                </a:rPr>
                <a:t>2022</a:t>
              </a:r>
            </a:p>
          </p:txBody>
        </p:sp>
        <p:sp>
          <p:nvSpPr>
            <p:cNvPr id="10" name="TextBox 10"/>
            <p:cNvSpPr txBox="1"/>
            <p:nvPr/>
          </p:nvSpPr>
          <p:spPr>
            <a:xfrm>
              <a:off x="0" y="-581025"/>
              <a:ext cx="12374880" cy="6677025"/>
            </a:xfrm>
            <a:prstGeom prst="rect">
              <a:avLst/>
            </a:prstGeom>
          </p:spPr>
          <p:txBody>
            <a:bodyPr lIns="0" tIns="0" rIns="0" bIns="0" rtlCol="0" anchor="t">
              <a:spAutoFit/>
            </a:bodyPr>
            <a:lstStyle/>
            <a:p>
              <a:pPr algn="ctr">
                <a:lnSpc>
                  <a:spcPts val="42000"/>
                </a:lnSpc>
              </a:pPr>
              <a:r>
                <a:rPr lang="en-US" sz="30000" dirty="0">
                  <a:solidFill>
                    <a:srgbClr val="EDF0F4"/>
                  </a:solidFill>
                  <a:latin typeface="思源黑体-超粗体"/>
                </a:rPr>
                <a:t>2022</a:t>
              </a:r>
            </a:p>
          </p:txBody>
        </p:sp>
      </p:grpSp>
      <p:grpSp>
        <p:nvGrpSpPr>
          <p:cNvPr id="11" name="Group 11"/>
          <p:cNvGrpSpPr/>
          <p:nvPr/>
        </p:nvGrpSpPr>
        <p:grpSpPr>
          <a:xfrm>
            <a:off x="9201942" y="6133205"/>
            <a:ext cx="5741590" cy="2134954"/>
            <a:chOff x="0" y="0"/>
            <a:chExt cx="7655453" cy="2846605"/>
          </a:xfrm>
        </p:grpSpPr>
        <p:sp>
          <p:nvSpPr>
            <p:cNvPr id="12" name="Freeform 12"/>
            <p:cNvSpPr/>
            <p:nvPr/>
          </p:nvSpPr>
          <p:spPr>
            <a:xfrm>
              <a:off x="3920697" y="0"/>
              <a:ext cx="3734756" cy="2846605"/>
            </a:xfrm>
            <a:custGeom>
              <a:avLst/>
              <a:gdLst/>
              <a:ahLst/>
              <a:cxnLst/>
              <a:rect l="l" t="t" r="r" b="b"/>
              <a:pathLst>
                <a:path w="3734756" h="2846605">
                  <a:moveTo>
                    <a:pt x="0" y="0"/>
                  </a:moveTo>
                  <a:lnTo>
                    <a:pt x="3734756" y="0"/>
                  </a:lnTo>
                  <a:lnTo>
                    <a:pt x="3734756" y="2846605"/>
                  </a:lnTo>
                  <a:lnTo>
                    <a:pt x="0" y="2846605"/>
                  </a:lnTo>
                  <a:lnTo>
                    <a:pt x="0" y="0"/>
                  </a:lnTo>
                  <a:close/>
                </a:path>
              </a:pathLst>
            </a:custGeom>
            <a:blipFill>
              <a:blip r:embed="rId2" cstate="email"/>
              <a:stretch>
                <a:fillRect/>
              </a:stretch>
            </a:blipFill>
          </p:spPr>
        </p:sp>
        <p:sp>
          <p:nvSpPr>
            <p:cNvPr id="13" name="Freeform 13"/>
            <p:cNvSpPr/>
            <p:nvPr/>
          </p:nvSpPr>
          <p:spPr>
            <a:xfrm>
              <a:off x="0" y="0"/>
              <a:ext cx="3920697" cy="2846605"/>
            </a:xfrm>
            <a:custGeom>
              <a:avLst/>
              <a:gdLst/>
              <a:ahLst/>
              <a:cxnLst/>
              <a:rect l="l" t="t" r="r" b="b"/>
              <a:pathLst>
                <a:path w="3920697" h="2846605">
                  <a:moveTo>
                    <a:pt x="0" y="0"/>
                  </a:moveTo>
                  <a:lnTo>
                    <a:pt x="3920697" y="0"/>
                  </a:lnTo>
                  <a:lnTo>
                    <a:pt x="3920697" y="2846605"/>
                  </a:lnTo>
                  <a:lnTo>
                    <a:pt x="0" y="2846605"/>
                  </a:lnTo>
                  <a:lnTo>
                    <a:pt x="0" y="0"/>
                  </a:lnTo>
                  <a:close/>
                </a:path>
              </a:pathLst>
            </a:custGeom>
            <a:blipFill>
              <a:blip r:embed="rId3" cstate="email"/>
              <a:stretch>
                <a:fillRect/>
              </a:stretch>
            </a:blipFill>
          </p:spPr>
        </p:sp>
      </p:grpSp>
      <p:sp>
        <p:nvSpPr>
          <p:cNvPr id="14" name="Freeform 14"/>
          <p:cNvSpPr/>
          <p:nvPr/>
        </p:nvSpPr>
        <p:spPr>
          <a:xfrm>
            <a:off x="8047969" y="1876425"/>
            <a:ext cx="1818098" cy="1815826"/>
          </a:xfrm>
          <a:custGeom>
            <a:avLst/>
            <a:gdLst/>
            <a:ahLst/>
            <a:cxnLst/>
            <a:rect l="l" t="t" r="r" b="b"/>
            <a:pathLst>
              <a:path w="1818098" h="1815826">
                <a:moveTo>
                  <a:pt x="0" y="0"/>
                </a:moveTo>
                <a:lnTo>
                  <a:pt x="1818098" y="0"/>
                </a:lnTo>
                <a:lnTo>
                  <a:pt x="1818098" y="1815826"/>
                </a:lnTo>
                <a:lnTo>
                  <a:pt x="0" y="1815826"/>
                </a:lnTo>
                <a:lnTo>
                  <a:pt x="0" y="0"/>
                </a:lnTo>
                <a:close/>
              </a:path>
            </a:pathLst>
          </a:custGeom>
          <a:blipFill>
            <a:blip r:embed="rId4" cstate="email"/>
            <a:stretch>
              <a:fillRect/>
            </a:stretch>
          </a:blipFill>
        </p:spPr>
      </p:sp>
      <p:sp>
        <p:nvSpPr>
          <p:cNvPr id="15" name="Freeform 15"/>
          <p:cNvSpPr/>
          <p:nvPr/>
        </p:nvSpPr>
        <p:spPr>
          <a:xfrm>
            <a:off x="10423496" y="2885971"/>
            <a:ext cx="2620069" cy="2616794"/>
          </a:xfrm>
          <a:custGeom>
            <a:avLst/>
            <a:gdLst/>
            <a:ahLst/>
            <a:cxnLst/>
            <a:rect l="l" t="t" r="r" b="b"/>
            <a:pathLst>
              <a:path w="2620069" h="2616794">
                <a:moveTo>
                  <a:pt x="0" y="0"/>
                </a:moveTo>
                <a:lnTo>
                  <a:pt x="2620069" y="0"/>
                </a:lnTo>
                <a:lnTo>
                  <a:pt x="2620069" y="2616794"/>
                </a:lnTo>
                <a:lnTo>
                  <a:pt x="0" y="2616794"/>
                </a:lnTo>
                <a:lnTo>
                  <a:pt x="0" y="0"/>
                </a:lnTo>
                <a:close/>
              </a:path>
            </a:pathLst>
          </a:custGeom>
          <a:blipFill>
            <a:blip r:embed="rId5" cstate="email"/>
            <a:stretch>
              <a:fillRect/>
            </a:stretch>
          </a:blipFill>
        </p:spPr>
      </p:sp>
      <p:sp>
        <p:nvSpPr>
          <p:cNvPr id="16" name="TextBox 16"/>
          <p:cNvSpPr txBox="1"/>
          <p:nvPr/>
        </p:nvSpPr>
        <p:spPr>
          <a:xfrm>
            <a:off x="1190192" y="1028700"/>
            <a:ext cx="3051683" cy="847725"/>
          </a:xfrm>
          <a:prstGeom prst="rect">
            <a:avLst/>
          </a:prstGeom>
        </p:spPr>
        <p:txBody>
          <a:bodyPr lIns="0" tIns="0" rIns="0" bIns="0" rtlCol="0" anchor="t">
            <a:spAutoFit/>
          </a:bodyPr>
          <a:lstStyle/>
          <a:p>
            <a:pPr>
              <a:lnSpc>
                <a:spcPts val="6720"/>
              </a:lnSpc>
            </a:pPr>
            <a:r>
              <a:rPr lang="en-US" sz="5600">
                <a:solidFill>
                  <a:srgbClr val="000000"/>
                </a:solidFill>
                <a:ea typeface="思源黑体-超粗体 Bold"/>
              </a:rPr>
              <a:t>预期目标</a:t>
            </a:r>
          </a:p>
        </p:txBody>
      </p:sp>
      <p:sp>
        <p:nvSpPr>
          <p:cNvPr id="19" name="TextBox 19"/>
          <p:cNvSpPr txBox="1"/>
          <p:nvPr/>
        </p:nvSpPr>
        <p:spPr>
          <a:xfrm>
            <a:off x="3202504" y="3722563"/>
            <a:ext cx="5126237" cy="471805"/>
          </a:xfrm>
          <a:prstGeom prst="rect">
            <a:avLst/>
          </a:prstGeom>
        </p:spPr>
        <p:txBody>
          <a:bodyPr lIns="0" tIns="0" rIns="0" bIns="0" rtlCol="0" anchor="t">
            <a:spAutoFit/>
          </a:bodyPr>
          <a:lstStyle/>
          <a:p>
            <a:pPr>
              <a:lnSpc>
                <a:spcPts val="3920"/>
              </a:lnSpc>
              <a:spcBef>
                <a:spcPct val="0"/>
              </a:spcBef>
            </a:pPr>
            <a:r>
              <a:rPr lang="zh-CN" altLang="en-US" sz="2800" b="1" dirty="0">
                <a:solidFill>
                  <a:srgbClr val="284EFF"/>
                </a:solidFill>
                <a:latin typeface="思源黑体-超粗体"/>
              </a:rPr>
              <a:t>这周顺利找到项目</a:t>
            </a:r>
            <a:endParaRPr lang="en-US" sz="2800" b="1" dirty="0">
              <a:solidFill>
                <a:srgbClr val="284EFF"/>
              </a:solidFill>
              <a:latin typeface="思源黑体-超粗体"/>
            </a:endParaRPr>
          </a:p>
        </p:txBody>
      </p:sp>
      <p:sp>
        <p:nvSpPr>
          <p:cNvPr id="20" name="TextBox 20"/>
          <p:cNvSpPr txBox="1"/>
          <p:nvPr/>
        </p:nvSpPr>
        <p:spPr>
          <a:xfrm>
            <a:off x="3177138" y="6964779"/>
            <a:ext cx="5126237" cy="471805"/>
          </a:xfrm>
          <a:prstGeom prst="rect">
            <a:avLst/>
          </a:prstGeom>
        </p:spPr>
        <p:txBody>
          <a:bodyPr lIns="0" tIns="0" rIns="0" bIns="0" rtlCol="0" anchor="t">
            <a:spAutoFit/>
          </a:bodyPr>
          <a:lstStyle/>
          <a:p>
            <a:pPr>
              <a:lnSpc>
                <a:spcPts val="3920"/>
              </a:lnSpc>
              <a:spcBef>
                <a:spcPct val="0"/>
              </a:spcBef>
            </a:pPr>
            <a:r>
              <a:rPr lang="zh-CN" altLang="en-US" sz="2800" b="1" dirty="0">
                <a:solidFill>
                  <a:srgbClr val="284EFF"/>
                </a:solidFill>
                <a:latin typeface="华文宋体" panose="02010600040101010101" pitchFamily="2" charset="-122"/>
                <a:ea typeface="华文宋体" panose="02010600040101010101" pitchFamily="2" charset="-122"/>
              </a:rPr>
              <a:t>尽力寻找有酬劳的项目</a:t>
            </a:r>
            <a:endParaRPr lang="en-US" sz="2800" b="1" dirty="0">
              <a:solidFill>
                <a:srgbClr val="284EFF"/>
              </a:solidFill>
              <a:latin typeface="华文宋体" panose="02010600040101010101" pitchFamily="2" charset="-122"/>
              <a:ea typeface="华文宋体" panose="02010600040101010101" pitchFamily="2" charset="-122"/>
            </a:endParaRPr>
          </a:p>
        </p:txBody>
      </p:sp>
      <p:sp>
        <p:nvSpPr>
          <p:cNvPr id="21" name="TextBox 21"/>
          <p:cNvSpPr txBox="1"/>
          <p:nvPr/>
        </p:nvSpPr>
        <p:spPr>
          <a:xfrm>
            <a:off x="9688412" y="6964779"/>
            <a:ext cx="5126237" cy="471805"/>
          </a:xfrm>
          <a:prstGeom prst="rect">
            <a:avLst/>
          </a:prstGeom>
        </p:spPr>
        <p:txBody>
          <a:bodyPr lIns="0" tIns="0" rIns="0" bIns="0" rtlCol="0" anchor="t">
            <a:spAutoFit/>
          </a:bodyPr>
          <a:lstStyle/>
          <a:p>
            <a:pPr>
              <a:lnSpc>
                <a:spcPts val="3920"/>
              </a:lnSpc>
              <a:spcBef>
                <a:spcPct val="0"/>
              </a:spcBef>
            </a:pPr>
            <a:r>
              <a:rPr lang="zh-CN" altLang="en-US" sz="2800" b="1" dirty="0">
                <a:solidFill>
                  <a:srgbClr val="00D4B4"/>
                </a:solidFill>
                <a:ea typeface="思源黑体-超粗体"/>
              </a:rPr>
              <a:t>签合同避开所有的坑</a:t>
            </a:r>
            <a:endParaRPr lang="en-US" sz="2800" b="1" dirty="0">
              <a:solidFill>
                <a:srgbClr val="00D4B4"/>
              </a:solidFill>
              <a:ea typeface="思源黑体-超粗体"/>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3" name="TextBox 3"/>
          <p:cNvSpPr txBox="1"/>
          <p:nvPr/>
        </p:nvSpPr>
        <p:spPr>
          <a:xfrm>
            <a:off x="2819400" y="2552700"/>
            <a:ext cx="13681710" cy="4638675"/>
          </a:xfrm>
          <a:prstGeom prst="rect">
            <a:avLst/>
          </a:prstGeom>
        </p:spPr>
        <p:txBody>
          <a:bodyPr wrap="square" lIns="0" tIns="0" rIns="0" bIns="0" rtlCol="0" anchor="t">
            <a:noAutofit/>
          </a:bodyPr>
          <a:lstStyle/>
          <a:p>
            <a:pPr>
              <a:lnSpc>
                <a:spcPts val="6720"/>
              </a:lnSpc>
            </a:pPr>
            <a:r>
              <a:rPr lang="en-US" altLang="zh-CN" sz="5600" dirty="0">
                <a:solidFill>
                  <a:srgbClr val="000000"/>
                </a:solidFill>
                <a:ea typeface="思源黑体-超粗体 Bold"/>
              </a:rPr>
              <a:t>      </a:t>
            </a:r>
            <a:r>
              <a:rPr lang="zh-CN" altLang="en-US" sz="5600" dirty="0">
                <a:solidFill>
                  <a:srgbClr val="000000"/>
                </a:solidFill>
                <a:ea typeface="思源黑体-超粗体 Bold"/>
              </a:rPr>
              <a:t>最后，就是我们组要重拾信心，找到项目，并完成它</a:t>
            </a:r>
          </a:p>
        </p:txBody>
      </p:sp>
      <p:sp>
        <p:nvSpPr>
          <p:cNvPr id="4" name="TextBox 4"/>
          <p:cNvSpPr txBox="1"/>
          <p:nvPr/>
        </p:nvSpPr>
        <p:spPr>
          <a:xfrm>
            <a:off x="7391333" y="5219444"/>
            <a:ext cx="10637654" cy="5153025"/>
          </a:xfrm>
          <a:prstGeom prst="rect">
            <a:avLst/>
          </a:prstGeom>
        </p:spPr>
        <p:txBody>
          <a:bodyPr lIns="0" tIns="0" rIns="0" bIns="0" rtlCol="0" anchor="t">
            <a:spAutoFit/>
          </a:bodyPr>
          <a:lstStyle/>
          <a:p>
            <a:pPr algn="ctr">
              <a:lnSpc>
                <a:spcPts val="42000"/>
              </a:lnSpc>
            </a:pPr>
            <a:r>
              <a:rPr lang="en-US" sz="30000">
                <a:solidFill>
                  <a:srgbClr val="EDF0F4"/>
                </a:solidFill>
                <a:latin typeface="思源黑体-超粗体"/>
              </a:rPr>
              <a:t>2023</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a:off x="3361537" y="-631735"/>
            <a:ext cx="11564927" cy="11550471"/>
          </a:xfrm>
          <a:custGeom>
            <a:avLst/>
            <a:gdLst/>
            <a:ahLst/>
            <a:cxnLst/>
            <a:rect l="l" t="t" r="r" b="b"/>
            <a:pathLst>
              <a:path w="11564927" h="11550471">
                <a:moveTo>
                  <a:pt x="0" y="0"/>
                </a:moveTo>
                <a:lnTo>
                  <a:pt x="11564926" y="0"/>
                </a:lnTo>
                <a:lnTo>
                  <a:pt x="11564926" y="11550470"/>
                </a:lnTo>
                <a:lnTo>
                  <a:pt x="0" y="11550470"/>
                </a:lnTo>
                <a:lnTo>
                  <a:pt x="0" y="0"/>
                </a:lnTo>
                <a:close/>
              </a:path>
            </a:pathLst>
          </a:custGeom>
          <a:blipFill>
            <a:blip r:embed="rId2"/>
            <a:stretch>
              <a:fillRect/>
            </a:stretch>
          </a:blipFill>
        </p:spPr>
      </p:sp>
      <p:sp>
        <p:nvSpPr>
          <p:cNvPr id="3" name="Freeform 3"/>
          <p:cNvSpPr/>
          <p:nvPr/>
        </p:nvSpPr>
        <p:spPr>
          <a:xfrm>
            <a:off x="5368447" y="1372666"/>
            <a:ext cx="7551107" cy="7541668"/>
          </a:xfrm>
          <a:custGeom>
            <a:avLst/>
            <a:gdLst/>
            <a:ahLst/>
            <a:cxnLst/>
            <a:rect l="l" t="t" r="r" b="b"/>
            <a:pathLst>
              <a:path w="7551107" h="7541668">
                <a:moveTo>
                  <a:pt x="0" y="0"/>
                </a:moveTo>
                <a:lnTo>
                  <a:pt x="7551106" y="0"/>
                </a:lnTo>
                <a:lnTo>
                  <a:pt x="7551106" y="7541668"/>
                </a:lnTo>
                <a:lnTo>
                  <a:pt x="0" y="7541668"/>
                </a:lnTo>
                <a:lnTo>
                  <a:pt x="0" y="0"/>
                </a:lnTo>
                <a:close/>
              </a:path>
            </a:pathLst>
          </a:custGeom>
          <a:blipFill>
            <a:blip r:embed="rId3" cstate="email"/>
            <a:stretch>
              <a:fillRect/>
            </a:stretch>
          </a:blipFill>
        </p:spPr>
      </p:sp>
      <p:sp>
        <p:nvSpPr>
          <p:cNvPr id="4" name="Freeform 4"/>
          <p:cNvSpPr/>
          <p:nvPr/>
        </p:nvSpPr>
        <p:spPr>
          <a:xfrm>
            <a:off x="5712843" y="1716632"/>
            <a:ext cx="6862314" cy="6853736"/>
          </a:xfrm>
          <a:custGeom>
            <a:avLst/>
            <a:gdLst/>
            <a:ahLst/>
            <a:cxnLst/>
            <a:rect l="l" t="t" r="r" b="b"/>
            <a:pathLst>
              <a:path w="6862314" h="6853736">
                <a:moveTo>
                  <a:pt x="0" y="0"/>
                </a:moveTo>
                <a:lnTo>
                  <a:pt x="6862314" y="0"/>
                </a:lnTo>
                <a:lnTo>
                  <a:pt x="6862314" y="6853736"/>
                </a:lnTo>
                <a:lnTo>
                  <a:pt x="0" y="6853736"/>
                </a:lnTo>
                <a:lnTo>
                  <a:pt x="0" y="0"/>
                </a:lnTo>
                <a:close/>
              </a:path>
            </a:pathLst>
          </a:custGeom>
          <a:blipFill>
            <a:blip r:embed="rId2" cstate="email"/>
            <a:stretch>
              <a:fillRect/>
            </a:stretch>
          </a:blipFill>
        </p:spPr>
      </p:sp>
      <p:sp>
        <p:nvSpPr>
          <p:cNvPr id="5" name="TextBox 5"/>
          <p:cNvSpPr txBox="1"/>
          <p:nvPr/>
        </p:nvSpPr>
        <p:spPr>
          <a:xfrm>
            <a:off x="572072" y="3816985"/>
            <a:ext cx="17143856" cy="1783714"/>
          </a:xfrm>
          <a:prstGeom prst="rect">
            <a:avLst/>
          </a:prstGeom>
        </p:spPr>
        <p:txBody>
          <a:bodyPr lIns="0" tIns="0" rIns="0" bIns="0" rtlCol="0" anchor="t">
            <a:spAutoFit/>
          </a:bodyPr>
          <a:lstStyle/>
          <a:p>
            <a:pPr algn="ctr">
              <a:lnSpc>
                <a:spcPts val="14560"/>
              </a:lnSpc>
            </a:pPr>
            <a:r>
              <a:rPr lang="en-US" sz="10400" spc="1560">
                <a:solidFill>
                  <a:srgbClr val="284EFF"/>
                </a:solidFill>
                <a:latin typeface="思源黑体-超粗体"/>
              </a:rPr>
              <a:t>THANK YOU</a:t>
            </a:r>
          </a:p>
        </p:txBody>
      </p:sp>
      <p:sp>
        <p:nvSpPr>
          <p:cNvPr id="6" name="TextBox 6"/>
          <p:cNvSpPr txBox="1"/>
          <p:nvPr/>
        </p:nvSpPr>
        <p:spPr>
          <a:xfrm>
            <a:off x="7011414" y="2387576"/>
            <a:ext cx="4265173" cy="1542212"/>
          </a:xfrm>
          <a:prstGeom prst="rect">
            <a:avLst/>
          </a:prstGeom>
        </p:spPr>
        <p:txBody>
          <a:bodyPr lIns="0" tIns="0" rIns="0" bIns="0" rtlCol="0" anchor="t">
            <a:spAutoFit/>
          </a:bodyPr>
          <a:lstStyle/>
          <a:p>
            <a:pPr algn="ctr">
              <a:lnSpc>
                <a:spcPts val="12645"/>
              </a:lnSpc>
            </a:pPr>
            <a:r>
              <a:rPr lang="en-US" sz="9035">
                <a:solidFill>
                  <a:srgbClr val="00D4B4"/>
                </a:solidFill>
                <a:latin typeface="思源黑体-超粗体"/>
              </a:rPr>
              <a:t>2023</a:t>
            </a:r>
          </a:p>
        </p:txBody>
      </p:sp>
      <p:sp>
        <p:nvSpPr>
          <p:cNvPr id="7" name="TextBox 7"/>
          <p:cNvSpPr txBox="1"/>
          <p:nvPr/>
        </p:nvSpPr>
        <p:spPr>
          <a:xfrm>
            <a:off x="5621655" y="7407910"/>
            <a:ext cx="2143760" cy="303160"/>
          </a:xfrm>
          <a:prstGeom prst="rect">
            <a:avLst/>
          </a:prstGeom>
        </p:spPr>
        <p:txBody>
          <a:bodyPr wrap="square" lIns="0" tIns="0" rIns="0" bIns="0" rtlCol="0" anchor="t">
            <a:spAutoFit/>
          </a:bodyPr>
          <a:lstStyle/>
          <a:p>
            <a:pPr>
              <a:lnSpc>
                <a:spcPts val="2520"/>
              </a:lnSpc>
            </a:pPr>
            <a:r>
              <a:rPr lang="en-US" sz="2000" spc="162">
                <a:solidFill>
                  <a:srgbClr val="284EFF"/>
                </a:solidFill>
                <a:latin typeface="思源黑体-超粗体"/>
              </a:rPr>
              <a:t>Name:</a:t>
            </a:r>
            <a:r>
              <a:rPr lang="zh-CN" altLang="en-US" sz="2000" spc="162">
                <a:solidFill>
                  <a:srgbClr val="284EFF"/>
                </a:solidFill>
                <a:latin typeface="思源黑体-超粗体"/>
              </a:rPr>
              <a:t>息跃团队</a:t>
            </a:r>
          </a:p>
        </p:txBody>
      </p:sp>
      <p:sp>
        <p:nvSpPr>
          <p:cNvPr id="8" name="TextBox 8"/>
          <p:cNvSpPr txBox="1"/>
          <p:nvPr/>
        </p:nvSpPr>
        <p:spPr>
          <a:xfrm>
            <a:off x="10444772" y="7407871"/>
            <a:ext cx="2221825" cy="308161"/>
          </a:xfrm>
          <a:prstGeom prst="rect">
            <a:avLst/>
          </a:prstGeom>
        </p:spPr>
        <p:txBody>
          <a:bodyPr lIns="0" tIns="0" rIns="0" bIns="0" rtlCol="0" anchor="t">
            <a:spAutoFit/>
          </a:bodyPr>
          <a:lstStyle/>
          <a:p>
            <a:pPr>
              <a:lnSpc>
                <a:spcPts val="2520"/>
              </a:lnSpc>
            </a:pPr>
            <a:r>
              <a:rPr lang="en-US" sz="2000" spc="162">
                <a:solidFill>
                  <a:srgbClr val="284EFF"/>
                </a:solidFill>
                <a:latin typeface="思源黑体-超粗体"/>
              </a:rPr>
              <a:t>Date:2023/06/21</a:t>
            </a:r>
          </a:p>
        </p:txBody>
      </p:sp>
      <p:sp>
        <p:nvSpPr>
          <p:cNvPr id="9" name="TextBox 9"/>
          <p:cNvSpPr txBox="1"/>
          <p:nvPr/>
        </p:nvSpPr>
        <p:spPr>
          <a:xfrm>
            <a:off x="5029200" y="5798185"/>
            <a:ext cx="8229600" cy="430530"/>
          </a:xfrm>
          <a:prstGeom prst="rect">
            <a:avLst/>
          </a:prstGeom>
        </p:spPr>
        <p:txBody>
          <a:bodyPr lIns="0" tIns="0" rIns="0" bIns="0" rtlCol="0" anchor="t">
            <a:spAutoFit/>
          </a:bodyPr>
          <a:lstStyle/>
          <a:p>
            <a:pPr algn="ctr">
              <a:lnSpc>
                <a:spcPts val="3360"/>
              </a:lnSpc>
            </a:pPr>
            <a:r>
              <a:rPr lang="zh-CN" altLang="en-US" sz="2400" spc="1920">
                <a:solidFill>
                  <a:srgbClr val="284EFF"/>
                </a:solidFill>
                <a:ea typeface="思源黑体-粗体 Bold"/>
              </a:rPr>
              <a:t>项目三阶段</a:t>
            </a:r>
            <a:r>
              <a:rPr lang="en-US" sz="2400" spc="1920">
                <a:solidFill>
                  <a:srgbClr val="284EFF"/>
                </a:solidFill>
                <a:ea typeface="思源黑体-粗体 Bold"/>
              </a:rPr>
              <a:t>汇报</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a:off x="10589302" y="2534446"/>
            <a:ext cx="6419046" cy="6411023"/>
          </a:xfrm>
          <a:custGeom>
            <a:avLst/>
            <a:gdLst/>
            <a:ahLst/>
            <a:cxnLst/>
            <a:rect l="l" t="t" r="r" b="b"/>
            <a:pathLst>
              <a:path w="6419046" h="6411023">
                <a:moveTo>
                  <a:pt x="0" y="0"/>
                </a:moveTo>
                <a:lnTo>
                  <a:pt x="6419046" y="0"/>
                </a:lnTo>
                <a:lnTo>
                  <a:pt x="6419046" y="6411023"/>
                </a:lnTo>
                <a:lnTo>
                  <a:pt x="0" y="6411023"/>
                </a:lnTo>
                <a:lnTo>
                  <a:pt x="0" y="0"/>
                </a:lnTo>
                <a:close/>
              </a:path>
            </a:pathLst>
          </a:custGeom>
          <a:blipFill>
            <a:blip r:embed="rId3" cstate="email"/>
            <a:stretch>
              <a:fillRect/>
            </a:stretch>
          </a:blipFill>
        </p:spPr>
      </p:sp>
      <p:sp>
        <p:nvSpPr>
          <p:cNvPr id="3" name="Freeform 3"/>
          <p:cNvSpPr/>
          <p:nvPr/>
        </p:nvSpPr>
        <p:spPr>
          <a:xfrm>
            <a:off x="10615325" y="2559127"/>
            <a:ext cx="6367001" cy="6359043"/>
          </a:xfrm>
          <a:custGeom>
            <a:avLst/>
            <a:gdLst/>
            <a:ahLst/>
            <a:cxnLst/>
            <a:rect l="l" t="t" r="r" b="b"/>
            <a:pathLst>
              <a:path w="6367001" h="6359043">
                <a:moveTo>
                  <a:pt x="0" y="0"/>
                </a:moveTo>
                <a:lnTo>
                  <a:pt x="6367001" y="0"/>
                </a:lnTo>
                <a:lnTo>
                  <a:pt x="6367001" y="6359043"/>
                </a:lnTo>
                <a:lnTo>
                  <a:pt x="0" y="6359043"/>
                </a:lnTo>
                <a:lnTo>
                  <a:pt x="0" y="0"/>
                </a:lnTo>
                <a:close/>
              </a:path>
            </a:pathLst>
          </a:custGeom>
          <a:blipFill>
            <a:blip r:embed="rId4" cstate="email"/>
            <a:stretch>
              <a:fillRect/>
            </a:stretch>
          </a:blipFill>
        </p:spPr>
      </p:sp>
      <p:sp>
        <p:nvSpPr>
          <p:cNvPr id="4" name="Freeform 4"/>
          <p:cNvSpPr/>
          <p:nvPr/>
        </p:nvSpPr>
        <p:spPr>
          <a:xfrm>
            <a:off x="1371410" y="7763572"/>
            <a:ext cx="9224242" cy="1452818"/>
          </a:xfrm>
          <a:custGeom>
            <a:avLst/>
            <a:gdLst/>
            <a:ahLst/>
            <a:cxnLst/>
            <a:rect l="l" t="t" r="r" b="b"/>
            <a:pathLst>
              <a:path w="9224242" h="1452818">
                <a:moveTo>
                  <a:pt x="0" y="0"/>
                </a:moveTo>
                <a:lnTo>
                  <a:pt x="9224242" y="0"/>
                </a:lnTo>
                <a:lnTo>
                  <a:pt x="9224242" y="1452818"/>
                </a:lnTo>
                <a:lnTo>
                  <a:pt x="0" y="1452818"/>
                </a:lnTo>
                <a:lnTo>
                  <a:pt x="0" y="0"/>
                </a:lnTo>
                <a:close/>
              </a:path>
            </a:pathLst>
          </a:custGeom>
          <a:blipFill>
            <a:blip r:embed="rId5" cstate="email"/>
            <a:stretch>
              <a:fillRect/>
            </a:stretch>
          </a:blipFill>
        </p:spPr>
      </p:sp>
      <p:sp>
        <p:nvSpPr>
          <p:cNvPr id="5" name="Freeform 5"/>
          <p:cNvSpPr/>
          <p:nvPr/>
        </p:nvSpPr>
        <p:spPr>
          <a:xfrm>
            <a:off x="5427208" y="8257248"/>
            <a:ext cx="549973" cy="549286"/>
          </a:xfrm>
          <a:custGeom>
            <a:avLst/>
            <a:gdLst/>
            <a:ahLst/>
            <a:cxnLst/>
            <a:rect l="l" t="t" r="r" b="b"/>
            <a:pathLst>
              <a:path w="549973" h="549286">
                <a:moveTo>
                  <a:pt x="0" y="0"/>
                </a:moveTo>
                <a:lnTo>
                  <a:pt x="549973" y="0"/>
                </a:lnTo>
                <a:lnTo>
                  <a:pt x="549973" y="549286"/>
                </a:lnTo>
                <a:lnTo>
                  <a:pt x="0" y="549286"/>
                </a:lnTo>
                <a:lnTo>
                  <a:pt x="0" y="0"/>
                </a:lnTo>
                <a:close/>
              </a:path>
            </a:pathLst>
          </a:custGeom>
          <a:blipFill>
            <a:blip r:embed="rId6" cstate="email"/>
            <a:stretch>
              <a:fillRect/>
            </a:stretch>
          </a:blipFill>
        </p:spPr>
      </p:sp>
      <p:grpSp>
        <p:nvGrpSpPr>
          <p:cNvPr id="6" name="Group 6"/>
          <p:cNvGrpSpPr>
            <a:grpSpLocks noChangeAspect="1"/>
          </p:cNvGrpSpPr>
          <p:nvPr/>
        </p:nvGrpSpPr>
        <p:grpSpPr>
          <a:xfrm>
            <a:off x="11397691" y="3260066"/>
            <a:ext cx="4802269" cy="4959784"/>
            <a:chOff x="0" y="0"/>
            <a:chExt cx="6350000" cy="6558280"/>
          </a:xfrm>
        </p:grpSpPr>
        <p:sp>
          <p:nvSpPr>
            <p:cNvPr id="7" name="Freeform 7"/>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7" cstate="email"/>
              <a:stretch>
                <a:fillRect/>
              </a:stretch>
            </a:blipFill>
          </p:spPr>
        </p:sp>
        <p:sp>
          <p:nvSpPr>
            <p:cNvPr id="8" name="Freeform 8"/>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EDF0F4"/>
            </a:solidFill>
          </p:spPr>
        </p:sp>
      </p:grpSp>
      <p:sp>
        <p:nvSpPr>
          <p:cNvPr id="9" name="TextBox 9"/>
          <p:cNvSpPr txBox="1"/>
          <p:nvPr/>
        </p:nvSpPr>
        <p:spPr>
          <a:xfrm>
            <a:off x="1904288" y="914400"/>
            <a:ext cx="4730332" cy="1085215"/>
          </a:xfrm>
          <a:prstGeom prst="rect">
            <a:avLst/>
          </a:prstGeom>
        </p:spPr>
        <p:txBody>
          <a:bodyPr lIns="0" tIns="0" rIns="0" bIns="0" rtlCol="0" anchor="t">
            <a:spAutoFit/>
          </a:bodyPr>
          <a:lstStyle/>
          <a:p>
            <a:pPr>
              <a:lnSpc>
                <a:spcPts val="8960"/>
              </a:lnSpc>
            </a:pPr>
            <a:r>
              <a:rPr lang="en-US" sz="6400">
                <a:solidFill>
                  <a:srgbClr val="284EFF"/>
                </a:solidFill>
                <a:latin typeface="思源黑体-超粗体"/>
              </a:rPr>
              <a:t>CONTENTS</a:t>
            </a:r>
          </a:p>
        </p:txBody>
      </p:sp>
      <p:sp>
        <p:nvSpPr>
          <p:cNvPr id="10" name="TextBox 10"/>
          <p:cNvSpPr txBox="1"/>
          <p:nvPr/>
        </p:nvSpPr>
        <p:spPr>
          <a:xfrm>
            <a:off x="15437795" y="1207453"/>
            <a:ext cx="1570553" cy="322580"/>
          </a:xfrm>
          <a:prstGeom prst="rect">
            <a:avLst/>
          </a:prstGeom>
        </p:spPr>
        <p:txBody>
          <a:bodyPr lIns="0" tIns="0" rIns="0" bIns="0" rtlCol="0" anchor="t">
            <a:spAutoFit/>
          </a:bodyPr>
          <a:lstStyle/>
          <a:p>
            <a:pPr algn="ctr">
              <a:lnSpc>
                <a:spcPts val="2520"/>
              </a:lnSpc>
            </a:pPr>
            <a:r>
              <a:rPr lang="en-US" sz="1800">
                <a:solidFill>
                  <a:srgbClr val="284EFF"/>
                </a:solidFill>
                <a:latin typeface="思源黑体-超粗体"/>
              </a:rPr>
              <a:t> </a:t>
            </a:r>
          </a:p>
        </p:txBody>
      </p:sp>
      <p:sp>
        <p:nvSpPr>
          <p:cNvPr id="11" name="TextBox 11"/>
          <p:cNvSpPr txBox="1"/>
          <p:nvPr/>
        </p:nvSpPr>
        <p:spPr>
          <a:xfrm>
            <a:off x="1904288" y="3547565"/>
            <a:ext cx="3182779" cy="405765"/>
          </a:xfrm>
          <a:prstGeom prst="rect">
            <a:avLst/>
          </a:prstGeom>
        </p:spPr>
        <p:txBody>
          <a:bodyPr lIns="0" tIns="0" rIns="0" bIns="0" rtlCol="0" anchor="t">
            <a:spAutoFit/>
          </a:bodyPr>
          <a:lstStyle/>
          <a:p>
            <a:pPr>
              <a:lnSpc>
                <a:spcPts val="3360"/>
              </a:lnSpc>
            </a:pPr>
            <a:r>
              <a:rPr lang="en-US" sz="2400" dirty="0">
                <a:solidFill>
                  <a:srgbClr val="284EFF"/>
                </a:solidFill>
                <a:latin typeface="思源黑体-超粗体"/>
              </a:rPr>
              <a:t>01/ </a:t>
            </a:r>
            <a:r>
              <a:rPr lang="zh-CN" altLang="en-US" sz="2400" b="1" dirty="0">
                <a:solidFill>
                  <a:srgbClr val="284EFF"/>
                </a:solidFill>
                <a:latin typeface="思源黑体-超粗体"/>
              </a:rPr>
              <a:t>项目详情</a:t>
            </a:r>
            <a:endParaRPr lang="en-US" sz="2400" b="1" dirty="0">
              <a:solidFill>
                <a:srgbClr val="284EFF"/>
              </a:solidFill>
              <a:latin typeface="思源黑体-超粗体"/>
            </a:endParaRPr>
          </a:p>
        </p:txBody>
      </p:sp>
      <p:sp>
        <p:nvSpPr>
          <p:cNvPr id="12" name="TextBox 12"/>
          <p:cNvSpPr txBox="1"/>
          <p:nvPr/>
        </p:nvSpPr>
        <p:spPr>
          <a:xfrm>
            <a:off x="1904288" y="5513262"/>
            <a:ext cx="3182779" cy="405765"/>
          </a:xfrm>
          <a:prstGeom prst="rect">
            <a:avLst/>
          </a:prstGeom>
        </p:spPr>
        <p:txBody>
          <a:bodyPr lIns="0" tIns="0" rIns="0" bIns="0" rtlCol="0" anchor="t">
            <a:spAutoFit/>
          </a:bodyPr>
          <a:lstStyle/>
          <a:p>
            <a:pPr>
              <a:lnSpc>
                <a:spcPts val="3360"/>
              </a:lnSpc>
            </a:pPr>
            <a:r>
              <a:rPr lang="en-US" sz="2400" dirty="0">
                <a:solidFill>
                  <a:srgbClr val="284EFF"/>
                </a:solidFill>
                <a:latin typeface="思源黑体-超粗体"/>
              </a:rPr>
              <a:t>02/ </a:t>
            </a:r>
            <a:r>
              <a:rPr lang="zh-CN" altLang="en-US" sz="2400" b="1" dirty="0">
                <a:solidFill>
                  <a:srgbClr val="284EFF"/>
                </a:solidFill>
                <a:latin typeface="思源黑体-超粗体"/>
              </a:rPr>
              <a:t>交流记录</a:t>
            </a:r>
            <a:endParaRPr lang="en-US" sz="2400" b="1" dirty="0">
              <a:solidFill>
                <a:srgbClr val="284EFF"/>
              </a:solidFill>
              <a:latin typeface="思源黑体-超粗体"/>
            </a:endParaRPr>
          </a:p>
        </p:txBody>
      </p:sp>
      <p:sp>
        <p:nvSpPr>
          <p:cNvPr id="13" name="TextBox 13"/>
          <p:cNvSpPr txBox="1"/>
          <p:nvPr/>
        </p:nvSpPr>
        <p:spPr>
          <a:xfrm>
            <a:off x="6338278" y="3547565"/>
            <a:ext cx="3182779" cy="430530"/>
          </a:xfrm>
          <a:prstGeom prst="rect">
            <a:avLst/>
          </a:prstGeom>
        </p:spPr>
        <p:txBody>
          <a:bodyPr lIns="0" tIns="0" rIns="0" bIns="0" rtlCol="0" anchor="t">
            <a:spAutoFit/>
          </a:bodyPr>
          <a:lstStyle/>
          <a:p>
            <a:pPr>
              <a:lnSpc>
                <a:spcPts val="3360"/>
              </a:lnSpc>
            </a:pPr>
            <a:r>
              <a:rPr lang="en-US" sz="2400" dirty="0">
                <a:solidFill>
                  <a:srgbClr val="284EFF"/>
                </a:solidFill>
                <a:latin typeface="思源黑体-超粗体"/>
              </a:rPr>
              <a:t>03/ </a:t>
            </a:r>
            <a:r>
              <a:rPr lang="zh-CN" altLang="en-US" sz="2400" b="1" dirty="0">
                <a:solidFill>
                  <a:srgbClr val="284EFF"/>
                </a:solidFill>
                <a:latin typeface="思源黑体-超粗体"/>
              </a:rPr>
              <a:t>收获与反思</a:t>
            </a:r>
            <a:endParaRPr lang="en-US" sz="2400" b="1" dirty="0">
              <a:solidFill>
                <a:srgbClr val="284EFF"/>
              </a:solidFill>
              <a:latin typeface="思源黑体-超粗体"/>
            </a:endParaRPr>
          </a:p>
        </p:txBody>
      </p:sp>
      <p:sp>
        <p:nvSpPr>
          <p:cNvPr id="14" name="TextBox 14"/>
          <p:cNvSpPr txBox="1"/>
          <p:nvPr/>
        </p:nvSpPr>
        <p:spPr>
          <a:xfrm>
            <a:off x="6338278" y="5511954"/>
            <a:ext cx="3182779" cy="405765"/>
          </a:xfrm>
          <a:prstGeom prst="rect">
            <a:avLst/>
          </a:prstGeom>
        </p:spPr>
        <p:txBody>
          <a:bodyPr lIns="0" tIns="0" rIns="0" bIns="0" rtlCol="0" anchor="t">
            <a:spAutoFit/>
          </a:bodyPr>
          <a:lstStyle/>
          <a:p>
            <a:pPr>
              <a:lnSpc>
                <a:spcPts val="3360"/>
              </a:lnSpc>
            </a:pPr>
            <a:r>
              <a:rPr lang="en-US" sz="2400" dirty="0">
                <a:solidFill>
                  <a:srgbClr val="284EFF"/>
                </a:solidFill>
                <a:latin typeface="思源黑体-超粗体"/>
              </a:rPr>
              <a:t>04/ </a:t>
            </a:r>
            <a:r>
              <a:rPr lang="zh-CN" altLang="en-US" sz="2400" b="1" dirty="0">
                <a:solidFill>
                  <a:srgbClr val="284EFF"/>
                </a:solidFill>
                <a:latin typeface="思源黑体-超粗体"/>
              </a:rPr>
              <a:t>后续规划</a:t>
            </a:r>
            <a:endParaRPr lang="en-US" sz="2400" b="1" dirty="0">
              <a:solidFill>
                <a:srgbClr val="284EFF"/>
              </a:solidFill>
              <a:latin typeface="思源黑体-超粗体"/>
            </a:endParaRPr>
          </a:p>
        </p:txBody>
      </p:sp>
      <p:sp>
        <p:nvSpPr>
          <p:cNvPr id="15" name="TextBox 15"/>
          <p:cNvSpPr txBox="1"/>
          <p:nvPr/>
        </p:nvSpPr>
        <p:spPr>
          <a:xfrm>
            <a:off x="1904288" y="4207450"/>
            <a:ext cx="3182779" cy="644407"/>
          </a:xfrm>
          <a:prstGeom prst="rect">
            <a:avLst/>
          </a:prstGeom>
        </p:spPr>
        <p:txBody>
          <a:bodyPr lIns="0" tIns="0" rIns="0" bIns="0" rtlCol="0" anchor="t">
            <a:spAutoFit/>
          </a:bodyPr>
          <a:lstStyle/>
          <a:p>
            <a:pPr algn="just">
              <a:lnSpc>
                <a:spcPts val="2645"/>
              </a:lnSpc>
            </a:pPr>
            <a:r>
              <a:rPr lang="en-US" b="1" dirty="0">
                <a:solidFill>
                  <a:srgbClr val="000000"/>
                </a:solidFill>
                <a:latin typeface="思源黑体-粗体"/>
              </a:rPr>
              <a:t> </a:t>
            </a:r>
            <a:r>
              <a:rPr lang="zh-CN" altLang="en-US" b="1" spc="127">
                <a:solidFill>
                  <a:srgbClr val="000000"/>
                </a:solidFill>
                <a:latin typeface="思源黑体-粗体"/>
                <a:sym typeface="+mn-ea"/>
              </a:rPr>
              <a:t>出去找项目的具体情况</a:t>
            </a:r>
            <a:endParaRPr lang="zh-CN" altLang="en-US" b="1" spc="127">
              <a:solidFill>
                <a:srgbClr val="000000"/>
              </a:solidFill>
              <a:latin typeface="思源黑体-粗体"/>
            </a:endParaRPr>
          </a:p>
          <a:p>
            <a:pPr algn="just">
              <a:lnSpc>
                <a:spcPts val="2645"/>
              </a:lnSpc>
            </a:pPr>
            <a:endParaRPr lang="en-US" b="1" dirty="0">
              <a:solidFill>
                <a:srgbClr val="000000"/>
              </a:solidFill>
              <a:latin typeface="思源黑体-粗体"/>
            </a:endParaRPr>
          </a:p>
        </p:txBody>
      </p:sp>
      <p:sp>
        <p:nvSpPr>
          <p:cNvPr id="16" name="TextBox 16"/>
          <p:cNvSpPr txBox="1"/>
          <p:nvPr/>
        </p:nvSpPr>
        <p:spPr>
          <a:xfrm>
            <a:off x="6338278" y="4207450"/>
            <a:ext cx="3182779" cy="639919"/>
          </a:xfrm>
          <a:prstGeom prst="rect">
            <a:avLst/>
          </a:prstGeom>
        </p:spPr>
        <p:txBody>
          <a:bodyPr lIns="0" tIns="0" rIns="0" bIns="0" rtlCol="0" anchor="t">
            <a:spAutoFit/>
          </a:bodyPr>
          <a:lstStyle/>
          <a:p>
            <a:pPr algn="just">
              <a:lnSpc>
                <a:spcPts val="2645"/>
              </a:lnSpc>
            </a:pPr>
            <a:r>
              <a:rPr lang="en-US" b="1">
                <a:solidFill>
                  <a:srgbClr val="000000"/>
                </a:solidFill>
                <a:latin typeface="思源黑体-粗体"/>
              </a:rPr>
              <a:t> </a:t>
            </a:r>
            <a:r>
              <a:rPr lang="zh-CN" altLang="en-US" b="1">
                <a:solidFill>
                  <a:srgbClr val="000000"/>
                </a:solidFill>
                <a:latin typeface="思源黑体-粗体"/>
              </a:rPr>
              <a:t>换一个方式去找项目，反思失败的原因</a:t>
            </a:r>
          </a:p>
        </p:txBody>
      </p:sp>
      <p:sp>
        <p:nvSpPr>
          <p:cNvPr id="17" name="TextBox 17"/>
          <p:cNvSpPr txBox="1"/>
          <p:nvPr/>
        </p:nvSpPr>
        <p:spPr>
          <a:xfrm>
            <a:off x="1904288" y="6174932"/>
            <a:ext cx="3182779" cy="977832"/>
          </a:xfrm>
          <a:prstGeom prst="rect">
            <a:avLst/>
          </a:prstGeom>
        </p:spPr>
        <p:txBody>
          <a:bodyPr lIns="0" tIns="0" rIns="0" bIns="0" rtlCol="0" anchor="t">
            <a:spAutoFit/>
          </a:bodyPr>
          <a:lstStyle/>
          <a:p>
            <a:pPr algn="just">
              <a:lnSpc>
                <a:spcPts val="2645"/>
              </a:lnSpc>
            </a:pPr>
            <a:r>
              <a:rPr lang="en-US" b="1" dirty="0">
                <a:solidFill>
                  <a:srgbClr val="000000"/>
                </a:solidFill>
                <a:latin typeface="思源黑体-粗体"/>
              </a:rPr>
              <a:t> </a:t>
            </a:r>
            <a:r>
              <a:rPr lang="zh-CN" altLang="en-US" b="1" spc="127">
                <a:solidFill>
                  <a:srgbClr val="000000"/>
                </a:solidFill>
                <a:latin typeface="思源黑体-粗体"/>
                <a:sym typeface="+mn-ea"/>
              </a:rPr>
              <a:t>了解行业具体情况，也看到自己能力的不足</a:t>
            </a:r>
            <a:endParaRPr lang="zh-CN" altLang="en-US" b="1" spc="127">
              <a:solidFill>
                <a:srgbClr val="000000"/>
              </a:solidFill>
              <a:latin typeface="思源黑体-粗体"/>
            </a:endParaRPr>
          </a:p>
          <a:p>
            <a:pPr algn="just">
              <a:lnSpc>
                <a:spcPts val="2645"/>
              </a:lnSpc>
            </a:pPr>
            <a:endParaRPr lang="en-US" b="1" dirty="0">
              <a:solidFill>
                <a:srgbClr val="000000"/>
              </a:solidFill>
              <a:latin typeface="思源黑体-粗体"/>
            </a:endParaRPr>
          </a:p>
        </p:txBody>
      </p:sp>
      <p:sp>
        <p:nvSpPr>
          <p:cNvPr id="18" name="TextBox 18"/>
          <p:cNvSpPr txBox="1"/>
          <p:nvPr/>
        </p:nvSpPr>
        <p:spPr>
          <a:xfrm>
            <a:off x="6338278" y="6174932"/>
            <a:ext cx="3182779" cy="339090"/>
          </a:xfrm>
          <a:prstGeom prst="rect">
            <a:avLst/>
          </a:prstGeom>
        </p:spPr>
        <p:txBody>
          <a:bodyPr lIns="0" tIns="0" rIns="0" bIns="0" rtlCol="0" anchor="t">
            <a:spAutoFit/>
          </a:bodyPr>
          <a:lstStyle/>
          <a:p>
            <a:pPr algn="just">
              <a:lnSpc>
                <a:spcPts val="2645"/>
              </a:lnSpc>
            </a:pPr>
            <a:r>
              <a:rPr lang="en-US" sz="1400">
                <a:solidFill>
                  <a:srgbClr val="000000"/>
                </a:solidFill>
                <a:latin typeface="思源黑体-粗体"/>
              </a:rPr>
              <a:t> </a:t>
            </a:r>
          </a:p>
        </p:txBody>
      </p:sp>
      <p:sp>
        <p:nvSpPr>
          <p:cNvPr id="19" name="TextBox 19"/>
          <p:cNvSpPr txBox="1"/>
          <p:nvPr/>
        </p:nvSpPr>
        <p:spPr>
          <a:xfrm>
            <a:off x="17042725" y="9239250"/>
            <a:ext cx="216575" cy="231140"/>
          </a:xfrm>
          <a:prstGeom prst="rect">
            <a:avLst/>
          </a:prstGeom>
        </p:spPr>
        <p:txBody>
          <a:bodyPr lIns="0" tIns="0" rIns="0" bIns="0" rtlCol="0" anchor="t">
            <a:spAutoFit/>
          </a:bodyPr>
          <a:lstStyle/>
          <a:p>
            <a:pPr algn="r">
              <a:lnSpc>
                <a:spcPts val="1960"/>
              </a:lnSpc>
            </a:pPr>
            <a:r>
              <a:rPr lang="en-US" sz="1400">
                <a:solidFill>
                  <a:srgbClr val="000000"/>
                </a:solidFill>
                <a:latin typeface="思源黑体-超粗体"/>
              </a:rPr>
              <a:t>02</a:t>
            </a:r>
          </a:p>
        </p:txBody>
      </p:sp>
      <p:sp>
        <p:nvSpPr>
          <p:cNvPr id="20" name="Freeform 20"/>
          <p:cNvSpPr/>
          <p:nvPr/>
        </p:nvSpPr>
        <p:spPr>
          <a:xfrm>
            <a:off x="2962508" y="8410808"/>
            <a:ext cx="1306946" cy="242166"/>
          </a:xfrm>
          <a:custGeom>
            <a:avLst/>
            <a:gdLst/>
            <a:ahLst/>
            <a:cxnLst/>
            <a:rect l="l" t="t" r="r" b="b"/>
            <a:pathLst>
              <a:path w="1306946" h="242166">
                <a:moveTo>
                  <a:pt x="0" y="0"/>
                </a:moveTo>
                <a:lnTo>
                  <a:pt x="1306946" y="0"/>
                </a:lnTo>
                <a:lnTo>
                  <a:pt x="1306946" y="242166"/>
                </a:lnTo>
                <a:lnTo>
                  <a:pt x="0" y="242166"/>
                </a:lnTo>
                <a:lnTo>
                  <a:pt x="0" y="0"/>
                </a:lnTo>
                <a:close/>
              </a:path>
            </a:pathLst>
          </a:custGeom>
          <a:blipFill>
            <a:blip r:embed="rId8" cstate="email">
              <a:extLst>
                <a:ext uri="{96DAC541-7B7A-43D3-8B79-37D633B846F1}">
                  <asvg:svgBlip xmlns:asvg="http://schemas.microsoft.com/office/drawing/2016/SVG/main" r:embed="rId9"/>
                </a:ext>
              </a:extLst>
            </a:blip>
            <a:stretch>
              <a:fillRect/>
            </a:stretch>
          </a:blipFill>
        </p:spPr>
      </p:sp>
      <p:sp>
        <p:nvSpPr>
          <p:cNvPr id="21" name="AutoShape 21"/>
          <p:cNvSpPr/>
          <p:nvPr/>
        </p:nvSpPr>
        <p:spPr>
          <a:xfrm>
            <a:off x="5615999" y="8531891"/>
            <a:ext cx="172392" cy="0"/>
          </a:xfrm>
          <a:prstGeom prst="line">
            <a:avLst/>
          </a:prstGeom>
          <a:ln w="38100" cap="flat">
            <a:solidFill>
              <a:srgbClr val="284EFF"/>
            </a:solidFill>
            <a:prstDash val="solid"/>
            <a:headEnd type="none" w="sm" len="sm"/>
            <a:tailEnd type="arrow" w="med" len="sm"/>
          </a:ln>
        </p:spPr>
      </p:sp>
      <p:sp>
        <p:nvSpPr>
          <p:cNvPr id="23" name="TextBox 8"/>
          <p:cNvSpPr txBox="1"/>
          <p:nvPr>
            <p:custDataLst>
              <p:tags r:id="rId1"/>
            </p:custDataLst>
          </p:nvPr>
        </p:nvSpPr>
        <p:spPr>
          <a:xfrm>
            <a:off x="6172466" y="6309309"/>
            <a:ext cx="7067236" cy="364202"/>
          </a:xfrm>
          <a:prstGeom prst="rect">
            <a:avLst/>
          </a:prstGeom>
        </p:spPr>
        <p:txBody>
          <a:bodyPr lIns="0" tIns="0" rIns="0" bIns="0" rtlCol="0" anchor="t">
            <a:spAutoFit/>
          </a:bodyPr>
          <a:lstStyle/>
          <a:p>
            <a:pPr algn="just">
              <a:lnSpc>
                <a:spcPts val="3200"/>
              </a:lnSpc>
            </a:pPr>
            <a:r>
              <a:rPr lang="zh-CN" altLang="en-US" b="1" spc="127" dirty="0">
                <a:solidFill>
                  <a:srgbClr val="000000"/>
                </a:solidFill>
                <a:latin typeface="思源黑体-粗体"/>
              </a:rPr>
              <a:t>跑项目后续的安排，以及相关注意事项</a:t>
            </a:r>
            <a:endParaRPr lang="en-US" altLang="zh-CN" b="1" spc="127" dirty="0">
              <a:solidFill>
                <a:srgbClr val="000000"/>
              </a:solidFill>
              <a:latin typeface="思源黑体-粗体"/>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a:off x="5210098" y="1809724"/>
            <a:ext cx="11804079" cy="7967753"/>
          </a:xfrm>
          <a:custGeom>
            <a:avLst/>
            <a:gdLst/>
            <a:ahLst/>
            <a:cxnLst/>
            <a:rect l="l" t="t" r="r" b="b"/>
            <a:pathLst>
              <a:path w="11804079" h="7967753">
                <a:moveTo>
                  <a:pt x="0" y="0"/>
                </a:moveTo>
                <a:lnTo>
                  <a:pt x="11804078" y="0"/>
                </a:lnTo>
                <a:lnTo>
                  <a:pt x="11804078" y="7967753"/>
                </a:lnTo>
                <a:lnTo>
                  <a:pt x="0" y="7967753"/>
                </a:lnTo>
                <a:lnTo>
                  <a:pt x="0" y="0"/>
                </a:lnTo>
                <a:close/>
              </a:path>
            </a:pathLst>
          </a:custGeom>
          <a:blipFill>
            <a:blip r:embed="rId2" cstate="email"/>
            <a:stretch>
              <a:fillRect/>
            </a:stretch>
          </a:blipFill>
        </p:spPr>
      </p:sp>
      <p:grpSp>
        <p:nvGrpSpPr>
          <p:cNvPr id="3" name="Group 3"/>
          <p:cNvGrpSpPr/>
          <p:nvPr/>
        </p:nvGrpSpPr>
        <p:grpSpPr>
          <a:xfrm>
            <a:off x="2519467" y="4793742"/>
            <a:ext cx="1714079" cy="211389"/>
            <a:chOff x="0" y="0"/>
            <a:chExt cx="451445" cy="55675"/>
          </a:xfrm>
        </p:grpSpPr>
        <p:sp>
          <p:nvSpPr>
            <p:cNvPr id="4" name="Freeform 4"/>
            <p:cNvSpPr/>
            <p:nvPr/>
          </p:nvSpPr>
          <p:spPr>
            <a:xfrm>
              <a:off x="0" y="0"/>
              <a:ext cx="451445" cy="55675"/>
            </a:xfrm>
            <a:custGeom>
              <a:avLst/>
              <a:gdLst/>
              <a:ahLst/>
              <a:cxnLst/>
              <a:rect l="l" t="t" r="r" b="b"/>
              <a:pathLst>
                <a:path w="451445" h="55675">
                  <a:moveTo>
                    <a:pt x="27837" y="0"/>
                  </a:moveTo>
                  <a:lnTo>
                    <a:pt x="423607" y="0"/>
                  </a:lnTo>
                  <a:cubicBezTo>
                    <a:pt x="438981" y="0"/>
                    <a:pt x="451445" y="12463"/>
                    <a:pt x="451445" y="27837"/>
                  </a:cubicBezTo>
                  <a:lnTo>
                    <a:pt x="451445" y="27837"/>
                  </a:lnTo>
                  <a:cubicBezTo>
                    <a:pt x="451445" y="35220"/>
                    <a:pt x="448512" y="42301"/>
                    <a:pt x="443291" y="47521"/>
                  </a:cubicBezTo>
                  <a:cubicBezTo>
                    <a:pt x="438071" y="52742"/>
                    <a:pt x="430990" y="55675"/>
                    <a:pt x="423607" y="55675"/>
                  </a:cubicBezTo>
                  <a:lnTo>
                    <a:pt x="27837" y="55675"/>
                  </a:lnTo>
                  <a:cubicBezTo>
                    <a:pt x="20454" y="55675"/>
                    <a:pt x="13374" y="52742"/>
                    <a:pt x="8153" y="47521"/>
                  </a:cubicBezTo>
                  <a:cubicBezTo>
                    <a:pt x="2933" y="42301"/>
                    <a:pt x="0" y="35220"/>
                    <a:pt x="0" y="27837"/>
                  </a:cubicBezTo>
                  <a:lnTo>
                    <a:pt x="0" y="27837"/>
                  </a:lnTo>
                  <a:cubicBezTo>
                    <a:pt x="0" y="20454"/>
                    <a:pt x="2933" y="13374"/>
                    <a:pt x="8153" y="8153"/>
                  </a:cubicBezTo>
                  <a:cubicBezTo>
                    <a:pt x="13374" y="2933"/>
                    <a:pt x="20454" y="0"/>
                    <a:pt x="27837" y="0"/>
                  </a:cubicBezTo>
                  <a:close/>
                </a:path>
              </a:pathLst>
            </a:custGeom>
            <a:solidFill>
              <a:srgbClr val="284EFF"/>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60"/>
                </a:lnSpc>
              </a:pPr>
              <a:endParaRPr/>
            </a:p>
          </p:txBody>
        </p:sp>
      </p:grpSp>
      <p:sp>
        <p:nvSpPr>
          <p:cNvPr id="6" name="TextBox 6"/>
          <p:cNvSpPr txBox="1"/>
          <p:nvPr/>
        </p:nvSpPr>
        <p:spPr>
          <a:xfrm>
            <a:off x="6915416" y="3796587"/>
            <a:ext cx="9390864" cy="1579880"/>
          </a:xfrm>
          <a:prstGeom prst="rect">
            <a:avLst/>
          </a:prstGeom>
        </p:spPr>
        <p:txBody>
          <a:bodyPr lIns="0" tIns="0" rIns="0" bIns="0" rtlCol="0" anchor="t">
            <a:spAutoFit/>
          </a:bodyPr>
          <a:lstStyle/>
          <a:p>
            <a:pPr>
              <a:lnSpc>
                <a:spcPts val="12320"/>
              </a:lnSpc>
            </a:pPr>
            <a:r>
              <a:rPr lang="zh-CN" altLang="en-US" sz="8800" dirty="0">
                <a:solidFill>
                  <a:srgbClr val="284EFF"/>
                </a:solidFill>
                <a:ea typeface="思源黑体-超粗体"/>
              </a:rPr>
              <a:t>项目详情</a:t>
            </a:r>
          </a:p>
        </p:txBody>
      </p:sp>
      <p:sp>
        <p:nvSpPr>
          <p:cNvPr id="7" name="TextBox 7"/>
          <p:cNvSpPr txBox="1"/>
          <p:nvPr/>
        </p:nvSpPr>
        <p:spPr>
          <a:xfrm>
            <a:off x="1140820" y="4847459"/>
            <a:ext cx="3863429" cy="4279901"/>
          </a:xfrm>
          <a:prstGeom prst="rect">
            <a:avLst/>
          </a:prstGeom>
        </p:spPr>
        <p:txBody>
          <a:bodyPr lIns="0" tIns="0" rIns="0" bIns="0" rtlCol="0" anchor="t">
            <a:spAutoFit/>
          </a:bodyPr>
          <a:lstStyle/>
          <a:p>
            <a:pPr>
              <a:lnSpc>
                <a:spcPts val="35000"/>
              </a:lnSpc>
            </a:pPr>
            <a:r>
              <a:rPr lang="en-US" sz="25000">
                <a:solidFill>
                  <a:srgbClr val="284EFF"/>
                </a:solidFill>
                <a:latin typeface="思源黑体-超粗体"/>
              </a:rPr>
              <a:t>01</a:t>
            </a:r>
          </a:p>
        </p:txBody>
      </p:sp>
      <p:sp>
        <p:nvSpPr>
          <p:cNvPr id="8" name="TextBox 8"/>
          <p:cNvSpPr txBox="1"/>
          <p:nvPr/>
        </p:nvSpPr>
        <p:spPr>
          <a:xfrm>
            <a:off x="6915416" y="7398969"/>
            <a:ext cx="7067236" cy="772263"/>
          </a:xfrm>
          <a:prstGeom prst="rect">
            <a:avLst/>
          </a:prstGeom>
        </p:spPr>
        <p:txBody>
          <a:bodyPr lIns="0" tIns="0" rIns="0" bIns="0" rtlCol="0" anchor="t">
            <a:spAutoFit/>
          </a:bodyPr>
          <a:lstStyle/>
          <a:p>
            <a:pPr algn="just">
              <a:lnSpc>
                <a:spcPts val="3200"/>
              </a:lnSpc>
            </a:pPr>
            <a:r>
              <a:rPr lang="en-US" sz="1600" b="1" spc="127">
                <a:solidFill>
                  <a:srgbClr val="000000"/>
                </a:solidFill>
                <a:latin typeface="思源黑体-粗体"/>
              </a:rPr>
              <a:t> </a:t>
            </a:r>
            <a:r>
              <a:rPr lang="zh-CN" altLang="en-US" sz="1600" b="1" spc="127">
                <a:solidFill>
                  <a:srgbClr val="000000"/>
                </a:solidFill>
                <a:latin typeface="思源黑体-粗体"/>
              </a:rPr>
              <a:t>出去找项目的具体情况</a:t>
            </a:r>
          </a:p>
          <a:p>
            <a:pPr algn="just">
              <a:lnSpc>
                <a:spcPts val="3200"/>
              </a:lnSpc>
            </a:pPr>
            <a:endParaRPr lang="zh-CN" altLang="en-US" sz="1600" b="1" spc="127">
              <a:solidFill>
                <a:srgbClr val="000000"/>
              </a:solidFill>
              <a:latin typeface="思源黑体-粗体"/>
            </a:endParaRPr>
          </a:p>
        </p:txBody>
      </p:sp>
      <p:grpSp>
        <p:nvGrpSpPr>
          <p:cNvPr id="9" name="Group 9"/>
          <p:cNvGrpSpPr/>
          <p:nvPr/>
        </p:nvGrpSpPr>
        <p:grpSpPr>
          <a:xfrm>
            <a:off x="6915416" y="6746621"/>
            <a:ext cx="8507951" cy="263549"/>
            <a:chOff x="0" y="0"/>
            <a:chExt cx="11343935" cy="351399"/>
          </a:xfrm>
        </p:grpSpPr>
        <p:sp>
          <p:nvSpPr>
            <p:cNvPr id="10" name="Freeform 10"/>
            <p:cNvSpPr/>
            <p:nvPr/>
          </p:nvSpPr>
          <p:spPr>
            <a:xfrm>
              <a:off x="0" y="0"/>
              <a:ext cx="6342635" cy="351399"/>
            </a:xfrm>
            <a:custGeom>
              <a:avLst/>
              <a:gdLst/>
              <a:ahLst/>
              <a:cxnLst/>
              <a:rect l="l" t="t" r="r" b="b"/>
              <a:pathLst>
                <a:path w="6342635" h="351399">
                  <a:moveTo>
                    <a:pt x="0" y="0"/>
                  </a:moveTo>
                  <a:lnTo>
                    <a:pt x="6342635" y="0"/>
                  </a:lnTo>
                  <a:lnTo>
                    <a:pt x="6342635" y="351399"/>
                  </a:lnTo>
                  <a:lnTo>
                    <a:pt x="0" y="351399"/>
                  </a:lnTo>
                  <a:lnTo>
                    <a:pt x="0" y="0"/>
                  </a:lnTo>
                  <a:close/>
                </a:path>
              </a:pathLst>
            </a:custGeom>
            <a:blipFill>
              <a:blip r:embed="rId3" cstate="email"/>
              <a:stretch>
                <a:fillRect/>
              </a:stretch>
            </a:blipFill>
          </p:spPr>
        </p:sp>
        <p:sp>
          <p:nvSpPr>
            <p:cNvPr id="11" name="Freeform 11"/>
            <p:cNvSpPr/>
            <p:nvPr/>
          </p:nvSpPr>
          <p:spPr>
            <a:xfrm>
              <a:off x="6342635" y="0"/>
              <a:ext cx="5001299" cy="351399"/>
            </a:xfrm>
            <a:custGeom>
              <a:avLst/>
              <a:gdLst/>
              <a:ahLst/>
              <a:cxnLst/>
              <a:rect l="l" t="t" r="r" b="b"/>
              <a:pathLst>
                <a:path w="5001299" h="351399">
                  <a:moveTo>
                    <a:pt x="0" y="0"/>
                  </a:moveTo>
                  <a:lnTo>
                    <a:pt x="5001300" y="0"/>
                  </a:lnTo>
                  <a:lnTo>
                    <a:pt x="5001300" y="351399"/>
                  </a:lnTo>
                  <a:lnTo>
                    <a:pt x="0" y="351399"/>
                  </a:lnTo>
                  <a:lnTo>
                    <a:pt x="0" y="0"/>
                  </a:lnTo>
                  <a:close/>
                </a:path>
              </a:pathLst>
            </a:custGeom>
            <a:blipFill>
              <a:blip r:embed="rId4" cstate="email"/>
              <a:stretch>
                <a:fillRect/>
              </a:stretch>
            </a:blipFill>
          </p:spPr>
        </p:sp>
      </p:grpSp>
      <p:sp>
        <p:nvSpPr>
          <p:cNvPr id="12" name="TextBox 12"/>
          <p:cNvSpPr txBox="1"/>
          <p:nvPr/>
        </p:nvSpPr>
        <p:spPr>
          <a:xfrm>
            <a:off x="6915416" y="5529441"/>
            <a:ext cx="8249872" cy="287020"/>
          </a:xfrm>
          <a:prstGeom prst="rect">
            <a:avLst/>
          </a:prstGeom>
        </p:spPr>
        <p:txBody>
          <a:bodyPr lIns="0" tIns="0" rIns="0" bIns="0" rtlCol="0" anchor="t">
            <a:spAutoFit/>
          </a:bodyPr>
          <a:lstStyle/>
          <a:p>
            <a:pPr>
              <a:lnSpc>
                <a:spcPts val="2240"/>
              </a:lnSpc>
              <a:spcBef>
                <a:spcPct val="0"/>
              </a:spcBef>
            </a:pPr>
            <a:r>
              <a:rPr lang="en-US" sz="1600" spc="36">
                <a:solidFill>
                  <a:srgbClr val="00D4B4"/>
                </a:solidFill>
                <a:latin typeface="思源黑体-超粗体"/>
              </a:rPr>
              <a:t>Project Details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a:off x="4267446" y="2933981"/>
            <a:ext cx="10211903" cy="10211903"/>
          </a:xfrm>
          <a:custGeom>
            <a:avLst/>
            <a:gdLst/>
            <a:ahLst/>
            <a:cxnLst/>
            <a:rect l="l" t="t" r="r" b="b"/>
            <a:pathLst>
              <a:path w="10211903" h="10211903">
                <a:moveTo>
                  <a:pt x="0" y="0"/>
                </a:moveTo>
                <a:lnTo>
                  <a:pt x="10211903" y="0"/>
                </a:lnTo>
                <a:lnTo>
                  <a:pt x="10211903" y="10211903"/>
                </a:lnTo>
                <a:lnTo>
                  <a:pt x="0" y="102119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872832" y="3703549"/>
            <a:ext cx="8541390" cy="8541390"/>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DF0F4"/>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sp>
        <p:nvSpPr>
          <p:cNvPr id="6" name="Freeform 6"/>
          <p:cNvSpPr/>
          <p:nvPr/>
        </p:nvSpPr>
        <p:spPr>
          <a:xfrm>
            <a:off x="8256546" y="2705108"/>
            <a:ext cx="2030454" cy="2027916"/>
          </a:xfrm>
          <a:custGeom>
            <a:avLst/>
            <a:gdLst/>
            <a:ahLst/>
            <a:cxnLst/>
            <a:rect l="l" t="t" r="r" b="b"/>
            <a:pathLst>
              <a:path w="2030454" h="2027916">
                <a:moveTo>
                  <a:pt x="0" y="0"/>
                </a:moveTo>
                <a:lnTo>
                  <a:pt x="2030454" y="0"/>
                </a:lnTo>
                <a:lnTo>
                  <a:pt x="2030454" y="2027916"/>
                </a:lnTo>
                <a:lnTo>
                  <a:pt x="0" y="2027916"/>
                </a:lnTo>
                <a:lnTo>
                  <a:pt x="0" y="0"/>
                </a:lnTo>
                <a:close/>
              </a:path>
            </a:pathLst>
          </a:custGeom>
          <a:blipFill>
            <a:blip r:embed="rId4" cstate="email"/>
            <a:stretch>
              <a:fillRect/>
            </a:stretch>
          </a:blipFill>
        </p:spPr>
      </p:sp>
      <p:sp>
        <p:nvSpPr>
          <p:cNvPr id="9" name="Freeform 9"/>
          <p:cNvSpPr/>
          <p:nvPr/>
        </p:nvSpPr>
        <p:spPr>
          <a:xfrm>
            <a:off x="12743347" y="7211113"/>
            <a:ext cx="2030454" cy="2027916"/>
          </a:xfrm>
          <a:custGeom>
            <a:avLst/>
            <a:gdLst/>
            <a:ahLst/>
            <a:cxnLst/>
            <a:rect l="l" t="t" r="r" b="b"/>
            <a:pathLst>
              <a:path w="2030454" h="2027916">
                <a:moveTo>
                  <a:pt x="0" y="0"/>
                </a:moveTo>
                <a:lnTo>
                  <a:pt x="2030454" y="0"/>
                </a:lnTo>
                <a:lnTo>
                  <a:pt x="2030454" y="2027916"/>
                </a:lnTo>
                <a:lnTo>
                  <a:pt x="0" y="2027916"/>
                </a:lnTo>
                <a:lnTo>
                  <a:pt x="0" y="0"/>
                </a:lnTo>
                <a:close/>
              </a:path>
            </a:pathLst>
          </a:custGeom>
          <a:blipFill>
            <a:blip r:embed="rId4" cstate="email"/>
            <a:stretch>
              <a:fillRect/>
            </a:stretch>
          </a:blipFill>
        </p:spPr>
      </p:sp>
      <p:grpSp>
        <p:nvGrpSpPr>
          <p:cNvPr id="10" name="Group 10"/>
          <p:cNvGrpSpPr/>
          <p:nvPr/>
        </p:nvGrpSpPr>
        <p:grpSpPr>
          <a:xfrm>
            <a:off x="5996433" y="4831083"/>
            <a:ext cx="6294189" cy="6286322"/>
            <a:chOff x="0" y="0"/>
            <a:chExt cx="8392252" cy="8381762"/>
          </a:xfrm>
        </p:grpSpPr>
        <p:sp>
          <p:nvSpPr>
            <p:cNvPr id="11" name="Freeform 11"/>
            <p:cNvSpPr/>
            <p:nvPr/>
          </p:nvSpPr>
          <p:spPr>
            <a:xfrm>
              <a:off x="0" y="0"/>
              <a:ext cx="8392252" cy="8381762"/>
            </a:xfrm>
            <a:custGeom>
              <a:avLst/>
              <a:gdLst/>
              <a:ahLst/>
              <a:cxnLst/>
              <a:rect l="l" t="t" r="r" b="b"/>
              <a:pathLst>
                <a:path w="8392252" h="8381762">
                  <a:moveTo>
                    <a:pt x="0" y="0"/>
                  </a:moveTo>
                  <a:lnTo>
                    <a:pt x="8392252" y="0"/>
                  </a:lnTo>
                  <a:lnTo>
                    <a:pt x="8392252" y="8381762"/>
                  </a:lnTo>
                  <a:lnTo>
                    <a:pt x="0" y="8381762"/>
                  </a:lnTo>
                  <a:lnTo>
                    <a:pt x="0" y="0"/>
                  </a:lnTo>
                  <a:close/>
                </a:path>
              </a:pathLst>
            </a:custGeom>
            <a:blipFill>
              <a:blip r:embed="rId5" cstate="email"/>
              <a:stretch>
                <a:fillRect/>
              </a:stretch>
            </a:blipFill>
          </p:spPr>
        </p:sp>
        <p:sp>
          <p:nvSpPr>
            <p:cNvPr id="12" name="Freeform 12"/>
            <p:cNvSpPr/>
            <p:nvPr/>
          </p:nvSpPr>
          <p:spPr>
            <a:xfrm>
              <a:off x="2064976" y="2062395"/>
              <a:ext cx="4262300" cy="4256972"/>
            </a:xfrm>
            <a:custGeom>
              <a:avLst/>
              <a:gdLst/>
              <a:ahLst/>
              <a:cxnLst/>
              <a:rect l="l" t="t" r="r" b="b"/>
              <a:pathLst>
                <a:path w="4262300" h="4256972">
                  <a:moveTo>
                    <a:pt x="0" y="0"/>
                  </a:moveTo>
                  <a:lnTo>
                    <a:pt x="4262300" y="0"/>
                  </a:lnTo>
                  <a:lnTo>
                    <a:pt x="4262300" y="4256972"/>
                  </a:lnTo>
                  <a:lnTo>
                    <a:pt x="0" y="4256972"/>
                  </a:lnTo>
                  <a:lnTo>
                    <a:pt x="0" y="0"/>
                  </a:lnTo>
                  <a:close/>
                </a:path>
              </a:pathLst>
            </a:custGeom>
            <a:blipFill>
              <a:blip r:embed="rId6" cstate="email"/>
              <a:stretch>
                <a:fillRect/>
              </a:stretch>
            </a:blipFill>
          </p:spPr>
        </p:sp>
      </p:grpSp>
      <p:grpSp>
        <p:nvGrpSpPr>
          <p:cNvPr id="13" name="Group 13"/>
          <p:cNvGrpSpPr/>
          <p:nvPr/>
        </p:nvGrpSpPr>
        <p:grpSpPr>
          <a:xfrm>
            <a:off x="5680508" y="7620477"/>
            <a:ext cx="1116604" cy="1115208"/>
            <a:chOff x="0" y="0"/>
            <a:chExt cx="1488805" cy="1486944"/>
          </a:xfrm>
        </p:grpSpPr>
        <p:sp>
          <p:nvSpPr>
            <p:cNvPr id="14" name="Freeform 14"/>
            <p:cNvSpPr/>
            <p:nvPr/>
          </p:nvSpPr>
          <p:spPr>
            <a:xfrm>
              <a:off x="0" y="0"/>
              <a:ext cx="1488805" cy="1486944"/>
            </a:xfrm>
            <a:custGeom>
              <a:avLst/>
              <a:gdLst/>
              <a:ahLst/>
              <a:cxnLst/>
              <a:rect l="l" t="t" r="r" b="b"/>
              <a:pathLst>
                <a:path w="1488805" h="1486944">
                  <a:moveTo>
                    <a:pt x="0" y="0"/>
                  </a:moveTo>
                  <a:lnTo>
                    <a:pt x="1488805" y="0"/>
                  </a:lnTo>
                  <a:lnTo>
                    <a:pt x="1488805" y="1486944"/>
                  </a:lnTo>
                  <a:lnTo>
                    <a:pt x="0" y="1486944"/>
                  </a:lnTo>
                  <a:lnTo>
                    <a:pt x="0" y="0"/>
                  </a:lnTo>
                  <a:close/>
                </a:path>
              </a:pathLst>
            </a:custGeom>
            <a:blipFill>
              <a:blip r:embed="rId7" cstate="email"/>
              <a:stretch>
                <a:fillRect/>
              </a:stretch>
            </a:blipFill>
          </p:spPr>
        </p:sp>
        <p:grpSp>
          <p:nvGrpSpPr>
            <p:cNvPr id="15" name="Group 15"/>
            <p:cNvGrpSpPr/>
            <p:nvPr/>
          </p:nvGrpSpPr>
          <p:grpSpPr>
            <a:xfrm>
              <a:off x="140265" y="139334"/>
              <a:ext cx="1208275" cy="1208275"/>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284EFF"/>
                </a:solidFill>
              </a:ln>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sp>
        <p:nvSpPr>
          <p:cNvPr id="18" name="Freeform 18"/>
          <p:cNvSpPr/>
          <p:nvPr/>
        </p:nvSpPr>
        <p:spPr>
          <a:xfrm>
            <a:off x="6028502" y="7988803"/>
            <a:ext cx="420617" cy="378555"/>
          </a:xfrm>
          <a:custGeom>
            <a:avLst/>
            <a:gdLst/>
            <a:ahLst/>
            <a:cxnLst/>
            <a:rect l="l" t="t" r="r" b="b"/>
            <a:pathLst>
              <a:path w="420617" h="378555">
                <a:moveTo>
                  <a:pt x="0" y="0"/>
                </a:moveTo>
                <a:lnTo>
                  <a:pt x="420616" y="0"/>
                </a:lnTo>
                <a:lnTo>
                  <a:pt x="420616" y="378555"/>
                </a:lnTo>
                <a:lnTo>
                  <a:pt x="0" y="3785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4" name="Group 24"/>
          <p:cNvGrpSpPr/>
          <p:nvPr/>
        </p:nvGrpSpPr>
        <p:grpSpPr>
          <a:xfrm>
            <a:off x="8585225" y="4942686"/>
            <a:ext cx="1116604" cy="1115208"/>
            <a:chOff x="0" y="0"/>
            <a:chExt cx="1488805" cy="1486944"/>
          </a:xfrm>
        </p:grpSpPr>
        <p:sp>
          <p:nvSpPr>
            <p:cNvPr id="25" name="Freeform 25"/>
            <p:cNvSpPr/>
            <p:nvPr/>
          </p:nvSpPr>
          <p:spPr>
            <a:xfrm>
              <a:off x="0" y="0"/>
              <a:ext cx="1488805" cy="1486944"/>
            </a:xfrm>
            <a:custGeom>
              <a:avLst/>
              <a:gdLst/>
              <a:ahLst/>
              <a:cxnLst/>
              <a:rect l="l" t="t" r="r" b="b"/>
              <a:pathLst>
                <a:path w="1488805" h="1486944">
                  <a:moveTo>
                    <a:pt x="0" y="0"/>
                  </a:moveTo>
                  <a:lnTo>
                    <a:pt x="1488805" y="0"/>
                  </a:lnTo>
                  <a:lnTo>
                    <a:pt x="1488805" y="1486944"/>
                  </a:lnTo>
                  <a:lnTo>
                    <a:pt x="0" y="1486944"/>
                  </a:lnTo>
                  <a:lnTo>
                    <a:pt x="0" y="0"/>
                  </a:lnTo>
                  <a:close/>
                </a:path>
              </a:pathLst>
            </a:custGeom>
            <a:blipFill>
              <a:blip r:embed="rId7" cstate="email"/>
              <a:stretch>
                <a:fillRect/>
              </a:stretch>
            </a:blipFill>
          </p:spPr>
        </p:sp>
        <p:grpSp>
          <p:nvGrpSpPr>
            <p:cNvPr id="26" name="Group 26"/>
            <p:cNvGrpSpPr/>
            <p:nvPr/>
          </p:nvGrpSpPr>
          <p:grpSpPr>
            <a:xfrm>
              <a:off x="140265" y="139334"/>
              <a:ext cx="1208275" cy="1208275"/>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284EFF"/>
                </a:solidFill>
              </a:ln>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grpSp>
        <p:nvGrpSpPr>
          <p:cNvPr id="34" name="Group 34"/>
          <p:cNvGrpSpPr/>
          <p:nvPr/>
        </p:nvGrpSpPr>
        <p:grpSpPr>
          <a:xfrm>
            <a:off x="11316366" y="7620477"/>
            <a:ext cx="1116604" cy="1115208"/>
            <a:chOff x="0" y="0"/>
            <a:chExt cx="1488805" cy="1486944"/>
          </a:xfrm>
        </p:grpSpPr>
        <p:sp>
          <p:nvSpPr>
            <p:cNvPr id="35" name="Freeform 35"/>
            <p:cNvSpPr/>
            <p:nvPr/>
          </p:nvSpPr>
          <p:spPr>
            <a:xfrm>
              <a:off x="0" y="0"/>
              <a:ext cx="1488805" cy="1486944"/>
            </a:xfrm>
            <a:custGeom>
              <a:avLst/>
              <a:gdLst/>
              <a:ahLst/>
              <a:cxnLst/>
              <a:rect l="l" t="t" r="r" b="b"/>
              <a:pathLst>
                <a:path w="1488805" h="1486944">
                  <a:moveTo>
                    <a:pt x="0" y="0"/>
                  </a:moveTo>
                  <a:lnTo>
                    <a:pt x="1488805" y="0"/>
                  </a:lnTo>
                  <a:lnTo>
                    <a:pt x="1488805" y="1486944"/>
                  </a:lnTo>
                  <a:lnTo>
                    <a:pt x="0" y="1486944"/>
                  </a:lnTo>
                  <a:lnTo>
                    <a:pt x="0" y="0"/>
                  </a:lnTo>
                  <a:close/>
                </a:path>
              </a:pathLst>
            </a:custGeom>
            <a:blipFill>
              <a:blip r:embed="rId7" cstate="email"/>
              <a:stretch>
                <a:fillRect/>
              </a:stretch>
            </a:blipFill>
          </p:spPr>
        </p:sp>
        <p:grpSp>
          <p:nvGrpSpPr>
            <p:cNvPr id="36" name="Group 36"/>
            <p:cNvGrpSpPr/>
            <p:nvPr/>
          </p:nvGrpSpPr>
          <p:grpSpPr>
            <a:xfrm>
              <a:off x="140265" y="139334"/>
              <a:ext cx="1208275" cy="1208275"/>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284EFF"/>
                </a:solidFill>
              </a:ln>
            </p:spPr>
          </p:sp>
          <p:sp>
            <p:nvSpPr>
              <p:cNvPr id="38" name="TextBox 38"/>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sp>
        <p:nvSpPr>
          <p:cNvPr id="40" name="Freeform 40"/>
          <p:cNvSpPr/>
          <p:nvPr/>
        </p:nvSpPr>
        <p:spPr>
          <a:xfrm>
            <a:off x="8897017" y="5240990"/>
            <a:ext cx="493966" cy="518599"/>
          </a:xfrm>
          <a:custGeom>
            <a:avLst/>
            <a:gdLst/>
            <a:ahLst/>
            <a:cxnLst/>
            <a:rect l="l" t="t" r="r" b="b"/>
            <a:pathLst>
              <a:path w="493966" h="518599">
                <a:moveTo>
                  <a:pt x="0" y="0"/>
                </a:moveTo>
                <a:lnTo>
                  <a:pt x="493966" y="0"/>
                </a:lnTo>
                <a:lnTo>
                  <a:pt x="493966" y="518599"/>
                </a:lnTo>
                <a:lnTo>
                  <a:pt x="0" y="5185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2" name="Freeform 42"/>
          <p:cNvSpPr/>
          <p:nvPr/>
        </p:nvSpPr>
        <p:spPr>
          <a:xfrm>
            <a:off x="11631604" y="8023432"/>
            <a:ext cx="486128" cy="309299"/>
          </a:xfrm>
          <a:custGeom>
            <a:avLst/>
            <a:gdLst/>
            <a:ahLst/>
            <a:cxnLst/>
            <a:rect l="l" t="t" r="r" b="b"/>
            <a:pathLst>
              <a:path w="486128" h="309299">
                <a:moveTo>
                  <a:pt x="0" y="0"/>
                </a:moveTo>
                <a:lnTo>
                  <a:pt x="486128" y="0"/>
                </a:lnTo>
                <a:lnTo>
                  <a:pt x="486128" y="309298"/>
                </a:lnTo>
                <a:lnTo>
                  <a:pt x="0" y="3092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3" name="Freeform 43"/>
          <p:cNvSpPr/>
          <p:nvPr/>
        </p:nvSpPr>
        <p:spPr>
          <a:xfrm>
            <a:off x="3505309" y="7264453"/>
            <a:ext cx="2030454" cy="2027916"/>
          </a:xfrm>
          <a:custGeom>
            <a:avLst/>
            <a:gdLst/>
            <a:ahLst/>
            <a:cxnLst/>
            <a:rect l="l" t="t" r="r" b="b"/>
            <a:pathLst>
              <a:path w="2030454" h="2027916">
                <a:moveTo>
                  <a:pt x="0" y="0"/>
                </a:moveTo>
                <a:lnTo>
                  <a:pt x="2030454" y="0"/>
                </a:lnTo>
                <a:lnTo>
                  <a:pt x="2030454" y="2027916"/>
                </a:lnTo>
                <a:lnTo>
                  <a:pt x="0" y="2027916"/>
                </a:lnTo>
                <a:lnTo>
                  <a:pt x="0" y="0"/>
                </a:lnTo>
                <a:close/>
              </a:path>
            </a:pathLst>
          </a:custGeom>
          <a:blipFill>
            <a:blip r:embed="rId4" cstate="email"/>
            <a:stretch>
              <a:fillRect/>
            </a:stretch>
          </a:blipFill>
        </p:spPr>
      </p:sp>
      <p:sp>
        <p:nvSpPr>
          <p:cNvPr id="44" name="Freeform 44"/>
          <p:cNvSpPr/>
          <p:nvPr/>
        </p:nvSpPr>
        <p:spPr>
          <a:xfrm>
            <a:off x="7814412" y="6754280"/>
            <a:ext cx="2659175" cy="2538303"/>
          </a:xfrm>
          <a:custGeom>
            <a:avLst/>
            <a:gdLst/>
            <a:ahLst/>
            <a:cxnLst/>
            <a:rect l="l" t="t" r="r" b="b"/>
            <a:pathLst>
              <a:path w="2659175" h="2538303">
                <a:moveTo>
                  <a:pt x="0" y="0"/>
                </a:moveTo>
                <a:lnTo>
                  <a:pt x="2659176" y="0"/>
                </a:lnTo>
                <a:lnTo>
                  <a:pt x="2659176" y="2538303"/>
                </a:lnTo>
                <a:lnTo>
                  <a:pt x="0" y="25383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45" name="Group 45"/>
          <p:cNvGrpSpPr/>
          <p:nvPr/>
        </p:nvGrpSpPr>
        <p:grpSpPr>
          <a:xfrm>
            <a:off x="8305801" y="3162097"/>
            <a:ext cx="1904998" cy="1282372"/>
            <a:chOff x="5276915" y="-2492587"/>
            <a:chExt cx="2539997" cy="1709829"/>
          </a:xfrm>
        </p:grpSpPr>
        <p:sp>
          <p:nvSpPr>
            <p:cNvPr id="46" name="TextBox 46"/>
            <p:cNvSpPr txBox="1"/>
            <p:nvPr/>
          </p:nvSpPr>
          <p:spPr>
            <a:xfrm>
              <a:off x="5295987" y="-2492587"/>
              <a:ext cx="2520925" cy="1231053"/>
            </a:xfrm>
            <a:prstGeom prst="rect">
              <a:avLst/>
            </a:prstGeom>
          </p:spPr>
          <p:txBody>
            <a:bodyPr lIns="0" tIns="0" rIns="0" bIns="0" rtlCol="0" anchor="t">
              <a:spAutoFit/>
            </a:bodyPr>
            <a:lstStyle/>
            <a:p>
              <a:pPr algn="ctr">
                <a:lnSpc>
                  <a:spcPts val="3600"/>
                </a:lnSpc>
              </a:pPr>
              <a:r>
                <a:rPr lang="zh-CN" altLang="en-US" sz="3200" b="1">
                  <a:solidFill>
                    <a:srgbClr val="000000"/>
                  </a:solidFill>
                  <a:ea typeface="思源黑体-超粗体"/>
                </a:rPr>
                <a:t>寻找项目数量</a:t>
              </a:r>
            </a:p>
          </p:txBody>
        </p:sp>
        <p:sp>
          <p:nvSpPr>
            <p:cNvPr id="47" name="TextBox 47"/>
            <p:cNvSpPr txBox="1"/>
            <p:nvPr/>
          </p:nvSpPr>
          <p:spPr>
            <a:xfrm>
              <a:off x="5276915" y="-1261125"/>
              <a:ext cx="2520926" cy="478367"/>
            </a:xfrm>
            <a:prstGeom prst="rect">
              <a:avLst/>
            </a:prstGeom>
          </p:spPr>
          <p:txBody>
            <a:bodyPr lIns="0" tIns="0" rIns="0" bIns="0" rtlCol="0" anchor="t">
              <a:spAutoFit/>
            </a:bodyPr>
            <a:lstStyle/>
            <a:p>
              <a:pPr algn="ctr">
                <a:lnSpc>
                  <a:spcPts val="2800"/>
                </a:lnSpc>
              </a:pPr>
              <a:r>
                <a:rPr lang="en-US" sz="2400">
                  <a:solidFill>
                    <a:srgbClr val="000000">
                      <a:alpha val="80000"/>
                    </a:srgbClr>
                  </a:solidFill>
                  <a:ea typeface="思源黑体-粗体"/>
                </a:rPr>
                <a:t>3</a:t>
              </a:r>
              <a:r>
                <a:rPr lang="zh-CN" altLang="en-US" sz="2400">
                  <a:solidFill>
                    <a:srgbClr val="000000">
                      <a:alpha val="80000"/>
                    </a:srgbClr>
                  </a:solidFill>
                  <a:ea typeface="思源黑体-粗体"/>
                </a:rPr>
                <a:t>家</a:t>
              </a:r>
            </a:p>
          </p:txBody>
        </p:sp>
      </p:grpSp>
      <p:grpSp>
        <p:nvGrpSpPr>
          <p:cNvPr id="48" name="Group 48"/>
          <p:cNvGrpSpPr/>
          <p:nvPr/>
        </p:nvGrpSpPr>
        <p:grpSpPr>
          <a:xfrm>
            <a:off x="3505339" y="7577455"/>
            <a:ext cx="1904862" cy="1299845"/>
            <a:chOff x="1052407" y="-57363"/>
            <a:chExt cx="2539815" cy="1733126"/>
          </a:xfrm>
        </p:grpSpPr>
        <p:sp>
          <p:nvSpPr>
            <p:cNvPr id="49" name="TextBox 49"/>
            <p:cNvSpPr txBox="1"/>
            <p:nvPr/>
          </p:nvSpPr>
          <p:spPr>
            <a:xfrm>
              <a:off x="1071298" y="-57363"/>
              <a:ext cx="2520924" cy="615526"/>
            </a:xfrm>
            <a:prstGeom prst="rect">
              <a:avLst/>
            </a:prstGeom>
          </p:spPr>
          <p:txBody>
            <a:bodyPr lIns="0" tIns="0" rIns="0" bIns="0" rtlCol="0" anchor="t">
              <a:spAutoFit/>
            </a:bodyPr>
            <a:lstStyle/>
            <a:p>
              <a:pPr algn="ctr">
                <a:lnSpc>
                  <a:spcPts val="3600"/>
                </a:lnSpc>
              </a:pPr>
              <a:r>
                <a:rPr lang="zh-CN" altLang="en-US" sz="3200" b="1">
                  <a:solidFill>
                    <a:srgbClr val="000000"/>
                  </a:solidFill>
                  <a:ea typeface="思源黑体-超粗体"/>
                </a:rPr>
                <a:t>地点</a:t>
              </a:r>
            </a:p>
          </p:txBody>
        </p:sp>
        <p:sp>
          <p:nvSpPr>
            <p:cNvPr id="50" name="TextBox 50"/>
            <p:cNvSpPr txBox="1"/>
            <p:nvPr/>
          </p:nvSpPr>
          <p:spPr>
            <a:xfrm>
              <a:off x="1052407" y="719030"/>
              <a:ext cx="2520924" cy="956733"/>
            </a:xfrm>
            <a:prstGeom prst="rect">
              <a:avLst/>
            </a:prstGeom>
          </p:spPr>
          <p:txBody>
            <a:bodyPr lIns="0" tIns="0" rIns="0" bIns="0" rtlCol="0" anchor="t">
              <a:spAutoFit/>
            </a:bodyPr>
            <a:lstStyle/>
            <a:p>
              <a:pPr algn="ctr">
                <a:lnSpc>
                  <a:spcPts val="2800"/>
                </a:lnSpc>
              </a:pPr>
              <a:r>
                <a:rPr lang="zh-CN" altLang="en-US" sz="2400">
                  <a:solidFill>
                    <a:srgbClr val="000000">
                      <a:alpha val="80000"/>
                    </a:srgbClr>
                  </a:solidFill>
                  <a:ea typeface="思源黑体-粗体"/>
                </a:rPr>
                <a:t>长沙师范</a:t>
              </a:r>
              <a:endParaRPr lang="en-US" altLang="zh-CN" sz="2400">
                <a:solidFill>
                  <a:srgbClr val="000000">
                    <a:alpha val="80000"/>
                  </a:srgbClr>
                </a:solidFill>
                <a:ea typeface="思源黑体-粗体"/>
              </a:endParaRPr>
            </a:p>
            <a:p>
              <a:pPr algn="ctr">
                <a:lnSpc>
                  <a:spcPts val="2800"/>
                </a:lnSpc>
              </a:pPr>
              <a:r>
                <a:rPr lang="zh-CN" altLang="en-US" sz="2400">
                  <a:solidFill>
                    <a:srgbClr val="000000">
                      <a:alpha val="80000"/>
                    </a:srgbClr>
                  </a:solidFill>
                  <a:ea typeface="思源黑体-粗体"/>
                </a:rPr>
                <a:t>学院附近</a:t>
              </a:r>
            </a:p>
          </p:txBody>
        </p:sp>
      </p:grpSp>
      <p:grpSp>
        <p:nvGrpSpPr>
          <p:cNvPr id="57" name="Group 57"/>
          <p:cNvGrpSpPr/>
          <p:nvPr/>
        </p:nvGrpSpPr>
        <p:grpSpPr>
          <a:xfrm>
            <a:off x="12801600" y="7527132"/>
            <a:ext cx="1890891" cy="1382513"/>
            <a:chOff x="-1172896" y="-124460"/>
            <a:chExt cx="2521188" cy="1843351"/>
          </a:xfrm>
        </p:grpSpPr>
        <p:sp>
          <p:nvSpPr>
            <p:cNvPr id="58" name="TextBox 58"/>
            <p:cNvSpPr txBox="1"/>
            <p:nvPr/>
          </p:nvSpPr>
          <p:spPr>
            <a:xfrm>
              <a:off x="-1172633" y="-124460"/>
              <a:ext cx="2520925" cy="615527"/>
            </a:xfrm>
            <a:prstGeom prst="rect">
              <a:avLst/>
            </a:prstGeom>
          </p:spPr>
          <p:txBody>
            <a:bodyPr lIns="0" tIns="0" rIns="0" bIns="0" rtlCol="0" anchor="t">
              <a:spAutoFit/>
            </a:bodyPr>
            <a:lstStyle/>
            <a:p>
              <a:pPr algn="ctr">
                <a:lnSpc>
                  <a:spcPts val="3600"/>
                </a:lnSpc>
              </a:pPr>
              <a:r>
                <a:rPr lang="zh-CN" altLang="en-US" sz="3200" b="1">
                  <a:solidFill>
                    <a:srgbClr val="000000"/>
                  </a:solidFill>
                  <a:ea typeface="思源黑体-超粗体"/>
                </a:rPr>
                <a:t>时间</a:t>
              </a:r>
            </a:p>
          </p:txBody>
        </p:sp>
        <p:sp>
          <p:nvSpPr>
            <p:cNvPr id="59" name="TextBox 59"/>
            <p:cNvSpPr txBox="1"/>
            <p:nvPr/>
          </p:nvSpPr>
          <p:spPr>
            <a:xfrm>
              <a:off x="-1172896" y="761364"/>
              <a:ext cx="2520925" cy="957527"/>
            </a:xfrm>
            <a:prstGeom prst="rect">
              <a:avLst/>
            </a:prstGeom>
          </p:spPr>
          <p:txBody>
            <a:bodyPr lIns="0" tIns="0" rIns="0" bIns="0" rtlCol="0" anchor="t">
              <a:spAutoFit/>
            </a:bodyPr>
            <a:lstStyle/>
            <a:p>
              <a:pPr algn="ctr">
                <a:lnSpc>
                  <a:spcPts val="2800"/>
                </a:lnSpc>
              </a:pPr>
              <a:r>
                <a:rPr lang="en-US" sz="2400">
                  <a:solidFill>
                    <a:srgbClr val="000000">
                      <a:alpha val="80000"/>
                    </a:srgbClr>
                  </a:solidFill>
                  <a:ea typeface="思源黑体-粗体"/>
                </a:rPr>
                <a:t>6</a:t>
              </a:r>
              <a:r>
                <a:rPr lang="zh-CN" altLang="en-US" sz="2400">
                  <a:solidFill>
                    <a:srgbClr val="000000">
                      <a:alpha val="80000"/>
                    </a:srgbClr>
                  </a:solidFill>
                  <a:ea typeface="思源黑体-粗体"/>
                </a:rPr>
                <a:t>月</a:t>
              </a:r>
              <a:r>
                <a:rPr lang="en-US" sz="2400">
                  <a:solidFill>
                    <a:srgbClr val="000000">
                      <a:alpha val="80000"/>
                    </a:srgbClr>
                  </a:solidFill>
                  <a:ea typeface="思源黑体-粗体"/>
                </a:rPr>
                <a:t>19</a:t>
              </a:r>
              <a:r>
                <a:rPr lang="zh-CN" altLang="en-US" sz="2400">
                  <a:solidFill>
                    <a:srgbClr val="000000">
                      <a:alpha val="80000"/>
                    </a:srgbClr>
                  </a:solidFill>
                  <a:ea typeface="思源黑体-粗体"/>
                </a:rPr>
                <a:t>日</a:t>
              </a:r>
              <a:endParaRPr lang="en-US" altLang="zh-CN" sz="2400">
                <a:solidFill>
                  <a:srgbClr val="000000">
                    <a:alpha val="80000"/>
                  </a:srgbClr>
                </a:solidFill>
                <a:ea typeface="思源黑体-粗体"/>
              </a:endParaRPr>
            </a:p>
            <a:p>
              <a:pPr algn="ctr">
                <a:lnSpc>
                  <a:spcPts val="2800"/>
                </a:lnSpc>
              </a:pPr>
              <a:r>
                <a:rPr lang="zh-CN" altLang="en-US" sz="2400">
                  <a:solidFill>
                    <a:srgbClr val="000000">
                      <a:alpha val="80000"/>
                    </a:srgbClr>
                  </a:solidFill>
                  <a:ea typeface="思源黑体-粗体"/>
                </a:rPr>
                <a:t>一整天</a:t>
              </a:r>
            </a:p>
          </p:txBody>
        </p:sp>
      </p:grpSp>
      <p:sp>
        <p:nvSpPr>
          <p:cNvPr id="63" name="TextBox 63"/>
          <p:cNvSpPr txBox="1"/>
          <p:nvPr/>
        </p:nvSpPr>
        <p:spPr>
          <a:xfrm>
            <a:off x="1189990" y="1028700"/>
            <a:ext cx="4357370" cy="861695"/>
          </a:xfrm>
          <a:prstGeom prst="rect">
            <a:avLst/>
          </a:prstGeom>
        </p:spPr>
        <p:txBody>
          <a:bodyPr wrap="square" lIns="0" tIns="0" rIns="0" bIns="0" rtlCol="0" anchor="t">
            <a:spAutoFit/>
          </a:bodyPr>
          <a:lstStyle/>
          <a:p>
            <a:pPr>
              <a:lnSpc>
                <a:spcPts val="6720"/>
              </a:lnSpc>
            </a:pPr>
            <a:r>
              <a:rPr lang="zh-CN" altLang="en-US" sz="5600">
                <a:solidFill>
                  <a:srgbClr val="000000"/>
                </a:solidFill>
                <a:ea typeface="思源黑体-超粗体 Bold"/>
              </a:rPr>
              <a:t>项目相关情况</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grpSp>
        <p:nvGrpSpPr>
          <p:cNvPr id="2" name="Group 2"/>
          <p:cNvGrpSpPr/>
          <p:nvPr/>
        </p:nvGrpSpPr>
        <p:grpSpPr>
          <a:xfrm>
            <a:off x="3507781" y="3624761"/>
            <a:ext cx="2888495" cy="928323"/>
            <a:chOff x="0" y="0"/>
            <a:chExt cx="3851326" cy="1237764"/>
          </a:xfrm>
        </p:grpSpPr>
        <p:sp>
          <p:nvSpPr>
            <p:cNvPr id="3" name="Freeform 3"/>
            <p:cNvSpPr/>
            <p:nvPr/>
          </p:nvSpPr>
          <p:spPr>
            <a:xfrm>
              <a:off x="1357057" y="0"/>
              <a:ext cx="2494269" cy="1237764"/>
            </a:xfrm>
            <a:custGeom>
              <a:avLst/>
              <a:gdLst/>
              <a:ahLst/>
              <a:cxnLst/>
              <a:rect l="l" t="t" r="r" b="b"/>
              <a:pathLst>
                <a:path w="2494269" h="1237764">
                  <a:moveTo>
                    <a:pt x="0" y="0"/>
                  </a:moveTo>
                  <a:lnTo>
                    <a:pt x="2494269" y="0"/>
                  </a:lnTo>
                  <a:lnTo>
                    <a:pt x="2494269" y="1237764"/>
                  </a:lnTo>
                  <a:lnTo>
                    <a:pt x="0" y="1237764"/>
                  </a:lnTo>
                  <a:lnTo>
                    <a:pt x="0" y="0"/>
                  </a:lnTo>
                  <a:close/>
                </a:path>
              </a:pathLst>
            </a:custGeom>
            <a:blipFill>
              <a:blip r:embed="rId2" cstate="email"/>
              <a:stretch>
                <a:fillRect/>
              </a:stretch>
            </a:blipFill>
          </p:spPr>
        </p:sp>
        <p:sp>
          <p:nvSpPr>
            <p:cNvPr id="4" name="Freeform 4"/>
            <p:cNvSpPr/>
            <p:nvPr/>
          </p:nvSpPr>
          <p:spPr>
            <a:xfrm>
              <a:off x="0" y="0"/>
              <a:ext cx="1357057" cy="1200912"/>
            </a:xfrm>
            <a:custGeom>
              <a:avLst/>
              <a:gdLst/>
              <a:ahLst/>
              <a:cxnLst/>
              <a:rect l="l" t="t" r="r" b="b"/>
              <a:pathLst>
                <a:path w="1357057" h="1200912">
                  <a:moveTo>
                    <a:pt x="0" y="0"/>
                  </a:moveTo>
                  <a:lnTo>
                    <a:pt x="1357057" y="0"/>
                  </a:lnTo>
                  <a:lnTo>
                    <a:pt x="1357057" y="1200912"/>
                  </a:lnTo>
                  <a:lnTo>
                    <a:pt x="0" y="1200912"/>
                  </a:lnTo>
                  <a:lnTo>
                    <a:pt x="0" y="0"/>
                  </a:lnTo>
                  <a:close/>
                </a:path>
              </a:pathLst>
            </a:custGeom>
            <a:blipFill>
              <a:blip r:embed="rId3" cstate="email"/>
              <a:stretch>
                <a:fillRect/>
              </a:stretch>
            </a:blipFill>
          </p:spPr>
        </p:sp>
      </p:grpSp>
      <p:grpSp>
        <p:nvGrpSpPr>
          <p:cNvPr id="5" name="Group 5"/>
          <p:cNvGrpSpPr/>
          <p:nvPr/>
        </p:nvGrpSpPr>
        <p:grpSpPr>
          <a:xfrm>
            <a:off x="7699753" y="3624761"/>
            <a:ext cx="2888495" cy="928323"/>
            <a:chOff x="0" y="0"/>
            <a:chExt cx="3851326" cy="1237764"/>
          </a:xfrm>
        </p:grpSpPr>
        <p:sp>
          <p:nvSpPr>
            <p:cNvPr id="6" name="Freeform 6"/>
            <p:cNvSpPr/>
            <p:nvPr/>
          </p:nvSpPr>
          <p:spPr>
            <a:xfrm>
              <a:off x="1357057" y="0"/>
              <a:ext cx="2494269" cy="1237764"/>
            </a:xfrm>
            <a:custGeom>
              <a:avLst/>
              <a:gdLst/>
              <a:ahLst/>
              <a:cxnLst/>
              <a:rect l="l" t="t" r="r" b="b"/>
              <a:pathLst>
                <a:path w="2494269" h="1237764">
                  <a:moveTo>
                    <a:pt x="0" y="0"/>
                  </a:moveTo>
                  <a:lnTo>
                    <a:pt x="2494269" y="0"/>
                  </a:lnTo>
                  <a:lnTo>
                    <a:pt x="2494269" y="1237764"/>
                  </a:lnTo>
                  <a:lnTo>
                    <a:pt x="0" y="1237764"/>
                  </a:lnTo>
                  <a:lnTo>
                    <a:pt x="0" y="0"/>
                  </a:lnTo>
                  <a:close/>
                </a:path>
              </a:pathLst>
            </a:custGeom>
            <a:blipFill>
              <a:blip r:embed="rId2" cstate="email"/>
              <a:stretch>
                <a:fillRect/>
              </a:stretch>
            </a:blipFill>
          </p:spPr>
        </p:sp>
        <p:sp>
          <p:nvSpPr>
            <p:cNvPr id="7" name="Freeform 7"/>
            <p:cNvSpPr/>
            <p:nvPr/>
          </p:nvSpPr>
          <p:spPr>
            <a:xfrm>
              <a:off x="0" y="0"/>
              <a:ext cx="1357057" cy="1200912"/>
            </a:xfrm>
            <a:custGeom>
              <a:avLst/>
              <a:gdLst/>
              <a:ahLst/>
              <a:cxnLst/>
              <a:rect l="l" t="t" r="r" b="b"/>
              <a:pathLst>
                <a:path w="1357057" h="1200912">
                  <a:moveTo>
                    <a:pt x="0" y="0"/>
                  </a:moveTo>
                  <a:lnTo>
                    <a:pt x="1357057" y="0"/>
                  </a:lnTo>
                  <a:lnTo>
                    <a:pt x="1357057" y="1200912"/>
                  </a:lnTo>
                  <a:lnTo>
                    <a:pt x="0" y="1200912"/>
                  </a:lnTo>
                  <a:lnTo>
                    <a:pt x="0" y="0"/>
                  </a:lnTo>
                  <a:close/>
                </a:path>
              </a:pathLst>
            </a:custGeom>
            <a:blipFill>
              <a:blip r:embed="rId3" cstate="email"/>
              <a:stretch>
                <a:fillRect/>
              </a:stretch>
            </a:blipFill>
          </p:spPr>
        </p:sp>
      </p:grpSp>
      <p:grpSp>
        <p:nvGrpSpPr>
          <p:cNvPr id="8" name="Group 8"/>
          <p:cNvGrpSpPr/>
          <p:nvPr/>
        </p:nvGrpSpPr>
        <p:grpSpPr>
          <a:xfrm>
            <a:off x="11893172" y="3624761"/>
            <a:ext cx="2888495" cy="928323"/>
            <a:chOff x="0" y="0"/>
            <a:chExt cx="3851326" cy="1237764"/>
          </a:xfrm>
        </p:grpSpPr>
        <p:sp>
          <p:nvSpPr>
            <p:cNvPr id="9" name="Freeform 9"/>
            <p:cNvSpPr/>
            <p:nvPr/>
          </p:nvSpPr>
          <p:spPr>
            <a:xfrm>
              <a:off x="1357057" y="0"/>
              <a:ext cx="2494269" cy="1237764"/>
            </a:xfrm>
            <a:custGeom>
              <a:avLst/>
              <a:gdLst/>
              <a:ahLst/>
              <a:cxnLst/>
              <a:rect l="l" t="t" r="r" b="b"/>
              <a:pathLst>
                <a:path w="2494269" h="1237764">
                  <a:moveTo>
                    <a:pt x="0" y="0"/>
                  </a:moveTo>
                  <a:lnTo>
                    <a:pt x="2494269" y="0"/>
                  </a:lnTo>
                  <a:lnTo>
                    <a:pt x="2494269" y="1237764"/>
                  </a:lnTo>
                  <a:lnTo>
                    <a:pt x="0" y="1237764"/>
                  </a:lnTo>
                  <a:lnTo>
                    <a:pt x="0" y="0"/>
                  </a:lnTo>
                  <a:close/>
                </a:path>
              </a:pathLst>
            </a:custGeom>
            <a:blipFill>
              <a:blip r:embed="rId2" cstate="email"/>
              <a:stretch>
                <a:fillRect/>
              </a:stretch>
            </a:blipFill>
          </p:spPr>
        </p:sp>
        <p:sp>
          <p:nvSpPr>
            <p:cNvPr id="10" name="Freeform 10"/>
            <p:cNvSpPr/>
            <p:nvPr/>
          </p:nvSpPr>
          <p:spPr>
            <a:xfrm>
              <a:off x="0" y="0"/>
              <a:ext cx="1357057" cy="1200912"/>
            </a:xfrm>
            <a:custGeom>
              <a:avLst/>
              <a:gdLst/>
              <a:ahLst/>
              <a:cxnLst/>
              <a:rect l="l" t="t" r="r" b="b"/>
              <a:pathLst>
                <a:path w="1357057" h="1200912">
                  <a:moveTo>
                    <a:pt x="0" y="0"/>
                  </a:moveTo>
                  <a:lnTo>
                    <a:pt x="1357057" y="0"/>
                  </a:lnTo>
                  <a:lnTo>
                    <a:pt x="1357057" y="1200912"/>
                  </a:lnTo>
                  <a:lnTo>
                    <a:pt x="0" y="1200912"/>
                  </a:lnTo>
                  <a:lnTo>
                    <a:pt x="0" y="0"/>
                  </a:lnTo>
                  <a:close/>
                </a:path>
              </a:pathLst>
            </a:custGeom>
            <a:blipFill>
              <a:blip r:embed="rId3" cstate="email"/>
              <a:stretch>
                <a:fillRect/>
              </a:stretch>
            </a:blipFill>
          </p:spPr>
        </p:sp>
      </p:grpSp>
      <p:sp>
        <p:nvSpPr>
          <p:cNvPr id="11" name="Freeform 11"/>
          <p:cNvSpPr/>
          <p:nvPr/>
        </p:nvSpPr>
        <p:spPr>
          <a:xfrm>
            <a:off x="12465948" y="1096469"/>
            <a:ext cx="1450597" cy="1448784"/>
          </a:xfrm>
          <a:custGeom>
            <a:avLst/>
            <a:gdLst/>
            <a:ahLst/>
            <a:cxnLst/>
            <a:rect l="l" t="t" r="r" b="b"/>
            <a:pathLst>
              <a:path w="1450597" h="1448784">
                <a:moveTo>
                  <a:pt x="0" y="0"/>
                </a:moveTo>
                <a:lnTo>
                  <a:pt x="1450598" y="0"/>
                </a:lnTo>
                <a:lnTo>
                  <a:pt x="1450598" y="1448784"/>
                </a:lnTo>
                <a:lnTo>
                  <a:pt x="0" y="1448784"/>
                </a:lnTo>
                <a:lnTo>
                  <a:pt x="0" y="0"/>
                </a:lnTo>
                <a:close/>
              </a:path>
            </a:pathLst>
          </a:custGeom>
          <a:blipFill>
            <a:blip r:embed="rId4" cstate="email"/>
            <a:stretch>
              <a:fillRect/>
            </a:stretch>
          </a:blipFill>
        </p:spPr>
      </p:sp>
      <p:sp>
        <p:nvSpPr>
          <p:cNvPr id="12" name="Freeform 12"/>
          <p:cNvSpPr/>
          <p:nvPr/>
        </p:nvSpPr>
        <p:spPr>
          <a:xfrm>
            <a:off x="13191247" y="-1192097"/>
            <a:ext cx="3291240" cy="3287126"/>
          </a:xfrm>
          <a:custGeom>
            <a:avLst/>
            <a:gdLst/>
            <a:ahLst/>
            <a:cxnLst/>
            <a:rect l="l" t="t" r="r" b="b"/>
            <a:pathLst>
              <a:path w="3291240" h="3287126">
                <a:moveTo>
                  <a:pt x="0" y="0"/>
                </a:moveTo>
                <a:lnTo>
                  <a:pt x="3291240" y="0"/>
                </a:lnTo>
                <a:lnTo>
                  <a:pt x="3291240" y="3287126"/>
                </a:lnTo>
                <a:lnTo>
                  <a:pt x="0" y="3287126"/>
                </a:lnTo>
                <a:lnTo>
                  <a:pt x="0" y="0"/>
                </a:lnTo>
                <a:close/>
              </a:path>
            </a:pathLst>
          </a:custGeom>
          <a:blipFill>
            <a:blip r:embed="rId5" cstate="email"/>
            <a:stretch>
              <a:fillRect/>
            </a:stretch>
          </a:blipFill>
        </p:spPr>
      </p:sp>
      <p:sp>
        <p:nvSpPr>
          <p:cNvPr id="13" name="TextBox 13"/>
          <p:cNvSpPr txBox="1"/>
          <p:nvPr/>
        </p:nvSpPr>
        <p:spPr>
          <a:xfrm>
            <a:off x="3719234" y="4824095"/>
            <a:ext cx="2158138" cy="1157605"/>
          </a:xfrm>
          <a:prstGeom prst="rect">
            <a:avLst/>
          </a:prstGeom>
        </p:spPr>
        <p:txBody>
          <a:bodyPr lIns="0" tIns="0" rIns="0" bIns="0" rtlCol="0" anchor="t">
            <a:spAutoFit/>
          </a:bodyPr>
          <a:lstStyle/>
          <a:p>
            <a:pPr algn="ctr">
              <a:lnSpc>
                <a:spcPts val="3010"/>
              </a:lnSpc>
            </a:pPr>
            <a:endParaRPr lang="zh-CN" altLang="en-US" sz="2400" b="1" spc="100">
              <a:solidFill>
                <a:srgbClr val="000000"/>
              </a:solidFill>
              <a:ea typeface="思源黑体-粗体"/>
            </a:endParaRPr>
          </a:p>
          <a:p>
            <a:pPr algn="ctr">
              <a:lnSpc>
                <a:spcPts val="3010"/>
              </a:lnSpc>
            </a:pPr>
            <a:r>
              <a:rPr lang="zh-CN" altLang="en-US" sz="2400" b="1" spc="100">
                <a:solidFill>
                  <a:srgbClr val="000000"/>
                </a:solidFill>
                <a:ea typeface="思源黑体-粗体"/>
              </a:rPr>
              <a:t>觉得没有设计网站的必要</a:t>
            </a:r>
          </a:p>
        </p:txBody>
      </p:sp>
      <p:sp>
        <p:nvSpPr>
          <p:cNvPr id="14" name="TextBox 14"/>
          <p:cNvSpPr txBox="1"/>
          <p:nvPr/>
        </p:nvSpPr>
        <p:spPr>
          <a:xfrm>
            <a:off x="3507781" y="3691412"/>
            <a:ext cx="2581045" cy="430530"/>
          </a:xfrm>
          <a:prstGeom prst="rect">
            <a:avLst/>
          </a:prstGeom>
        </p:spPr>
        <p:txBody>
          <a:bodyPr lIns="0" tIns="0" rIns="0" bIns="0" rtlCol="0" anchor="t">
            <a:spAutoFit/>
          </a:bodyPr>
          <a:lstStyle/>
          <a:p>
            <a:pPr algn="ctr">
              <a:lnSpc>
                <a:spcPts val="3360"/>
              </a:lnSpc>
              <a:spcBef>
                <a:spcPct val="0"/>
              </a:spcBef>
            </a:pPr>
            <a:r>
              <a:rPr lang="zh-CN" altLang="en-US" sz="2400" b="1">
                <a:solidFill>
                  <a:srgbClr val="284EFF"/>
                </a:solidFill>
                <a:latin typeface="思源黑体-超粗体"/>
              </a:rPr>
              <a:t>第一家</a:t>
            </a:r>
            <a:r>
              <a:rPr lang="en-US" sz="2400">
                <a:solidFill>
                  <a:srgbClr val="284EFF"/>
                </a:solidFill>
                <a:latin typeface="思源黑体-超粗体"/>
              </a:rPr>
              <a:t> </a:t>
            </a:r>
          </a:p>
        </p:txBody>
      </p:sp>
      <p:sp>
        <p:nvSpPr>
          <p:cNvPr id="15" name="TextBox 15"/>
          <p:cNvSpPr txBox="1"/>
          <p:nvPr/>
        </p:nvSpPr>
        <p:spPr>
          <a:xfrm>
            <a:off x="3507781" y="4048917"/>
            <a:ext cx="2581045" cy="410210"/>
          </a:xfrm>
          <a:prstGeom prst="rect">
            <a:avLst/>
          </a:prstGeom>
        </p:spPr>
        <p:txBody>
          <a:bodyPr lIns="0" tIns="0" rIns="0" bIns="0" rtlCol="0" anchor="t">
            <a:spAutoFit/>
          </a:bodyPr>
          <a:lstStyle/>
          <a:p>
            <a:pPr algn="ctr">
              <a:lnSpc>
                <a:spcPts val="3200"/>
              </a:lnSpc>
            </a:pPr>
            <a:r>
              <a:rPr lang="zh-CN" altLang="en-US" sz="1600" b="1">
                <a:solidFill>
                  <a:srgbClr val="284EFF"/>
                </a:solidFill>
                <a:latin typeface="思源黑体-粗体"/>
              </a:rPr>
              <a:t>（书法教育培训店）</a:t>
            </a:r>
          </a:p>
        </p:txBody>
      </p:sp>
      <p:sp>
        <p:nvSpPr>
          <p:cNvPr id="16" name="TextBox 16"/>
          <p:cNvSpPr txBox="1"/>
          <p:nvPr/>
        </p:nvSpPr>
        <p:spPr>
          <a:xfrm>
            <a:off x="7467600" y="5200015"/>
            <a:ext cx="3350895" cy="1543685"/>
          </a:xfrm>
          <a:prstGeom prst="rect">
            <a:avLst/>
          </a:prstGeom>
        </p:spPr>
        <p:txBody>
          <a:bodyPr wrap="square" lIns="0" tIns="0" rIns="0" bIns="0" rtlCol="0" anchor="t">
            <a:spAutoFit/>
          </a:bodyPr>
          <a:lstStyle/>
          <a:p>
            <a:pPr algn="ctr">
              <a:lnSpc>
                <a:spcPts val="3010"/>
              </a:lnSpc>
            </a:pPr>
            <a:r>
              <a:rPr lang="zh-CN" altLang="en-US" sz="2400" b="1" spc="100">
                <a:solidFill>
                  <a:srgbClr val="000000"/>
                </a:solidFill>
                <a:ea typeface="思源黑体-粗体"/>
              </a:rPr>
              <a:t>想要一个能长期合作的运营团队，能够熟练运营抖音、美团以及制作小程序</a:t>
            </a:r>
          </a:p>
        </p:txBody>
      </p:sp>
      <p:sp>
        <p:nvSpPr>
          <p:cNvPr id="17" name="TextBox 17"/>
          <p:cNvSpPr txBox="1"/>
          <p:nvPr/>
        </p:nvSpPr>
        <p:spPr>
          <a:xfrm>
            <a:off x="7699753" y="3691412"/>
            <a:ext cx="2581045" cy="430530"/>
          </a:xfrm>
          <a:prstGeom prst="rect">
            <a:avLst/>
          </a:prstGeom>
        </p:spPr>
        <p:txBody>
          <a:bodyPr lIns="0" tIns="0" rIns="0" bIns="0" rtlCol="0" anchor="t">
            <a:spAutoFit/>
          </a:bodyPr>
          <a:lstStyle/>
          <a:p>
            <a:pPr algn="ctr">
              <a:lnSpc>
                <a:spcPts val="3360"/>
              </a:lnSpc>
              <a:spcBef>
                <a:spcPct val="0"/>
              </a:spcBef>
            </a:pPr>
            <a:r>
              <a:rPr lang="zh-CN" altLang="en-US" sz="2400" b="1">
                <a:solidFill>
                  <a:srgbClr val="284EFF"/>
                </a:solidFill>
                <a:latin typeface="思源黑体-超粗体"/>
              </a:rPr>
              <a:t>第二家</a:t>
            </a:r>
          </a:p>
        </p:txBody>
      </p:sp>
      <p:sp>
        <p:nvSpPr>
          <p:cNvPr id="18" name="TextBox 18"/>
          <p:cNvSpPr txBox="1"/>
          <p:nvPr/>
        </p:nvSpPr>
        <p:spPr>
          <a:xfrm>
            <a:off x="7699753" y="4048917"/>
            <a:ext cx="2581045" cy="410210"/>
          </a:xfrm>
          <a:prstGeom prst="rect">
            <a:avLst/>
          </a:prstGeom>
        </p:spPr>
        <p:txBody>
          <a:bodyPr lIns="0" tIns="0" rIns="0" bIns="0" rtlCol="0" anchor="t">
            <a:spAutoFit/>
          </a:bodyPr>
          <a:lstStyle/>
          <a:p>
            <a:pPr algn="ctr">
              <a:lnSpc>
                <a:spcPts val="3200"/>
              </a:lnSpc>
            </a:pPr>
            <a:r>
              <a:rPr lang="zh-CN" altLang="en-US" sz="1600" b="1">
                <a:solidFill>
                  <a:srgbClr val="284EFF"/>
                </a:solidFill>
                <a:latin typeface="思源黑体-粗体"/>
              </a:rPr>
              <a:t>（奇异阁剧本杀）</a:t>
            </a:r>
          </a:p>
        </p:txBody>
      </p:sp>
      <p:sp>
        <p:nvSpPr>
          <p:cNvPr id="19" name="TextBox 19"/>
          <p:cNvSpPr txBox="1"/>
          <p:nvPr/>
        </p:nvSpPr>
        <p:spPr>
          <a:xfrm>
            <a:off x="11894185" y="5143500"/>
            <a:ext cx="2978785" cy="1929765"/>
          </a:xfrm>
          <a:prstGeom prst="rect">
            <a:avLst/>
          </a:prstGeom>
        </p:spPr>
        <p:txBody>
          <a:bodyPr wrap="square" lIns="0" tIns="0" rIns="0" bIns="0" rtlCol="0" anchor="t">
            <a:spAutoFit/>
          </a:bodyPr>
          <a:lstStyle/>
          <a:p>
            <a:pPr algn="ctr">
              <a:lnSpc>
                <a:spcPts val="3010"/>
              </a:lnSpc>
            </a:pPr>
            <a:r>
              <a:rPr lang="zh-CN" altLang="en-US" sz="2400" b="1" spc="100">
                <a:solidFill>
                  <a:srgbClr val="000000"/>
                </a:solidFill>
                <a:ea typeface="思源黑体-粗体"/>
              </a:rPr>
              <a:t>想要海外扩展市场</a:t>
            </a:r>
            <a:r>
              <a:rPr lang="zh-CN" altLang="en-US" sz="2400" b="1" i="1" spc="100">
                <a:solidFill>
                  <a:srgbClr val="000000"/>
                </a:solidFill>
                <a:ea typeface="思源黑体-粗体"/>
              </a:rPr>
              <a:t>，</a:t>
            </a:r>
            <a:r>
              <a:rPr lang="zh-CN" altLang="en-US" sz="2400" b="1" spc="100">
                <a:solidFill>
                  <a:srgbClr val="000000"/>
                </a:solidFill>
                <a:ea typeface="思源黑体-粗体"/>
              </a:rPr>
              <a:t>需要专业的团队，要求前端和后端代码的编写，对单纯的前端网页不感兴趣</a:t>
            </a:r>
          </a:p>
        </p:txBody>
      </p:sp>
      <p:sp>
        <p:nvSpPr>
          <p:cNvPr id="20" name="TextBox 20"/>
          <p:cNvSpPr txBox="1"/>
          <p:nvPr/>
        </p:nvSpPr>
        <p:spPr>
          <a:xfrm>
            <a:off x="11893172" y="3691412"/>
            <a:ext cx="2581045" cy="402290"/>
          </a:xfrm>
          <a:prstGeom prst="rect">
            <a:avLst/>
          </a:prstGeom>
        </p:spPr>
        <p:txBody>
          <a:bodyPr lIns="0" tIns="0" rIns="0" bIns="0" rtlCol="0" anchor="t">
            <a:spAutoFit/>
          </a:bodyPr>
          <a:lstStyle/>
          <a:p>
            <a:pPr algn="ctr">
              <a:lnSpc>
                <a:spcPts val="3360"/>
              </a:lnSpc>
              <a:spcBef>
                <a:spcPct val="0"/>
              </a:spcBef>
            </a:pPr>
            <a:r>
              <a:rPr lang="zh-CN" altLang="en-US" sz="2400" b="1">
                <a:solidFill>
                  <a:srgbClr val="284EFF"/>
                </a:solidFill>
                <a:latin typeface="思源黑体-超粗体"/>
              </a:rPr>
              <a:t>第三家</a:t>
            </a:r>
          </a:p>
        </p:txBody>
      </p:sp>
      <p:sp>
        <p:nvSpPr>
          <p:cNvPr id="21" name="TextBox 21"/>
          <p:cNvSpPr txBox="1"/>
          <p:nvPr/>
        </p:nvSpPr>
        <p:spPr>
          <a:xfrm>
            <a:off x="11893172" y="4048917"/>
            <a:ext cx="2581045" cy="357918"/>
          </a:xfrm>
          <a:prstGeom prst="rect">
            <a:avLst/>
          </a:prstGeom>
        </p:spPr>
        <p:txBody>
          <a:bodyPr lIns="0" tIns="0" rIns="0" bIns="0" rtlCol="0" anchor="t">
            <a:spAutoFit/>
          </a:bodyPr>
          <a:lstStyle/>
          <a:p>
            <a:pPr algn="ctr">
              <a:lnSpc>
                <a:spcPts val="3200"/>
              </a:lnSpc>
            </a:pPr>
            <a:r>
              <a:rPr lang="zh-CN" altLang="en-US" sz="1600" b="1">
                <a:solidFill>
                  <a:srgbClr val="284EFF"/>
                </a:solidFill>
                <a:latin typeface="思源黑体-粗体"/>
              </a:rPr>
              <a:t>（婚纱服装店）</a:t>
            </a:r>
          </a:p>
        </p:txBody>
      </p:sp>
      <p:grpSp>
        <p:nvGrpSpPr>
          <p:cNvPr id="22" name="Group 22"/>
          <p:cNvGrpSpPr/>
          <p:nvPr/>
        </p:nvGrpSpPr>
        <p:grpSpPr>
          <a:xfrm>
            <a:off x="3507781" y="7434938"/>
            <a:ext cx="10964989" cy="1823362"/>
            <a:chOff x="0" y="0"/>
            <a:chExt cx="14619985" cy="2431150"/>
          </a:xfrm>
        </p:grpSpPr>
        <p:sp>
          <p:nvSpPr>
            <p:cNvPr id="23" name="Freeform 23"/>
            <p:cNvSpPr/>
            <p:nvPr/>
          </p:nvSpPr>
          <p:spPr>
            <a:xfrm>
              <a:off x="0" y="0"/>
              <a:ext cx="3339989" cy="2431150"/>
            </a:xfrm>
            <a:custGeom>
              <a:avLst/>
              <a:gdLst/>
              <a:ahLst/>
              <a:cxnLst/>
              <a:rect l="l" t="t" r="r" b="b"/>
              <a:pathLst>
                <a:path w="3339989" h="2431150">
                  <a:moveTo>
                    <a:pt x="0" y="0"/>
                  </a:moveTo>
                  <a:lnTo>
                    <a:pt x="3339989" y="0"/>
                  </a:lnTo>
                  <a:lnTo>
                    <a:pt x="3339989" y="2431150"/>
                  </a:lnTo>
                  <a:lnTo>
                    <a:pt x="0" y="2431150"/>
                  </a:lnTo>
                  <a:lnTo>
                    <a:pt x="0" y="0"/>
                  </a:lnTo>
                  <a:close/>
                </a:path>
              </a:pathLst>
            </a:custGeom>
            <a:blipFill>
              <a:blip r:embed="rId6" cstate="email"/>
              <a:stretch>
                <a:fillRect/>
              </a:stretch>
            </a:blipFill>
          </p:spPr>
        </p:sp>
        <p:sp>
          <p:nvSpPr>
            <p:cNvPr id="24" name="Freeform 24"/>
            <p:cNvSpPr/>
            <p:nvPr/>
          </p:nvSpPr>
          <p:spPr>
            <a:xfrm>
              <a:off x="3339989" y="0"/>
              <a:ext cx="2692165" cy="2431150"/>
            </a:xfrm>
            <a:custGeom>
              <a:avLst/>
              <a:gdLst/>
              <a:ahLst/>
              <a:cxnLst/>
              <a:rect l="l" t="t" r="r" b="b"/>
              <a:pathLst>
                <a:path w="2692165" h="2431150">
                  <a:moveTo>
                    <a:pt x="0" y="0"/>
                  </a:moveTo>
                  <a:lnTo>
                    <a:pt x="2692165" y="0"/>
                  </a:lnTo>
                  <a:lnTo>
                    <a:pt x="2692165" y="2431150"/>
                  </a:lnTo>
                  <a:lnTo>
                    <a:pt x="0" y="2431150"/>
                  </a:lnTo>
                  <a:lnTo>
                    <a:pt x="0" y="0"/>
                  </a:lnTo>
                  <a:close/>
                </a:path>
              </a:pathLst>
            </a:custGeom>
            <a:blipFill>
              <a:blip r:embed="rId7" cstate="email"/>
              <a:stretch>
                <a:fillRect/>
              </a:stretch>
            </a:blipFill>
          </p:spPr>
        </p:sp>
        <p:sp>
          <p:nvSpPr>
            <p:cNvPr id="25" name="Freeform 25"/>
            <p:cNvSpPr/>
            <p:nvPr/>
          </p:nvSpPr>
          <p:spPr>
            <a:xfrm>
              <a:off x="6032154" y="0"/>
              <a:ext cx="2692165" cy="2431150"/>
            </a:xfrm>
            <a:custGeom>
              <a:avLst/>
              <a:gdLst/>
              <a:ahLst/>
              <a:cxnLst/>
              <a:rect l="l" t="t" r="r" b="b"/>
              <a:pathLst>
                <a:path w="2692165" h="2431150">
                  <a:moveTo>
                    <a:pt x="0" y="0"/>
                  </a:moveTo>
                  <a:lnTo>
                    <a:pt x="2692164" y="0"/>
                  </a:lnTo>
                  <a:lnTo>
                    <a:pt x="2692164" y="2431150"/>
                  </a:lnTo>
                  <a:lnTo>
                    <a:pt x="0" y="2431150"/>
                  </a:lnTo>
                  <a:lnTo>
                    <a:pt x="0" y="0"/>
                  </a:lnTo>
                  <a:close/>
                </a:path>
              </a:pathLst>
            </a:custGeom>
            <a:blipFill>
              <a:blip r:embed="rId7" cstate="email"/>
              <a:stretch>
                <a:fillRect/>
              </a:stretch>
            </a:blipFill>
          </p:spPr>
        </p:sp>
        <p:sp>
          <p:nvSpPr>
            <p:cNvPr id="26" name="Freeform 26"/>
            <p:cNvSpPr/>
            <p:nvPr/>
          </p:nvSpPr>
          <p:spPr>
            <a:xfrm>
              <a:off x="8724318" y="0"/>
              <a:ext cx="2692165" cy="2431150"/>
            </a:xfrm>
            <a:custGeom>
              <a:avLst/>
              <a:gdLst/>
              <a:ahLst/>
              <a:cxnLst/>
              <a:rect l="l" t="t" r="r" b="b"/>
              <a:pathLst>
                <a:path w="2692165" h="2431150">
                  <a:moveTo>
                    <a:pt x="0" y="0"/>
                  </a:moveTo>
                  <a:lnTo>
                    <a:pt x="2692165" y="0"/>
                  </a:lnTo>
                  <a:lnTo>
                    <a:pt x="2692165" y="2431150"/>
                  </a:lnTo>
                  <a:lnTo>
                    <a:pt x="0" y="2431150"/>
                  </a:lnTo>
                  <a:lnTo>
                    <a:pt x="0" y="0"/>
                  </a:lnTo>
                  <a:close/>
                </a:path>
              </a:pathLst>
            </a:custGeom>
            <a:blipFill>
              <a:blip r:embed="rId7" cstate="email"/>
              <a:stretch>
                <a:fillRect/>
              </a:stretch>
            </a:blipFill>
          </p:spPr>
        </p:sp>
        <p:sp>
          <p:nvSpPr>
            <p:cNvPr id="27" name="Freeform 27"/>
            <p:cNvSpPr/>
            <p:nvPr/>
          </p:nvSpPr>
          <p:spPr>
            <a:xfrm>
              <a:off x="11416483" y="0"/>
              <a:ext cx="3203502" cy="2431150"/>
            </a:xfrm>
            <a:custGeom>
              <a:avLst/>
              <a:gdLst/>
              <a:ahLst/>
              <a:cxnLst/>
              <a:rect l="l" t="t" r="r" b="b"/>
              <a:pathLst>
                <a:path w="3203502" h="2431150">
                  <a:moveTo>
                    <a:pt x="0" y="0"/>
                  </a:moveTo>
                  <a:lnTo>
                    <a:pt x="3203502" y="0"/>
                  </a:lnTo>
                  <a:lnTo>
                    <a:pt x="3203502" y="2431150"/>
                  </a:lnTo>
                  <a:lnTo>
                    <a:pt x="0" y="2431150"/>
                  </a:lnTo>
                  <a:lnTo>
                    <a:pt x="0" y="0"/>
                  </a:lnTo>
                  <a:close/>
                </a:path>
              </a:pathLst>
            </a:custGeom>
            <a:blipFill>
              <a:blip r:embed="rId8" cstate="email"/>
              <a:stretch>
                <a:fillRect/>
              </a:stretch>
            </a:blipFill>
          </p:spPr>
        </p:sp>
      </p:grpSp>
      <p:sp>
        <p:nvSpPr>
          <p:cNvPr id="28" name="TextBox 28"/>
          <p:cNvSpPr txBox="1"/>
          <p:nvPr/>
        </p:nvSpPr>
        <p:spPr>
          <a:xfrm>
            <a:off x="5562362" y="7734479"/>
            <a:ext cx="9310736" cy="385445"/>
          </a:xfrm>
          <a:prstGeom prst="rect">
            <a:avLst/>
          </a:prstGeom>
        </p:spPr>
        <p:txBody>
          <a:bodyPr lIns="0" tIns="0" rIns="0" bIns="0" rtlCol="0" anchor="t">
            <a:spAutoFit/>
          </a:bodyPr>
          <a:lstStyle/>
          <a:p>
            <a:pPr algn="ctr">
              <a:lnSpc>
                <a:spcPts val="3010"/>
              </a:lnSpc>
            </a:pPr>
            <a:r>
              <a:rPr lang="en-US" sz="1400" spc="100">
                <a:solidFill>
                  <a:srgbClr val="000000"/>
                </a:solidFill>
                <a:ea typeface="思源黑体-粗体"/>
              </a:rPr>
              <a:t>。</a:t>
            </a:r>
          </a:p>
        </p:txBody>
      </p:sp>
      <p:sp>
        <p:nvSpPr>
          <p:cNvPr id="29" name="TextBox 29"/>
          <p:cNvSpPr txBox="1"/>
          <p:nvPr/>
        </p:nvSpPr>
        <p:spPr>
          <a:xfrm>
            <a:off x="1189990" y="1028700"/>
            <a:ext cx="5878195" cy="861695"/>
          </a:xfrm>
          <a:prstGeom prst="rect">
            <a:avLst/>
          </a:prstGeom>
        </p:spPr>
        <p:txBody>
          <a:bodyPr wrap="square" lIns="0" tIns="0" rIns="0" bIns="0" rtlCol="0" anchor="t">
            <a:spAutoFit/>
          </a:bodyPr>
          <a:lstStyle/>
          <a:p>
            <a:pPr>
              <a:lnSpc>
                <a:spcPts val="6720"/>
              </a:lnSpc>
            </a:pPr>
            <a:r>
              <a:rPr lang="zh-CN" altLang="en-US" sz="5600">
                <a:solidFill>
                  <a:srgbClr val="000000"/>
                </a:solidFill>
                <a:ea typeface="思源黑体-超粗体 Bold"/>
              </a:rPr>
              <a:t>找项目过程概述</a:t>
            </a:r>
          </a:p>
        </p:txBody>
      </p:sp>
      <p:sp>
        <p:nvSpPr>
          <p:cNvPr id="30" name="TextBox 30"/>
          <p:cNvSpPr txBox="1"/>
          <p:nvPr/>
        </p:nvSpPr>
        <p:spPr>
          <a:xfrm>
            <a:off x="15437795" y="1207453"/>
            <a:ext cx="1570553" cy="322580"/>
          </a:xfrm>
          <a:prstGeom prst="rect">
            <a:avLst/>
          </a:prstGeom>
        </p:spPr>
        <p:txBody>
          <a:bodyPr lIns="0" tIns="0" rIns="0" bIns="0" rtlCol="0" anchor="t">
            <a:spAutoFit/>
          </a:bodyPr>
          <a:lstStyle/>
          <a:p>
            <a:pPr algn="r">
              <a:lnSpc>
                <a:spcPts val="2520"/>
              </a:lnSpc>
            </a:pPr>
            <a:r>
              <a:rPr lang="en-US" sz="1800">
                <a:solidFill>
                  <a:srgbClr val="284EFF"/>
                </a:solidFill>
                <a:latin typeface="思源黑体-超粗体"/>
              </a:rPr>
              <a:t> </a:t>
            </a:r>
          </a:p>
        </p:txBody>
      </p:sp>
      <p:sp>
        <p:nvSpPr>
          <p:cNvPr id="33" name="文本框 32"/>
          <p:cNvSpPr txBox="1"/>
          <p:nvPr/>
        </p:nvSpPr>
        <p:spPr>
          <a:xfrm>
            <a:off x="20441285" y="-3230245"/>
            <a:ext cx="6096000" cy="368300"/>
          </a:xfrm>
          <a:prstGeom prst="rect">
            <a:avLst/>
          </a:prstGeom>
          <a:noFill/>
        </p:spPr>
        <p:txBody>
          <a:bodyPr wrap="square" rtlCol="0">
            <a:spAutoFit/>
          </a:bodyPr>
          <a:lstStyle/>
          <a:p>
            <a:endParaRPr lang="zh-CN" alt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a:off x="5210098" y="1809724"/>
            <a:ext cx="11804079" cy="7967753"/>
          </a:xfrm>
          <a:custGeom>
            <a:avLst/>
            <a:gdLst/>
            <a:ahLst/>
            <a:cxnLst/>
            <a:rect l="l" t="t" r="r" b="b"/>
            <a:pathLst>
              <a:path w="11804079" h="7967753">
                <a:moveTo>
                  <a:pt x="0" y="0"/>
                </a:moveTo>
                <a:lnTo>
                  <a:pt x="11804078" y="0"/>
                </a:lnTo>
                <a:lnTo>
                  <a:pt x="11804078" y="7967753"/>
                </a:lnTo>
                <a:lnTo>
                  <a:pt x="0" y="7967753"/>
                </a:lnTo>
                <a:lnTo>
                  <a:pt x="0" y="0"/>
                </a:lnTo>
                <a:close/>
              </a:path>
            </a:pathLst>
          </a:custGeom>
          <a:blipFill>
            <a:blip r:embed="rId2" cstate="email"/>
            <a:stretch>
              <a:fillRect/>
            </a:stretch>
          </a:blipFill>
        </p:spPr>
      </p:sp>
      <p:grpSp>
        <p:nvGrpSpPr>
          <p:cNvPr id="3" name="Group 3"/>
          <p:cNvGrpSpPr/>
          <p:nvPr/>
        </p:nvGrpSpPr>
        <p:grpSpPr>
          <a:xfrm>
            <a:off x="2519467" y="4793742"/>
            <a:ext cx="1714079" cy="211389"/>
            <a:chOff x="0" y="0"/>
            <a:chExt cx="451445" cy="55675"/>
          </a:xfrm>
        </p:grpSpPr>
        <p:sp>
          <p:nvSpPr>
            <p:cNvPr id="4" name="Freeform 4"/>
            <p:cNvSpPr/>
            <p:nvPr/>
          </p:nvSpPr>
          <p:spPr>
            <a:xfrm>
              <a:off x="0" y="0"/>
              <a:ext cx="451445" cy="55675"/>
            </a:xfrm>
            <a:custGeom>
              <a:avLst/>
              <a:gdLst/>
              <a:ahLst/>
              <a:cxnLst/>
              <a:rect l="l" t="t" r="r" b="b"/>
              <a:pathLst>
                <a:path w="451445" h="55675">
                  <a:moveTo>
                    <a:pt x="27837" y="0"/>
                  </a:moveTo>
                  <a:lnTo>
                    <a:pt x="423607" y="0"/>
                  </a:lnTo>
                  <a:cubicBezTo>
                    <a:pt x="438981" y="0"/>
                    <a:pt x="451445" y="12463"/>
                    <a:pt x="451445" y="27837"/>
                  </a:cubicBezTo>
                  <a:lnTo>
                    <a:pt x="451445" y="27837"/>
                  </a:lnTo>
                  <a:cubicBezTo>
                    <a:pt x="451445" y="35220"/>
                    <a:pt x="448512" y="42301"/>
                    <a:pt x="443291" y="47521"/>
                  </a:cubicBezTo>
                  <a:cubicBezTo>
                    <a:pt x="438071" y="52742"/>
                    <a:pt x="430990" y="55675"/>
                    <a:pt x="423607" y="55675"/>
                  </a:cubicBezTo>
                  <a:lnTo>
                    <a:pt x="27837" y="55675"/>
                  </a:lnTo>
                  <a:cubicBezTo>
                    <a:pt x="20454" y="55675"/>
                    <a:pt x="13374" y="52742"/>
                    <a:pt x="8153" y="47521"/>
                  </a:cubicBezTo>
                  <a:cubicBezTo>
                    <a:pt x="2933" y="42301"/>
                    <a:pt x="0" y="35220"/>
                    <a:pt x="0" y="27837"/>
                  </a:cubicBezTo>
                  <a:lnTo>
                    <a:pt x="0" y="27837"/>
                  </a:lnTo>
                  <a:cubicBezTo>
                    <a:pt x="0" y="20454"/>
                    <a:pt x="2933" y="13374"/>
                    <a:pt x="8153" y="8153"/>
                  </a:cubicBezTo>
                  <a:cubicBezTo>
                    <a:pt x="13374" y="2933"/>
                    <a:pt x="20454" y="0"/>
                    <a:pt x="27837" y="0"/>
                  </a:cubicBezTo>
                  <a:close/>
                </a:path>
              </a:pathLst>
            </a:custGeom>
            <a:solidFill>
              <a:srgbClr val="284EFF"/>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60"/>
                </a:lnSpc>
              </a:pPr>
              <a:endParaRPr/>
            </a:p>
          </p:txBody>
        </p:sp>
      </p:grpSp>
      <p:sp>
        <p:nvSpPr>
          <p:cNvPr id="6" name="TextBox 6"/>
          <p:cNvSpPr txBox="1"/>
          <p:nvPr/>
        </p:nvSpPr>
        <p:spPr>
          <a:xfrm>
            <a:off x="6915416" y="3796587"/>
            <a:ext cx="9390864" cy="1579880"/>
          </a:xfrm>
          <a:prstGeom prst="rect">
            <a:avLst/>
          </a:prstGeom>
        </p:spPr>
        <p:txBody>
          <a:bodyPr lIns="0" tIns="0" rIns="0" bIns="0" rtlCol="0" anchor="t">
            <a:spAutoFit/>
          </a:bodyPr>
          <a:lstStyle/>
          <a:p>
            <a:pPr>
              <a:lnSpc>
                <a:spcPts val="12320"/>
              </a:lnSpc>
            </a:pPr>
            <a:r>
              <a:rPr lang="zh-CN" altLang="en-US" sz="8800">
                <a:solidFill>
                  <a:srgbClr val="284EFF"/>
                </a:solidFill>
                <a:ea typeface="思源黑体-超粗体"/>
              </a:rPr>
              <a:t>交流记录</a:t>
            </a:r>
          </a:p>
        </p:txBody>
      </p:sp>
      <p:sp>
        <p:nvSpPr>
          <p:cNvPr id="7" name="TextBox 7"/>
          <p:cNvSpPr txBox="1"/>
          <p:nvPr/>
        </p:nvSpPr>
        <p:spPr>
          <a:xfrm>
            <a:off x="1140820" y="4847459"/>
            <a:ext cx="3867150" cy="4279901"/>
          </a:xfrm>
          <a:prstGeom prst="rect">
            <a:avLst/>
          </a:prstGeom>
        </p:spPr>
        <p:txBody>
          <a:bodyPr lIns="0" tIns="0" rIns="0" bIns="0" rtlCol="0" anchor="t">
            <a:spAutoFit/>
          </a:bodyPr>
          <a:lstStyle/>
          <a:p>
            <a:pPr>
              <a:lnSpc>
                <a:spcPts val="35000"/>
              </a:lnSpc>
            </a:pPr>
            <a:r>
              <a:rPr lang="en-US" sz="25000">
                <a:solidFill>
                  <a:srgbClr val="284EFF"/>
                </a:solidFill>
                <a:latin typeface="思源黑体-超粗体"/>
              </a:rPr>
              <a:t>02</a:t>
            </a:r>
          </a:p>
        </p:txBody>
      </p:sp>
      <p:sp>
        <p:nvSpPr>
          <p:cNvPr id="8" name="TextBox 8"/>
          <p:cNvSpPr txBox="1"/>
          <p:nvPr/>
        </p:nvSpPr>
        <p:spPr>
          <a:xfrm>
            <a:off x="6915416" y="7398969"/>
            <a:ext cx="7067236" cy="357918"/>
          </a:xfrm>
          <a:prstGeom prst="rect">
            <a:avLst/>
          </a:prstGeom>
        </p:spPr>
        <p:txBody>
          <a:bodyPr lIns="0" tIns="0" rIns="0" bIns="0" rtlCol="0" anchor="t">
            <a:spAutoFit/>
          </a:bodyPr>
          <a:lstStyle/>
          <a:p>
            <a:pPr algn="just">
              <a:lnSpc>
                <a:spcPts val="3200"/>
              </a:lnSpc>
            </a:pPr>
            <a:r>
              <a:rPr lang="zh-CN" altLang="en-US" sz="1600" b="1" spc="127">
                <a:solidFill>
                  <a:srgbClr val="000000"/>
                </a:solidFill>
                <a:latin typeface="思源黑体-粗体"/>
                <a:sym typeface="+mn-ea"/>
              </a:rPr>
              <a:t>了解行业具体情况，也看到自己能力的不足</a:t>
            </a:r>
            <a:endParaRPr lang="zh-CN" altLang="en-US" sz="1600" b="1" spc="127">
              <a:solidFill>
                <a:srgbClr val="000000"/>
              </a:solidFill>
              <a:latin typeface="思源黑体-粗体"/>
            </a:endParaRPr>
          </a:p>
        </p:txBody>
      </p:sp>
      <p:grpSp>
        <p:nvGrpSpPr>
          <p:cNvPr id="9" name="Group 9"/>
          <p:cNvGrpSpPr/>
          <p:nvPr/>
        </p:nvGrpSpPr>
        <p:grpSpPr>
          <a:xfrm>
            <a:off x="6915416" y="6746621"/>
            <a:ext cx="8507951" cy="263549"/>
            <a:chOff x="0" y="0"/>
            <a:chExt cx="11343935" cy="351399"/>
          </a:xfrm>
        </p:grpSpPr>
        <p:sp>
          <p:nvSpPr>
            <p:cNvPr id="10" name="Freeform 10"/>
            <p:cNvSpPr/>
            <p:nvPr/>
          </p:nvSpPr>
          <p:spPr>
            <a:xfrm>
              <a:off x="0" y="0"/>
              <a:ext cx="6342635" cy="351399"/>
            </a:xfrm>
            <a:custGeom>
              <a:avLst/>
              <a:gdLst/>
              <a:ahLst/>
              <a:cxnLst/>
              <a:rect l="l" t="t" r="r" b="b"/>
              <a:pathLst>
                <a:path w="6342635" h="351399">
                  <a:moveTo>
                    <a:pt x="0" y="0"/>
                  </a:moveTo>
                  <a:lnTo>
                    <a:pt x="6342635" y="0"/>
                  </a:lnTo>
                  <a:lnTo>
                    <a:pt x="6342635" y="351399"/>
                  </a:lnTo>
                  <a:lnTo>
                    <a:pt x="0" y="351399"/>
                  </a:lnTo>
                  <a:lnTo>
                    <a:pt x="0" y="0"/>
                  </a:lnTo>
                  <a:close/>
                </a:path>
              </a:pathLst>
            </a:custGeom>
            <a:blipFill>
              <a:blip r:embed="rId3" cstate="email"/>
              <a:stretch>
                <a:fillRect/>
              </a:stretch>
            </a:blipFill>
          </p:spPr>
        </p:sp>
        <p:sp>
          <p:nvSpPr>
            <p:cNvPr id="11" name="Freeform 11"/>
            <p:cNvSpPr/>
            <p:nvPr/>
          </p:nvSpPr>
          <p:spPr>
            <a:xfrm>
              <a:off x="6342635" y="0"/>
              <a:ext cx="5001299" cy="351399"/>
            </a:xfrm>
            <a:custGeom>
              <a:avLst/>
              <a:gdLst/>
              <a:ahLst/>
              <a:cxnLst/>
              <a:rect l="l" t="t" r="r" b="b"/>
              <a:pathLst>
                <a:path w="5001299" h="351399">
                  <a:moveTo>
                    <a:pt x="0" y="0"/>
                  </a:moveTo>
                  <a:lnTo>
                    <a:pt x="5001300" y="0"/>
                  </a:lnTo>
                  <a:lnTo>
                    <a:pt x="5001300" y="351399"/>
                  </a:lnTo>
                  <a:lnTo>
                    <a:pt x="0" y="351399"/>
                  </a:lnTo>
                  <a:lnTo>
                    <a:pt x="0" y="0"/>
                  </a:lnTo>
                  <a:close/>
                </a:path>
              </a:pathLst>
            </a:custGeom>
            <a:blipFill>
              <a:blip r:embed="rId4" cstate="email"/>
              <a:stretch>
                <a:fillRect/>
              </a:stretch>
            </a:blipFill>
          </p:spPr>
        </p:sp>
      </p:grpSp>
      <p:sp>
        <p:nvSpPr>
          <p:cNvPr id="12" name="TextBox 12"/>
          <p:cNvSpPr txBox="1"/>
          <p:nvPr/>
        </p:nvSpPr>
        <p:spPr>
          <a:xfrm>
            <a:off x="6915416" y="5529441"/>
            <a:ext cx="8249872" cy="287020"/>
          </a:xfrm>
          <a:prstGeom prst="rect">
            <a:avLst/>
          </a:prstGeom>
        </p:spPr>
        <p:txBody>
          <a:bodyPr lIns="0" tIns="0" rIns="0" bIns="0" rtlCol="0" anchor="t">
            <a:spAutoFit/>
          </a:bodyPr>
          <a:lstStyle/>
          <a:p>
            <a:pPr>
              <a:lnSpc>
                <a:spcPts val="2240"/>
              </a:lnSpc>
              <a:spcBef>
                <a:spcPct val="0"/>
              </a:spcBef>
            </a:pPr>
            <a:r>
              <a:rPr lang="en-US" sz="1600" spc="36">
                <a:solidFill>
                  <a:srgbClr val="00D4B4"/>
                </a:solidFill>
                <a:latin typeface="思源黑体-超粗体"/>
              </a:rPr>
              <a:t>Communication records</a:t>
            </a:r>
          </a:p>
        </p:txBody>
      </p:sp>
      <p:sp>
        <p:nvSpPr>
          <p:cNvPr id="13" name="TextBox 13"/>
          <p:cNvSpPr txBox="1"/>
          <p:nvPr/>
        </p:nvSpPr>
        <p:spPr>
          <a:xfrm>
            <a:off x="15437795" y="1207453"/>
            <a:ext cx="1570553" cy="322580"/>
          </a:xfrm>
          <a:prstGeom prst="rect">
            <a:avLst/>
          </a:prstGeom>
        </p:spPr>
        <p:txBody>
          <a:bodyPr lIns="0" tIns="0" rIns="0" bIns="0" rtlCol="0" anchor="t">
            <a:spAutoFit/>
          </a:bodyPr>
          <a:lstStyle/>
          <a:p>
            <a:pPr algn="r">
              <a:lnSpc>
                <a:spcPts val="2520"/>
              </a:lnSpc>
            </a:pPr>
            <a:r>
              <a:rPr lang="en-US" sz="1800">
                <a:solidFill>
                  <a:srgbClr val="284EFF"/>
                </a:solidFill>
                <a:latin typeface="思源黑体-超粗体"/>
              </a:rPr>
              <a:t>-</a:t>
            </a:r>
          </a:p>
        </p:txBody>
      </p:sp>
      <p:sp>
        <p:nvSpPr>
          <p:cNvPr id="14" name="TextBox 14"/>
          <p:cNvSpPr txBox="1"/>
          <p:nvPr/>
        </p:nvSpPr>
        <p:spPr>
          <a:xfrm>
            <a:off x="1435135" y="1207453"/>
            <a:ext cx="1827490" cy="322580"/>
          </a:xfrm>
          <a:prstGeom prst="rect">
            <a:avLst/>
          </a:prstGeom>
        </p:spPr>
        <p:txBody>
          <a:bodyPr lIns="0" tIns="0" rIns="0" bIns="0" rtlCol="0" anchor="t">
            <a:spAutoFit/>
          </a:bodyPr>
          <a:lstStyle/>
          <a:p>
            <a:pPr marL="0" lvl="0" indent="0">
              <a:lnSpc>
                <a:spcPts val="2520"/>
              </a:lnSpc>
              <a:spcBef>
                <a:spcPct val="0"/>
              </a:spcBef>
            </a:pPr>
            <a:r>
              <a:rPr lang="en-US" sz="1800" u="none">
                <a:solidFill>
                  <a:srgbClr val="284EFF"/>
                </a:solidFill>
                <a:latin typeface="思源黑体-超粗体"/>
              </a:rPr>
              <a:t>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59" name="TextBox 59"/>
          <p:cNvSpPr txBox="1"/>
          <p:nvPr/>
        </p:nvSpPr>
        <p:spPr>
          <a:xfrm>
            <a:off x="914400" y="952500"/>
            <a:ext cx="6219190" cy="861695"/>
          </a:xfrm>
          <a:prstGeom prst="rect">
            <a:avLst/>
          </a:prstGeom>
        </p:spPr>
        <p:txBody>
          <a:bodyPr wrap="square" lIns="0" tIns="0" rIns="0" bIns="0" rtlCol="0" anchor="t">
            <a:spAutoFit/>
          </a:bodyPr>
          <a:lstStyle/>
          <a:p>
            <a:pPr>
              <a:lnSpc>
                <a:spcPts val="6720"/>
              </a:lnSpc>
            </a:pPr>
            <a:r>
              <a:rPr lang="zh-CN" altLang="en-US" sz="5600">
                <a:solidFill>
                  <a:srgbClr val="000000"/>
                </a:solidFill>
                <a:ea typeface="思源黑体-超粗体 Bold"/>
              </a:rPr>
              <a:t>交流现场及总结</a:t>
            </a:r>
          </a:p>
        </p:txBody>
      </p:sp>
      <p:sp>
        <p:nvSpPr>
          <p:cNvPr id="60" name="TextBox 60"/>
          <p:cNvSpPr txBox="1"/>
          <p:nvPr/>
        </p:nvSpPr>
        <p:spPr>
          <a:xfrm>
            <a:off x="15437795" y="1207453"/>
            <a:ext cx="1570553" cy="322580"/>
          </a:xfrm>
          <a:prstGeom prst="rect">
            <a:avLst/>
          </a:prstGeom>
        </p:spPr>
        <p:txBody>
          <a:bodyPr lIns="0" tIns="0" rIns="0" bIns="0" rtlCol="0" anchor="t">
            <a:spAutoFit/>
          </a:bodyPr>
          <a:lstStyle/>
          <a:p>
            <a:pPr algn="r">
              <a:lnSpc>
                <a:spcPts val="2520"/>
              </a:lnSpc>
            </a:pPr>
            <a:r>
              <a:rPr lang="en-US" sz="1800">
                <a:solidFill>
                  <a:srgbClr val="284EFF"/>
                </a:solidFill>
                <a:latin typeface="思源黑体-超粗体"/>
              </a:rPr>
              <a:t> -</a:t>
            </a:r>
          </a:p>
        </p:txBody>
      </p:sp>
      <p:sp>
        <p:nvSpPr>
          <p:cNvPr id="63" name="Freeform 63"/>
          <p:cNvSpPr/>
          <p:nvPr/>
        </p:nvSpPr>
        <p:spPr>
          <a:xfrm>
            <a:off x="11887200" y="2019300"/>
            <a:ext cx="2997835" cy="1527810"/>
          </a:xfrm>
          <a:custGeom>
            <a:avLst/>
            <a:gdLst/>
            <a:ahLst/>
            <a:cxnLst/>
            <a:rect l="l" t="t" r="r" b="b"/>
            <a:pathLst>
              <a:path w="2997719" h="2993972">
                <a:moveTo>
                  <a:pt x="0" y="0"/>
                </a:moveTo>
                <a:lnTo>
                  <a:pt x="2997719" y="0"/>
                </a:lnTo>
                <a:lnTo>
                  <a:pt x="2997719" y="2993971"/>
                </a:lnTo>
                <a:lnTo>
                  <a:pt x="0" y="2993971"/>
                </a:lnTo>
                <a:lnTo>
                  <a:pt x="0" y="0"/>
                </a:lnTo>
                <a:close/>
              </a:path>
            </a:pathLst>
          </a:custGeom>
          <a:blipFill>
            <a:blip r:embed="rId3" cstate="email"/>
            <a:stretch>
              <a:fillRect/>
            </a:stretch>
          </a:blipFill>
        </p:spPr>
      </p:sp>
      <p:sp>
        <p:nvSpPr>
          <p:cNvPr id="65" name="TextBox 65"/>
          <p:cNvSpPr txBox="1"/>
          <p:nvPr/>
        </p:nvSpPr>
        <p:spPr>
          <a:xfrm>
            <a:off x="12344186" y="2400182"/>
            <a:ext cx="1896070" cy="613410"/>
          </a:xfrm>
          <a:prstGeom prst="rect">
            <a:avLst/>
          </a:prstGeom>
        </p:spPr>
        <p:txBody>
          <a:bodyPr lIns="0" tIns="0" rIns="0" bIns="0" rtlCol="0" anchor="t">
            <a:spAutoFit/>
          </a:bodyPr>
          <a:lstStyle/>
          <a:p>
            <a:pPr algn="ctr">
              <a:lnSpc>
                <a:spcPts val="5040"/>
              </a:lnSpc>
              <a:spcBef>
                <a:spcPct val="0"/>
              </a:spcBef>
            </a:pPr>
            <a:r>
              <a:rPr lang="en-US" sz="3600">
                <a:solidFill>
                  <a:srgbClr val="284EFF"/>
                </a:solidFill>
                <a:latin typeface="思源黑体-超粗体"/>
              </a:rPr>
              <a:t>Analysis</a:t>
            </a:r>
          </a:p>
        </p:txBody>
      </p:sp>
      <p:sp>
        <p:nvSpPr>
          <p:cNvPr id="15" name="Freeform 15"/>
          <p:cNvSpPr/>
          <p:nvPr>
            <p:custDataLst>
              <p:tags r:id="rId1"/>
            </p:custDataLst>
          </p:nvPr>
        </p:nvSpPr>
        <p:spPr>
          <a:xfrm>
            <a:off x="10820400" y="3850005"/>
            <a:ext cx="5455285" cy="5620385"/>
          </a:xfrm>
          <a:custGeom>
            <a:avLst/>
            <a:gdLst/>
            <a:ahLst/>
            <a:cxnLst/>
            <a:rect l="l" t="t" r="r" b="b"/>
            <a:pathLst>
              <a:path w="2620069" h="2616794">
                <a:moveTo>
                  <a:pt x="0" y="0"/>
                </a:moveTo>
                <a:lnTo>
                  <a:pt x="2620069" y="0"/>
                </a:lnTo>
                <a:lnTo>
                  <a:pt x="2620069" y="2616794"/>
                </a:lnTo>
                <a:lnTo>
                  <a:pt x="0" y="2616794"/>
                </a:lnTo>
                <a:lnTo>
                  <a:pt x="0" y="0"/>
                </a:lnTo>
                <a:close/>
              </a:path>
            </a:pathLst>
          </a:custGeom>
          <a:blipFill>
            <a:blip r:embed="rId4" cstate="email"/>
            <a:stretch>
              <a:fillRect/>
            </a:stretch>
          </a:blipFill>
        </p:spPr>
        <p:txBody>
          <a:bodyPr/>
          <a:lstStyle/>
          <a:p>
            <a:pPr algn="ctr"/>
            <a:endParaRPr lang="en-US" altLang="zh-CN" b="1">
              <a:sym typeface="+mn-ea"/>
            </a:endParaRPr>
          </a:p>
          <a:p>
            <a:r>
              <a:rPr lang="en-US" altLang="zh-CN" sz="3200" b="1">
                <a:sym typeface="+mn-ea"/>
              </a:rPr>
              <a:t>                        </a:t>
            </a:r>
            <a:r>
              <a:rPr lang="zh-CN" altLang="en-US" sz="3200" b="1">
                <a:sym typeface="+mn-ea"/>
              </a:rPr>
              <a:t>总结</a:t>
            </a:r>
            <a:endParaRPr lang="en-US" altLang="zh-CN" b="1">
              <a:sym typeface="+mn-ea"/>
            </a:endParaRPr>
          </a:p>
          <a:p>
            <a:r>
              <a:rPr lang="en-US" altLang="zh-CN" sz="2400" b="1">
                <a:sym typeface="+mn-ea"/>
              </a:rPr>
              <a:t>       </a:t>
            </a:r>
          </a:p>
          <a:p>
            <a:r>
              <a:rPr lang="en-US" altLang="zh-CN" sz="2400" b="1">
                <a:sym typeface="+mn-ea"/>
              </a:rPr>
              <a:t>       1</a:t>
            </a:r>
            <a:r>
              <a:rPr lang="zh-CN" altLang="en-US" sz="2400" b="1">
                <a:sym typeface="+mn-ea"/>
              </a:rPr>
              <a:t>）项目经验不成熟，拿得出手</a:t>
            </a:r>
            <a:r>
              <a:rPr lang="en-US" altLang="zh-CN" sz="2400" b="1">
                <a:sym typeface="+mn-ea"/>
              </a:rPr>
              <a:t>	</a:t>
            </a:r>
            <a:r>
              <a:rPr lang="zh-CN" altLang="en-US" sz="2400" b="1">
                <a:sym typeface="+mn-ea"/>
              </a:rPr>
              <a:t>的作品少。</a:t>
            </a:r>
            <a:endParaRPr lang="en-US" altLang="zh-CN" sz="2400" b="1">
              <a:sym typeface="+mn-ea"/>
            </a:endParaRPr>
          </a:p>
          <a:p>
            <a:r>
              <a:rPr lang="en-US" altLang="zh-CN" sz="2400" b="1">
                <a:sym typeface="+mn-ea"/>
              </a:rPr>
              <a:t>       2</a:t>
            </a:r>
            <a:r>
              <a:rPr lang="zh-CN" altLang="en-US" sz="2400" b="1">
                <a:sym typeface="+mn-ea"/>
              </a:rPr>
              <a:t>）还在学校学习未毕业。</a:t>
            </a:r>
            <a:endParaRPr lang="en-US" altLang="zh-CN" sz="2400" b="1">
              <a:sym typeface="+mn-ea"/>
            </a:endParaRPr>
          </a:p>
          <a:p>
            <a:r>
              <a:rPr lang="en-US" altLang="zh-CN" sz="2400" b="1">
                <a:sym typeface="+mn-ea"/>
              </a:rPr>
              <a:t>       3</a:t>
            </a:r>
            <a:r>
              <a:rPr lang="zh-CN" altLang="en-US" sz="2400" b="1">
                <a:sym typeface="+mn-ea"/>
              </a:rPr>
              <a:t>）淘宝十几块的页面和小组做</a:t>
            </a:r>
            <a:r>
              <a:rPr lang="en-US" altLang="zh-CN" sz="2400" b="1">
                <a:sym typeface="+mn-ea"/>
              </a:rPr>
              <a:t>	</a:t>
            </a:r>
            <a:r>
              <a:rPr lang="zh-CN" altLang="en-US" sz="2400" b="1">
                <a:sym typeface="+mn-ea"/>
              </a:rPr>
              <a:t>的页面对比，你有什么竞</a:t>
            </a:r>
            <a:r>
              <a:rPr lang="en-US" altLang="zh-CN" sz="2400" b="1">
                <a:sym typeface="+mn-ea"/>
              </a:rPr>
              <a:t> </a:t>
            </a:r>
            <a:r>
              <a:rPr lang="zh-CN" altLang="en-US" sz="2400" b="1">
                <a:sym typeface="+mn-ea"/>
              </a:rPr>
              <a:t>争力。</a:t>
            </a:r>
            <a:endParaRPr lang="en-US" altLang="zh-CN" sz="2400" b="1"/>
          </a:p>
          <a:p>
            <a:r>
              <a:rPr lang="en-US" altLang="zh-CN" sz="2400" b="1">
                <a:sym typeface="+mn-ea"/>
              </a:rPr>
              <a:t>       4</a:t>
            </a:r>
            <a:r>
              <a:rPr lang="zh-CN" altLang="en-US" sz="2400" b="1">
                <a:sym typeface="+mn-ea"/>
              </a:rPr>
              <a:t>）抖音等新媒体运营经验缺乏。</a:t>
            </a:r>
            <a:endParaRPr lang="en-US" altLang="zh-CN" sz="2400" b="1"/>
          </a:p>
          <a:p>
            <a:r>
              <a:rPr lang="en-US" altLang="zh-CN" sz="2400" b="1">
                <a:sym typeface="+mn-ea"/>
              </a:rPr>
              <a:t>       5</a:t>
            </a:r>
            <a:r>
              <a:rPr lang="zh-CN" altLang="en-US" sz="2400" b="1">
                <a:sym typeface="+mn-ea"/>
              </a:rPr>
              <a:t>）相互缺乏信任，进步一沟通</a:t>
            </a:r>
            <a:r>
              <a:rPr lang="en-US" altLang="zh-CN" sz="2400" b="1">
                <a:sym typeface="+mn-ea"/>
              </a:rPr>
              <a:t>	</a:t>
            </a:r>
            <a:r>
              <a:rPr lang="zh-CN" altLang="en-US" sz="2400" b="1">
                <a:sym typeface="+mn-ea"/>
              </a:rPr>
              <a:t>失败。</a:t>
            </a:r>
            <a:endParaRPr lang="en-US" altLang="zh-CN" sz="2400" b="1"/>
          </a:p>
          <a:p>
            <a:r>
              <a:rPr lang="en-US" altLang="zh-CN" sz="2400" b="1">
                <a:sym typeface="+mn-ea"/>
              </a:rPr>
              <a:t>       6</a:t>
            </a:r>
            <a:r>
              <a:rPr lang="zh-CN" altLang="en-US" sz="2400" b="1">
                <a:sym typeface="+mn-ea"/>
              </a:rPr>
              <a:t>）许多商家不需要网站展示，</a:t>
            </a:r>
            <a:r>
              <a:rPr lang="en-US" altLang="zh-CN" sz="2400" b="1">
                <a:sym typeface="+mn-ea"/>
              </a:rPr>
              <a:t>	</a:t>
            </a:r>
            <a:r>
              <a:rPr lang="zh-CN" altLang="en-US" sz="2400" b="1">
                <a:sym typeface="+mn-ea"/>
              </a:rPr>
              <a:t>更倾向于新媒体推广。</a:t>
            </a:r>
            <a:endParaRPr lang="en-US" altLang="zh-CN" sz="2400" b="1">
              <a:sym typeface="+mn-ea"/>
            </a:endParaRPr>
          </a:p>
          <a:p>
            <a:r>
              <a:rPr lang="en-US" altLang="zh-CN" sz="2400" b="1">
                <a:sym typeface="+mn-ea"/>
              </a:rPr>
              <a:t>       7</a:t>
            </a:r>
            <a:r>
              <a:rPr lang="zh-CN" altLang="en-US" sz="2400" b="1">
                <a:sym typeface="+mn-ea"/>
              </a:rPr>
              <a:t>）会前端，不会后端。</a:t>
            </a:r>
            <a:endParaRPr lang="en-US" altLang="zh-CN" sz="2400" b="1"/>
          </a:p>
          <a:p>
            <a:endParaRPr lang="zh-CN" altLang="en-US" sz="2400"/>
          </a:p>
        </p:txBody>
      </p:sp>
      <p:pic>
        <p:nvPicPr>
          <p:cNvPr id="3" name="图片 2" descr="IMG_20230620_205155"/>
          <p:cNvPicPr>
            <a:picLocks noChangeAspect="1"/>
          </p:cNvPicPr>
          <p:nvPr/>
        </p:nvPicPr>
        <p:blipFill>
          <a:blip r:embed="rId5"/>
          <a:stretch>
            <a:fillRect/>
          </a:stretch>
        </p:blipFill>
        <p:spPr>
          <a:xfrm>
            <a:off x="1371600" y="3086100"/>
            <a:ext cx="7955280" cy="45720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2" name="Freeform 2"/>
          <p:cNvSpPr/>
          <p:nvPr/>
        </p:nvSpPr>
        <p:spPr>
          <a:xfrm>
            <a:off x="5210098" y="1809724"/>
            <a:ext cx="11804079" cy="7967753"/>
          </a:xfrm>
          <a:custGeom>
            <a:avLst/>
            <a:gdLst/>
            <a:ahLst/>
            <a:cxnLst/>
            <a:rect l="l" t="t" r="r" b="b"/>
            <a:pathLst>
              <a:path w="11804079" h="7967753">
                <a:moveTo>
                  <a:pt x="0" y="0"/>
                </a:moveTo>
                <a:lnTo>
                  <a:pt x="11804078" y="0"/>
                </a:lnTo>
                <a:lnTo>
                  <a:pt x="11804078" y="7967753"/>
                </a:lnTo>
                <a:lnTo>
                  <a:pt x="0" y="7967753"/>
                </a:lnTo>
                <a:lnTo>
                  <a:pt x="0" y="0"/>
                </a:lnTo>
                <a:close/>
              </a:path>
            </a:pathLst>
          </a:custGeom>
          <a:blipFill>
            <a:blip r:embed="rId2" cstate="email"/>
            <a:stretch>
              <a:fillRect/>
            </a:stretch>
          </a:blipFill>
        </p:spPr>
      </p:sp>
      <p:grpSp>
        <p:nvGrpSpPr>
          <p:cNvPr id="3" name="Group 3"/>
          <p:cNvGrpSpPr/>
          <p:nvPr/>
        </p:nvGrpSpPr>
        <p:grpSpPr>
          <a:xfrm>
            <a:off x="2519467" y="4793742"/>
            <a:ext cx="1714079" cy="211389"/>
            <a:chOff x="0" y="0"/>
            <a:chExt cx="451445" cy="55675"/>
          </a:xfrm>
        </p:grpSpPr>
        <p:sp>
          <p:nvSpPr>
            <p:cNvPr id="4" name="Freeform 4"/>
            <p:cNvSpPr/>
            <p:nvPr/>
          </p:nvSpPr>
          <p:spPr>
            <a:xfrm>
              <a:off x="0" y="0"/>
              <a:ext cx="451445" cy="55675"/>
            </a:xfrm>
            <a:custGeom>
              <a:avLst/>
              <a:gdLst/>
              <a:ahLst/>
              <a:cxnLst/>
              <a:rect l="l" t="t" r="r" b="b"/>
              <a:pathLst>
                <a:path w="451445" h="55675">
                  <a:moveTo>
                    <a:pt x="27837" y="0"/>
                  </a:moveTo>
                  <a:lnTo>
                    <a:pt x="423607" y="0"/>
                  </a:lnTo>
                  <a:cubicBezTo>
                    <a:pt x="438981" y="0"/>
                    <a:pt x="451445" y="12463"/>
                    <a:pt x="451445" y="27837"/>
                  </a:cubicBezTo>
                  <a:lnTo>
                    <a:pt x="451445" y="27837"/>
                  </a:lnTo>
                  <a:cubicBezTo>
                    <a:pt x="451445" y="35220"/>
                    <a:pt x="448512" y="42301"/>
                    <a:pt x="443291" y="47521"/>
                  </a:cubicBezTo>
                  <a:cubicBezTo>
                    <a:pt x="438071" y="52742"/>
                    <a:pt x="430990" y="55675"/>
                    <a:pt x="423607" y="55675"/>
                  </a:cubicBezTo>
                  <a:lnTo>
                    <a:pt x="27837" y="55675"/>
                  </a:lnTo>
                  <a:cubicBezTo>
                    <a:pt x="20454" y="55675"/>
                    <a:pt x="13374" y="52742"/>
                    <a:pt x="8153" y="47521"/>
                  </a:cubicBezTo>
                  <a:cubicBezTo>
                    <a:pt x="2933" y="42301"/>
                    <a:pt x="0" y="35220"/>
                    <a:pt x="0" y="27837"/>
                  </a:cubicBezTo>
                  <a:lnTo>
                    <a:pt x="0" y="27837"/>
                  </a:lnTo>
                  <a:cubicBezTo>
                    <a:pt x="0" y="20454"/>
                    <a:pt x="2933" y="13374"/>
                    <a:pt x="8153" y="8153"/>
                  </a:cubicBezTo>
                  <a:cubicBezTo>
                    <a:pt x="13374" y="2933"/>
                    <a:pt x="20454" y="0"/>
                    <a:pt x="27837" y="0"/>
                  </a:cubicBezTo>
                  <a:close/>
                </a:path>
              </a:pathLst>
            </a:custGeom>
            <a:solidFill>
              <a:srgbClr val="284EFF"/>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60"/>
                </a:lnSpc>
              </a:pPr>
              <a:endParaRPr/>
            </a:p>
          </p:txBody>
        </p:sp>
      </p:grpSp>
      <p:sp>
        <p:nvSpPr>
          <p:cNvPr id="6" name="TextBox 6"/>
          <p:cNvSpPr txBox="1"/>
          <p:nvPr/>
        </p:nvSpPr>
        <p:spPr>
          <a:xfrm>
            <a:off x="6915416" y="3796587"/>
            <a:ext cx="9390864" cy="1579880"/>
          </a:xfrm>
          <a:prstGeom prst="rect">
            <a:avLst/>
          </a:prstGeom>
        </p:spPr>
        <p:txBody>
          <a:bodyPr lIns="0" tIns="0" rIns="0" bIns="0" rtlCol="0" anchor="t">
            <a:spAutoFit/>
          </a:bodyPr>
          <a:lstStyle/>
          <a:p>
            <a:pPr>
              <a:lnSpc>
                <a:spcPts val="12320"/>
              </a:lnSpc>
            </a:pPr>
            <a:r>
              <a:rPr lang="zh-CN" altLang="en-US" sz="8800">
                <a:solidFill>
                  <a:srgbClr val="284EFF"/>
                </a:solidFill>
                <a:ea typeface="思源黑体-超粗体"/>
              </a:rPr>
              <a:t>收获与反思</a:t>
            </a:r>
          </a:p>
        </p:txBody>
      </p:sp>
      <p:sp>
        <p:nvSpPr>
          <p:cNvPr id="7" name="TextBox 7"/>
          <p:cNvSpPr txBox="1"/>
          <p:nvPr/>
        </p:nvSpPr>
        <p:spPr>
          <a:xfrm>
            <a:off x="1140820" y="4847459"/>
            <a:ext cx="3867150" cy="4488180"/>
          </a:xfrm>
          <a:prstGeom prst="rect">
            <a:avLst/>
          </a:prstGeom>
        </p:spPr>
        <p:txBody>
          <a:bodyPr lIns="0" tIns="0" rIns="0" bIns="0" rtlCol="0" anchor="t">
            <a:spAutoFit/>
          </a:bodyPr>
          <a:lstStyle/>
          <a:p>
            <a:pPr>
              <a:lnSpc>
                <a:spcPts val="35000"/>
              </a:lnSpc>
            </a:pPr>
            <a:r>
              <a:rPr lang="en-US" sz="25000">
                <a:solidFill>
                  <a:srgbClr val="284EFF"/>
                </a:solidFill>
                <a:latin typeface="思源黑体-超粗体"/>
              </a:rPr>
              <a:t>03</a:t>
            </a:r>
          </a:p>
        </p:txBody>
      </p:sp>
      <p:sp>
        <p:nvSpPr>
          <p:cNvPr id="8" name="TextBox 8"/>
          <p:cNvSpPr txBox="1"/>
          <p:nvPr/>
        </p:nvSpPr>
        <p:spPr>
          <a:xfrm>
            <a:off x="6915416" y="7398969"/>
            <a:ext cx="7067236" cy="772263"/>
          </a:xfrm>
          <a:prstGeom prst="rect">
            <a:avLst/>
          </a:prstGeom>
        </p:spPr>
        <p:txBody>
          <a:bodyPr lIns="0" tIns="0" rIns="0" bIns="0" rtlCol="0" anchor="t">
            <a:spAutoFit/>
          </a:bodyPr>
          <a:lstStyle/>
          <a:p>
            <a:pPr algn="just">
              <a:lnSpc>
                <a:spcPts val="3200"/>
              </a:lnSpc>
            </a:pPr>
            <a:r>
              <a:rPr lang="en-US" sz="1600" b="1">
                <a:solidFill>
                  <a:srgbClr val="000000"/>
                </a:solidFill>
                <a:latin typeface="思源黑体-粗体"/>
                <a:sym typeface="+mn-ea"/>
              </a:rPr>
              <a:t> </a:t>
            </a:r>
            <a:r>
              <a:rPr lang="zh-CN" altLang="en-US" sz="1600" b="1">
                <a:solidFill>
                  <a:srgbClr val="000000"/>
                </a:solidFill>
                <a:latin typeface="思源黑体-粗体"/>
                <a:sym typeface="+mn-ea"/>
              </a:rPr>
              <a:t>换一个方式去找项目，反思失败的原因</a:t>
            </a:r>
            <a:endParaRPr lang="zh-CN" altLang="en-US" sz="1600" b="1">
              <a:solidFill>
                <a:srgbClr val="000000"/>
              </a:solidFill>
              <a:latin typeface="思源黑体-粗体"/>
            </a:endParaRPr>
          </a:p>
          <a:p>
            <a:pPr algn="just">
              <a:lnSpc>
                <a:spcPts val="3200"/>
              </a:lnSpc>
            </a:pPr>
            <a:endParaRPr lang="en-US" sz="1600" b="1" spc="127">
              <a:solidFill>
                <a:srgbClr val="000000"/>
              </a:solidFill>
              <a:latin typeface="思源黑体-粗体"/>
            </a:endParaRPr>
          </a:p>
        </p:txBody>
      </p:sp>
      <p:grpSp>
        <p:nvGrpSpPr>
          <p:cNvPr id="9" name="Group 9"/>
          <p:cNvGrpSpPr/>
          <p:nvPr/>
        </p:nvGrpSpPr>
        <p:grpSpPr>
          <a:xfrm>
            <a:off x="6915416" y="6746621"/>
            <a:ext cx="8507951" cy="263549"/>
            <a:chOff x="0" y="0"/>
            <a:chExt cx="11343935" cy="351399"/>
          </a:xfrm>
        </p:grpSpPr>
        <p:sp>
          <p:nvSpPr>
            <p:cNvPr id="10" name="Freeform 10"/>
            <p:cNvSpPr/>
            <p:nvPr/>
          </p:nvSpPr>
          <p:spPr>
            <a:xfrm>
              <a:off x="0" y="0"/>
              <a:ext cx="6342635" cy="351399"/>
            </a:xfrm>
            <a:custGeom>
              <a:avLst/>
              <a:gdLst/>
              <a:ahLst/>
              <a:cxnLst/>
              <a:rect l="l" t="t" r="r" b="b"/>
              <a:pathLst>
                <a:path w="6342635" h="351399">
                  <a:moveTo>
                    <a:pt x="0" y="0"/>
                  </a:moveTo>
                  <a:lnTo>
                    <a:pt x="6342635" y="0"/>
                  </a:lnTo>
                  <a:lnTo>
                    <a:pt x="6342635" y="351399"/>
                  </a:lnTo>
                  <a:lnTo>
                    <a:pt x="0" y="351399"/>
                  </a:lnTo>
                  <a:lnTo>
                    <a:pt x="0" y="0"/>
                  </a:lnTo>
                  <a:close/>
                </a:path>
              </a:pathLst>
            </a:custGeom>
            <a:blipFill>
              <a:blip r:embed="rId3" cstate="email"/>
              <a:stretch>
                <a:fillRect/>
              </a:stretch>
            </a:blipFill>
          </p:spPr>
        </p:sp>
        <p:sp>
          <p:nvSpPr>
            <p:cNvPr id="11" name="Freeform 11"/>
            <p:cNvSpPr/>
            <p:nvPr/>
          </p:nvSpPr>
          <p:spPr>
            <a:xfrm>
              <a:off x="6342635" y="0"/>
              <a:ext cx="5001299" cy="351399"/>
            </a:xfrm>
            <a:custGeom>
              <a:avLst/>
              <a:gdLst/>
              <a:ahLst/>
              <a:cxnLst/>
              <a:rect l="l" t="t" r="r" b="b"/>
              <a:pathLst>
                <a:path w="5001299" h="351399">
                  <a:moveTo>
                    <a:pt x="0" y="0"/>
                  </a:moveTo>
                  <a:lnTo>
                    <a:pt x="5001300" y="0"/>
                  </a:lnTo>
                  <a:lnTo>
                    <a:pt x="5001300" y="351399"/>
                  </a:lnTo>
                  <a:lnTo>
                    <a:pt x="0" y="351399"/>
                  </a:lnTo>
                  <a:lnTo>
                    <a:pt x="0" y="0"/>
                  </a:lnTo>
                  <a:close/>
                </a:path>
              </a:pathLst>
            </a:custGeom>
            <a:blipFill>
              <a:blip r:embed="rId4" cstate="email"/>
              <a:stretch>
                <a:fillRect/>
              </a:stretch>
            </a:blipFill>
          </p:spPr>
        </p:sp>
      </p:grpSp>
      <p:sp>
        <p:nvSpPr>
          <p:cNvPr id="12" name="TextBox 12"/>
          <p:cNvSpPr txBox="1"/>
          <p:nvPr/>
        </p:nvSpPr>
        <p:spPr>
          <a:xfrm>
            <a:off x="6915416" y="5529441"/>
            <a:ext cx="8249872" cy="287020"/>
          </a:xfrm>
          <a:prstGeom prst="rect">
            <a:avLst/>
          </a:prstGeom>
        </p:spPr>
        <p:txBody>
          <a:bodyPr lIns="0" tIns="0" rIns="0" bIns="0" rtlCol="0" anchor="t">
            <a:spAutoFit/>
          </a:bodyPr>
          <a:lstStyle/>
          <a:p>
            <a:pPr>
              <a:lnSpc>
                <a:spcPts val="2240"/>
              </a:lnSpc>
              <a:spcBef>
                <a:spcPct val="0"/>
              </a:spcBef>
            </a:pPr>
            <a:r>
              <a:rPr lang="en-US" sz="1600" spc="36">
                <a:solidFill>
                  <a:srgbClr val="00D4B4"/>
                </a:solidFill>
                <a:latin typeface="思源黑体-超粗体"/>
              </a:rPr>
              <a:t>Harvest and Reflection</a:t>
            </a:r>
          </a:p>
        </p:txBody>
      </p:sp>
      <p:sp>
        <p:nvSpPr>
          <p:cNvPr id="13" name="TextBox 13"/>
          <p:cNvSpPr txBox="1"/>
          <p:nvPr/>
        </p:nvSpPr>
        <p:spPr>
          <a:xfrm>
            <a:off x="15437795" y="1207453"/>
            <a:ext cx="1570553" cy="322580"/>
          </a:xfrm>
          <a:prstGeom prst="rect">
            <a:avLst/>
          </a:prstGeom>
        </p:spPr>
        <p:txBody>
          <a:bodyPr lIns="0" tIns="0" rIns="0" bIns="0" rtlCol="0" anchor="t">
            <a:spAutoFit/>
          </a:bodyPr>
          <a:lstStyle/>
          <a:p>
            <a:pPr algn="r">
              <a:lnSpc>
                <a:spcPts val="2520"/>
              </a:lnSpc>
            </a:pPr>
            <a:r>
              <a:rPr lang="en-US" sz="1800">
                <a:solidFill>
                  <a:srgbClr val="284EFF"/>
                </a:solidFill>
                <a:latin typeface="思源黑体-超粗体"/>
              </a:rPr>
              <a:t>-</a:t>
            </a:r>
          </a:p>
        </p:txBody>
      </p:sp>
      <p:sp>
        <p:nvSpPr>
          <p:cNvPr id="14" name="TextBox 14"/>
          <p:cNvSpPr txBox="1"/>
          <p:nvPr/>
        </p:nvSpPr>
        <p:spPr>
          <a:xfrm>
            <a:off x="1435135" y="1207453"/>
            <a:ext cx="1827490" cy="322580"/>
          </a:xfrm>
          <a:prstGeom prst="rect">
            <a:avLst/>
          </a:prstGeom>
        </p:spPr>
        <p:txBody>
          <a:bodyPr lIns="0" tIns="0" rIns="0" bIns="0" rtlCol="0" anchor="t">
            <a:spAutoFit/>
          </a:bodyPr>
          <a:lstStyle/>
          <a:p>
            <a:pPr marL="0" lvl="0" indent="0">
              <a:lnSpc>
                <a:spcPts val="2520"/>
              </a:lnSpc>
              <a:spcBef>
                <a:spcPct val="0"/>
              </a:spcBef>
            </a:pPr>
            <a:r>
              <a:rPr lang="en-US" sz="1800" u="none">
                <a:solidFill>
                  <a:srgbClr val="284EFF"/>
                </a:solidFill>
                <a:latin typeface="思源黑体-超粗体"/>
              </a:rPr>
              <a:t>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0F4"/>
        </a:solidFill>
        <a:effectLst/>
      </p:bgPr>
    </p:bg>
    <p:spTree>
      <p:nvGrpSpPr>
        <p:cNvPr id="1" name=""/>
        <p:cNvGrpSpPr/>
        <p:nvPr/>
      </p:nvGrpSpPr>
      <p:grpSpPr>
        <a:xfrm>
          <a:off x="0" y="0"/>
          <a:ext cx="0" cy="0"/>
          <a:chOff x="0" y="0"/>
          <a:chExt cx="0" cy="0"/>
        </a:xfrm>
      </p:grpSpPr>
      <p:sp>
        <p:nvSpPr>
          <p:cNvPr id="59" name="TextBox 59"/>
          <p:cNvSpPr txBox="1"/>
          <p:nvPr/>
        </p:nvSpPr>
        <p:spPr>
          <a:xfrm>
            <a:off x="914400" y="952500"/>
            <a:ext cx="6219190" cy="861695"/>
          </a:xfrm>
          <a:prstGeom prst="rect">
            <a:avLst/>
          </a:prstGeom>
        </p:spPr>
        <p:txBody>
          <a:bodyPr wrap="square" lIns="0" tIns="0" rIns="0" bIns="0" rtlCol="0" anchor="t">
            <a:spAutoFit/>
          </a:bodyPr>
          <a:lstStyle/>
          <a:p>
            <a:pPr>
              <a:lnSpc>
                <a:spcPts val="6720"/>
              </a:lnSpc>
            </a:pPr>
            <a:r>
              <a:rPr lang="zh-CN" altLang="en-US" sz="5600">
                <a:solidFill>
                  <a:srgbClr val="000000"/>
                </a:solidFill>
                <a:ea typeface="思源黑体-超粗体 Bold"/>
              </a:rPr>
              <a:t>收获</a:t>
            </a:r>
          </a:p>
        </p:txBody>
      </p:sp>
      <p:sp>
        <p:nvSpPr>
          <p:cNvPr id="60" name="TextBox 60"/>
          <p:cNvSpPr txBox="1"/>
          <p:nvPr/>
        </p:nvSpPr>
        <p:spPr>
          <a:xfrm>
            <a:off x="15437795" y="1207453"/>
            <a:ext cx="1570553" cy="322580"/>
          </a:xfrm>
          <a:prstGeom prst="rect">
            <a:avLst/>
          </a:prstGeom>
        </p:spPr>
        <p:txBody>
          <a:bodyPr lIns="0" tIns="0" rIns="0" bIns="0" rtlCol="0" anchor="t">
            <a:spAutoFit/>
          </a:bodyPr>
          <a:lstStyle/>
          <a:p>
            <a:pPr algn="r">
              <a:lnSpc>
                <a:spcPts val="2520"/>
              </a:lnSpc>
            </a:pPr>
            <a:r>
              <a:rPr lang="en-US" sz="1800">
                <a:solidFill>
                  <a:srgbClr val="284EFF"/>
                </a:solidFill>
                <a:latin typeface="思源黑体-超粗体"/>
              </a:rPr>
              <a:t> -</a:t>
            </a:r>
          </a:p>
        </p:txBody>
      </p:sp>
      <p:grpSp>
        <p:nvGrpSpPr>
          <p:cNvPr id="55" name="组合 10"/>
          <p:cNvGrpSpPr/>
          <p:nvPr/>
        </p:nvGrpSpPr>
        <p:grpSpPr>
          <a:xfrm>
            <a:off x="2822517" y="2157326"/>
            <a:ext cx="3001707" cy="3001707"/>
            <a:chOff x="1661810" y="1568370"/>
            <a:chExt cx="3780526" cy="3780526"/>
          </a:xfrm>
        </p:grpSpPr>
        <p:sp>
          <p:nvSpPr>
            <p:cNvPr id="56" name="椭圆 6"/>
            <p:cNvSpPr/>
            <p:nvPr>
              <p:custDataLst>
                <p:tags r:id="rId18"/>
              </p:custDataLst>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graphicFrame>
          <p:nvGraphicFramePr>
            <p:cNvPr id="57" name="图表 4"/>
            <p:cNvGraphicFramePr/>
            <p:nvPr>
              <p:custDataLst>
                <p:tags r:id="rId19"/>
              </p:custData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3"/>
            </a:graphicData>
          </a:graphic>
        </p:graphicFrame>
        <p:sp>
          <p:nvSpPr>
            <p:cNvPr id="58" name="椭圆 8"/>
            <p:cNvSpPr/>
            <p:nvPr>
              <p:custDataLst>
                <p:tags r:id="rId20"/>
              </p:custDataLst>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sp>
          <p:nvSpPr>
            <p:cNvPr id="3" name="椭圆 9"/>
            <p:cNvSpPr/>
            <p:nvPr>
              <p:custDataLst>
                <p:tags r:id="rId21"/>
              </p:custDataLst>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grpSp>
      <p:grpSp>
        <p:nvGrpSpPr>
          <p:cNvPr id="62" name="组合 11"/>
          <p:cNvGrpSpPr/>
          <p:nvPr/>
        </p:nvGrpSpPr>
        <p:grpSpPr>
          <a:xfrm>
            <a:off x="7547264" y="2172566"/>
            <a:ext cx="3001707" cy="3001707"/>
            <a:chOff x="1661810" y="1568370"/>
            <a:chExt cx="3780526" cy="3780526"/>
          </a:xfrm>
        </p:grpSpPr>
        <p:sp>
          <p:nvSpPr>
            <p:cNvPr id="4" name="椭圆 12"/>
            <p:cNvSpPr/>
            <p:nvPr>
              <p:custDataLst>
                <p:tags r:id="rId14"/>
              </p:custDataLst>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graphicFrame>
          <p:nvGraphicFramePr>
            <p:cNvPr id="64" name="图表 13"/>
            <p:cNvGraphicFramePr/>
            <p:nvPr>
              <p:custDataLst>
                <p:tags r:id="rId15"/>
              </p:custData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4"/>
            </a:graphicData>
          </a:graphic>
        </p:graphicFrame>
        <p:sp>
          <p:nvSpPr>
            <p:cNvPr id="5" name="椭圆 14"/>
            <p:cNvSpPr/>
            <p:nvPr>
              <p:custDataLst>
                <p:tags r:id="rId16"/>
              </p:custDataLst>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sp>
          <p:nvSpPr>
            <p:cNvPr id="66" name="椭圆 15"/>
            <p:cNvSpPr/>
            <p:nvPr>
              <p:custDataLst>
                <p:tags r:id="rId17"/>
              </p:custDataLst>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grpSp>
      <p:grpSp>
        <p:nvGrpSpPr>
          <p:cNvPr id="69" name="组合 31"/>
          <p:cNvGrpSpPr/>
          <p:nvPr/>
        </p:nvGrpSpPr>
        <p:grpSpPr>
          <a:xfrm>
            <a:off x="11737976" y="2173201"/>
            <a:ext cx="3001707" cy="3001707"/>
            <a:chOff x="1661810" y="1568370"/>
            <a:chExt cx="3780526" cy="3780526"/>
          </a:xfrm>
        </p:grpSpPr>
        <p:sp>
          <p:nvSpPr>
            <p:cNvPr id="70" name="椭圆 32"/>
            <p:cNvSpPr/>
            <p:nvPr>
              <p:custDataLst>
                <p:tags r:id="rId10"/>
              </p:custDataLst>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graphicFrame>
          <p:nvGraphicFramePr>
            <p:cNvPr id="71" name="图表 33"/>
            <p:cNvGraphicFramePr/>
            <p:nvPr>
              <p:custDataLst>
                <p:tags r:id="rId11"/>
              </p:custData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5"/>
            </a:graphicData>
          </a:graphic>
        </p:graphicFrame>
        <p:sp>
          <p:nvSpPr>
            <p:cNvPr id="72" name="椭圆 34"/>
            <p:cNvSpPr/>
            <p:nvPr>
              <p:custDataLst>
                <p:tags r:id="rId12"/>
              </p:custDataLst>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sp>
          <p:nvSpPr>
            <p:cNvPr id="73" name="椭圆 35"/>
            <p:cNvSpPr/>
            <p:nvPr>
              <p:custDataLst>
                <p:tags r:id="rId13"/>
              </p:custDataLst>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Arial" panose="020B0604020202020204"/>
                <a:ea typeface="微软雅黑" panose="020B0503020204020204" charset="-122"/>
                <a:sym typeface="Arial" panose="020B0604020202020204"/>
              </a:endParaRPr>
            </a:p>
          </p:txBody>
        </p:sp>
      </p:grpSp>
      <p:grpSp>
        <p:nvGrpSpPr>
          <p:cNvPr id="11" name="Group 20"/>
          <p:cNvGrpSpPr/>
          <p:nvPr/>
        </p:nvGrpSpPr>
        <p:grpSpPr>
          <a:xfrm>
            <a:off x="2438257" y="5981425"/>
            <a:ext cx="3465194" cy="2700021"/>
            <a:chOff x="-90161" y="2289967"/>
            <a:chExt cx="2599573" cy="2025541"/>
          </a:xfrm>
        </p:grpSpPr>
        <p:sp>
          <p:nvSpPr>
            <p:cNvPr id="22" name="椭圆 10"/>
            <p:cNvSpPr/>
            <p:nvPr>
              <p:custDataLst>
                <p:tags r:id="rId7"/>
              </p:custDataLst>
            </p:nvPr>
          </p:nvSpPr>
          <p:spPr>
            <a:xfrm>
              <a:off x="-32997" y="2347283"/>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Arial" panose="020B0604020202020204"/>
                  <a:ea typeface="微软雅黑" panose="020B0503020204020204" charset="-122"/>
                  <a:sym typeface="Arial" panose="020B0604020202020204"/>
                </a:rPr>
                <a:t>1</a:t>
              </a:r>
              <a:endParaRPr lang="zh-CN" altLang="en-US" sz="2135" b="1" dirty="0">
                <a:solidFill>
                  <a:schemeClr val="bg1"/>
                </a:solidFill>
                <a:latin typeface="Arial" panose="020B0604020202020204"/>
                <a:ea typeface="微软雅黑" panose="020B0503020204020204" charset="-122"/>
                <a:sym typeface="Arial" panose="020B0604020202020204"/>
              </a:endParaRPr>
            </a:p>
          </p:txBody>
        </p:sp>
        <p:sp>
          <p:nvSpPr>
            <p:cNvPr id="23" name="文本框 11"/>
            <p:cNvSpPr txBox="1"/>
            <p:nvPr>
              <p:custDataLst>
                <p:tags r:id="rId8"/>
              </p:custDataLst>
            </p:nvPr>
          </p:nvSpPr>
          <p:spPr>
            <a:xfrm>
              <a:off x="367395" y="2289967"/>
              <a:ext cx="1966472" cy="437787"/>
            </a:xfrm>
            <a:prstGeom prst="rect">
              <a:avLst/>
            </a:prstGeom>
            <a:noFill/>
          </p:spPr>
          <p:txBody>
            <a:bodyPr wrap="none" rtlCol="0">
              <a:spAutoFit/>
            </a:bodyPr>
            <a:lstStyle/>
            <a:p>
              <a:pPr algn="l"/>
              <a:r>
                <a:rPr lang="zh-CN" altLang="en-US" sz="3200" b="1" dirty="0">
                  <a:solidFill>
                    <a:schemeClr val="accent1"/>
                  </a:solidFill>
                  <a:latin typeface="Arial" panose="020B0604020202020204"/>
                  <a:ea typeface="微软雅黑" panose="020B0503020204020204" charset="-122"/>
                  <a:sym typeface="Arial" panose="020B0604020202020204"/>
                </a:rPr>
                <a:t>实践寻找项目</a:t>
              </a:r>
            </a:p>
          </p:txBody>
        </p:sp>
        <p:sp>
          <p:nvSpPr>
            <p:cNvPr id="24" name="矩形 9"/>
            <p:cNvSpPr/>
            <p:nvPr>
              <p:custDataLst>
                <p:tags r:id="rId9"/>
              </p:custDataLst>
            </p:nvPr>
          </p:nvSpPr>
          <p:spPr>
            <a:xfrm>
              <a:off x="-90161" y="2984996"/>
              <a:ext cx="2599573" cy="1330512"/>
            </a:xfrm>
            <a:prstGeom prst="rect">
              <a:avLst/>
            </a:prstGeom>
          </p:spPr>
          <p:txBody>
            <a:bodyPr wrap="square">
              <a:spAutoFit/>
            </a:bodyPr>
            <a:lstStyle/>
            <a:p>
              <a:pPr>
                <a:lnSpc>
                  <a:spcPct val="114000"/>
                </a:lnSpc>
              </a:pPr>
              <a:r>
                <a:rPr lang="zh-CN" altLang="en-US" sz="2400" b="1" dirty="0">
                  <a:solidFill>
                    <a:schemeClr val="tx1">
                      <a:lumMod val="50000"/>
                      <a:lumOff val="50000"/>
                    </a:schemeClr>
                  </a:solidFill>
                  <a:latin typeface="Arial" panose="020B0604020202020204"/>
                  <a:ea typeface="微软雅黑" panose="020B0503020204020204" charset="-122"/>
                  <a:sym typeface="Arial" panose="020B0604020202020204"/>
                </a:rPr>
                <a:t>考验小组针对找寻客户的能力，先从小型店铺开始，搜索该门店网站，和所在地段</a:t>
              </a:r>
            </a:p>
          </p:txBody>
        </p:sp>
      </p:grpSp>
      <p:grpSp>
        <p:nvGrpSpPr>
          <p:cNvPr id="6" name="Group 24"/>
          <p:cNvGrpSpPr/>
          <p:nvPr/>
        </p:nvGrpSpPr>
        <p:grpSpPr>
          <a:xfrm>
            <a:off x="7882476" y="6057623"/>
            <a:ext cx="3527033" cy="2687956"/>
            <a:chOff x="-800361" y="2898296"/>
            <a:chExt cx="3024816" cy="2016491"/>
          </a:xfrm>
        </p:grpSpPr>
        <p:sp>
          <p:nvSpPr>
            <p:cNvPr id="26" name="椭圆 10"/>
            <p:cNvSpPr/>
            <p:nvPr>
              <p:custDataLst>
                <p:tags r:id="rId4"/>
              </p:custDataLst>
            </p:nvPr>
          </p:nvSpPr>
          <p:spPr>
            <a:xfrm>
              <a:off x="-800361" y="293655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Arial" panose="020B0604020202020204"/>
                  <a:ea typeface="微软雅黑" panose="020B0503020204020204" charset="-122"/>
                  <a:sym typeface="Arial" panose="020B0604020202020204"/>
                </a:rPr>
                <a:t>2</a:t>
              </a:r>
              <a:endParaRPr lang="zh-CN" altLang="en-US" sz="2135" b="1" dirty="0">
                <a:solidFill>
                  <a:schemeClr val="bg1"/>
                </a:solidFill>
                <a:latin typeface="Arial" panose="020B0604020202020204"/>
                <a:ea typeface="微软雅黑" panose="020B0503020204020204" charset="-122"/>
                <a:sym typeface="Arial" panose="020B0604020202020204"/>
              </a:endParaRPr>
            </a:p>
          </p:txBody>
        </p:sp>
        <p:sp>
          <p:nvSpPr>
            <p:cNvPr id="28" name="文本框 11"/>
            <p:cNvSpPr txBox="1"/>
            <p:nvPr>
              <p:custDataLst>
                <p:tags r:id="rId5"/>
              </p:custDataLst>
            </p:nvPr>
          </p:nvSpPr>
          <p:spPr>
            <a:xfrm>
              <a:off x="-372111" y="2898296"/>
              <a:ext cx="2596566" cy="437788"/>
            </a:xfrm>
            <a:prstGeom prst="rect">
              <a:avLst/>
            </a:prstGeom>
            <a:noFill/>
          </p:spPr>
          <p:txBody>
            <a:bodyPr wrap="none" rtlCol="0">
              <a:spAutoFit/>
            </a:bodyPr>
            <a:lstStyle/>
            <a:p>
              <a:pPr algn="l"/>
              <a:r>
                <a:rPr lang="zh-CN" altLang="en-US" sz="3200" b="1" dirty="0">
                  <a:solidFill>
                    <a:schemeClr val="accent3"/>
                  </a:solidFill>
                  <a:latin typeface="Arial" panose="020B0604020202020204"/>
                  <a:ea typeface="微软雅黑" panose="020B0503020204020204" charset="-122"/>
                  <a:sym typeface="Arial" panose="020B0604020202020204"/>
                </a:rPr>
                <a:t>线上沟通与面谈</a:t>
              </a:r>
            </a:p>
          </p:txBody>
        </p:sp>
        <p:sp>
          <p:nvSpPr>
            <p:cNvPr id="29" name="矩形 9"/>
            <p:cNvSpPr/>
            <p:nvPr>
              <p:custDataLst>
                <p:tags r:id="rId6"/>
              </p:custDataLst>
            </p:nvPr>
          </p:nvSpPr>
          <p:spPr>
            <a:xfrm>
              <a:off x="-763874" y="3584275"/>
              <a:ext cx="2845440" cy="1330512"/>
            </a:xfrm>
            <a:prstGeom prst="rect">
              <a:avLst/>
            </a:prstGeom>
          </p:spPr>
          <p:txBody>
            <a:bodyPr wrap="square">
              <a:spAutoFit/>
            </a:bodyPr>
            <a:lstStyle/>
            <a:p>
              <a:pPr>
                <a:lnSpc>
                  <a:spcPct val="114000"/>
                </a:lnSpc>
              </a:pPr>
              <a:r>
                <a:rPr lang="zh-CN" altLang="en-US" sz="2400" b="1" dirty="0">
                  <a:solidFill>
                    <a:schemeClr val="tx1">
                      <a:lumMod val="50000"/>
                      <a:lumOff val="50000"/>
                    </a:schemeClr>
                  </a:solidFill>
                  <a:latin typeface="Arial" panose="020B0604020202020204"/>
                  <a:ea typeface="微软雅黑" panose="020B0503020204020204" charset="-122"/>
                  <a:sym typeface="Arial" panose="020B0604020202020204"/>
                </a:rPr>
                <a:t>与客户交流后，参与线上的探讨，或是线下面谈的方式来沟通，了解客户需求</a:t>
              </a:r>
            </a:p>
          </p:txBody>
        </p:sp>
      </p:grpSp>
      <p:grpSp>
        <p:nvGrpSpPr>
          <p:cNvPr id="16" name="Group 29"/>
          <p:cNvGrpSpPr/>
          <p:nvPr/>
        </p:nvGrpSpPr>
        <p:grpSpPr>
          <a:xfrm>
            <a:off x="12573072" y="6057622"/>
            <a:ext cx="3732531" cy="2764155"/>
            <a:chOff x="-176270" y="2964035"/>
            <a:chExt cx="3201053" cy="2073655"/>
          </a:xfrm>
        </p:grpSpPr>
        <p:sp>
          <p:nvSpPr>
            <p:cNvPr id="31" name="椭圆 10"/>
            <p:cNvSpPr/>
            <p:nvPr>
              <p:custDataLst>
                <p:tags r:id="rId1"/>
              </p:custDataLst>
            </p:nvPr>
          </p:nvSpPr>
          <p:spPr>
            <a:xfrm>
              <a:off x="-176270" y="302135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Arial" panose="020B0604020202020204"/>
                  <a:ea typeface="微软雅黑" panose="020B0503020204020204" charset="-122"/>
                  <a:sym typeface="Arial" panose="020B0604020202020204"/>
                </a:rPr>
                <a:t>3</a:t>
              </a:r>
              <a:endParaRPr lang="zh-CN" altLang="en-US" sz="2135" b="1" dirty="0">
                <a:solidFill>
                  <a:schemeClr val="bg1"/>
                </a:solidFill>
                <a:latin typeface="Arial" panose="020B0604020202020204"/>
                <a:ea typeface="微软雅黑" panose="020B0503020204020204" charset="-122"/>
                <a:sym typeface="Arial" panose="020B0604020202020204"/>
              </a:endParaRPr>
            </a:p>
          </p:txBody>
        </p:sp>
        <p:sp>
          <p:nvSpPr>
            <p:cNvPr id="32" name="文本框 11"/>
            <p:cNvSpPr txBox="1"/>
            <p:nvPr>
              <p:custDataLst>
                <p:tags r:id="rId2"/>
              </p:custDataLst>
            </p:nvPr>
          </p:nvSpPr>
          <p:spPr>
            <a:xfrm>
              <a:off x="281388" y="2964035"/>
              <a:ext cx="2596566" cy="437788"/>
            </a:xfrm>
            <a:prstGeom prst="rect">
              <a:avLst/>
            </a:prstGeom>
            <a:noFill/>
          </p:spPr>
          <p:txBody>
            <a:bodyPr wrap="none" rtlCol="0">
              <a:spAutoFit/>
            </a:bodyPr>
            <a:lstStyle/>
            <a:p>
              <a:pPr algn="l"/>
              <a:r>
                <a:rPr lang="zh-CN" altLang="en-US" sz="3200" b="1" dirty="0">
                  <a:solidFill>
                    <a:schemeClr val="accent2"/>
                  </a:solidFill>
                  <a:latin typeface="Arial" panose="020B0604020202020204"/>
                  <a:ea typeface="微软雅黑" panose="020B0503020204020204" charset="-122"/>
                  <a:sym typeface="Arial" panose="020B0604020202020204"/>
                </a:rPr>
                <a:t>结识不同的客户</a:t>
              </a:r>
            </a:p>
          </p:txBody>
        </p:sp>
        <p:sp>
          <p:nvSpPr>
            <p:cNvPr id="33" name="矩形 9"/>
            <p:cNvSpPr/>
            <p:nvPr>
              <p:custDataLst>
                <p:tags r:id="rId3"/>
              </p:custDataLst>
            </p:nvPr>
          </p:nvSpPr>
          <p:spPr>
            <a:xfrm>
              <a:off x="150480" y="3707178"/>
              <a:ext cx="2874303" cy="1330512"/>
            </a:xfrm>
            <a:prstGeom prst="rect">
              <a:avLst/>
            </a:prstGeom>
          </p:spPr>
          <p:txBody>
            <a:bodyPr wrap="square">
              <a:spAutoFit/>
            </a:bodyPr>
            <a:lstStyle/>
            <a:p>
              <a:pPr>
                <a:lnSpc>
                  <a:spcPct val="114000"/>
                </a:lnSpc>
              </a:pPr>
              <a:r>
                <a:rPr lang="zh-CN" altLang="en-US" sz="2400" b="1" dirty="0">
                  <a:solidFill>
                    <a:schemeClr val="tx1">
                      <a:lumMod val="50000"/>
                      <a:lumOff val="50000"/>
                    </a:schemeClr>
                  </a:solidFill>
                  <a:latin typeface="Arial" panose="020B0604020202020204"/>
                  <a:ea typeface="微软雅黑" panose="020B0503020204020204" charset="-122"/>
                  <a:sym typeface="Arial" panose="020B0604020202020204"/>
                </a:rPr>
                <a:t>在客户的意见和要求中知道小组本身的竞争力和规划，以及对专业方面的了解程度</a:t>
              </a:r>
            </a:p>
          </p:txBody>
        </p:sp>
      </p:grpSp>
      <p:sp>
        <p:nvSpPr>
          <p:cNvPr id="7" name="文本框 6"/>
          <p:cNvSpPr txBox="1"/>
          <p:nvPr/>
        </p:nvSpPr>
        <p:spPr>
          <a:xfrm>
            <a:off x="-167005" y="3314700"/>
            <a:ext cx="9144000" cy="829945"/>
          </a:xfrm>
          <a:prstGeom prst="rect">
            <a:avLst/>
          </a:prstGeom>
          <a:noFill/>
        </p:spPr>
        <p:txBody>
          <a:bodyPr wrap="square" rtlCol="0" anchor="t">
            <a:spAutoFit/>
          </a:bodyPr>
          <a:lstStyle/>
          <a:p>
            <a:pPr algn="ctr"/>
            <a:r>
              <a:rPr lang="en-US" altLang="zh-CN" sz="4800" dirty="0">
                <a:solidFill>
                  <a:schemeClr val="accent1"/>
                </a:solidFill>
                <a:latin typeface="Arial" panose="020B0604020202020204"/>
                <a:ea typeface="微软雅黑" panose="020B0503020204020204" charset="-122"/>
                <a:sym typeface="Arial" panose="020B0604020202020204"/>
              </a:rPr>
              <a:t>30</a:t>
            </a:r>
            <a:r>
              <a:rPr lang="en-US" altLang="zh-CN" sz="2800" dirty="0">
                <a:solidFill>
                  <a:schemeClr val="accent1"/>
                </a:solidFill>
                <a:latin typeface="Arial" panose="020B0604020202020204"/>
                <a:ea typeface="微软雅黑" panose="020B0503020204020204" charset="-122"/>
                <a:sym typeface="Arial" panose="020B0604020202020204"/>
              </a:rPr>
              <a:t>%</a:t>
            </a:r>
          </a:p>
        </p:txBody>
      </p:sp>
      <p:sp>
        <p:nvSpPr>
          <p:cNvPr id="8" name="文本框 7"/>
          <p:cNvSpPr txBox="1"/>
          <p:nvPr/>
        </p:nvSpPr>
        <p:spPr>
          <a:xfrm>
            <a:off x="4419600" y="3314700"/>
            <a:ext cx="9144000" cy="829945"/>
          </a:xfrm>
          <a:prstGeom prst="rect">
            <a:avLst/>
          </a:prstGeom>
          <a:noFill/>
        </p:spPr>
        <p:txBody>
          <a:bodyPr wrap="square" rtlCol="0" anchor="t">
            <a:spAutoFit/>
          </a:bodyPr>
          <a:lstStyle/>
          <a:p>
            <a:pPr algn="ctr"/>
            <a:r>
              <a:rPr lang="en-US" altLang="zh-CN" sz="4800" dirty="0">
                <a:solidFill>
                  <a:schemeClr val="accent3"/>
                </a:solidFill>
                <a:latin typeface="Arial" panose="020B0604020202020204"/>
                <a:ea typeface="微软雅黑" panose="020B0503020204020204" charset="-122"/>
                <a:sym typeface="Arial" panose="020B0604020202020204"/>
              </a:rPr>
              <a:t>35</a:t>
            </a:r>
            <a:r>
              <a:rPr lang="en-US" altLang="zh-CN" sz="2800" dirty="0">
                <a:solidFill>
                  <a:schemeClr val="accent3"/>
                </a:solidFill>
                <a:latin typeface="Arial" panose="020B0604020202020204"/>
                <a:ea typeface="微软雅黑" panose="020B0503020204020204" charset="-122"/>
                <a:sym typeface="Arial" panose="020B0604020202020204"/>
              </a:rPr>
              <a:t>%</a:t>
            </a:r>
          </a:p>
        </p:txBody>
      </p:sp>
      <p:sp>
        <p:nvSpPr>
          <p:cNvPr id="9" name="文本框 8"/>
          <p:cNvSpPr txBox="1"/>
          <p:nvPr/>
        </p:nvSpPr>
        <p:spPr>
          <a:xfrm>
            <a:off x="12725400" y="3238500"/>
            <a:ext cx="9144000" cy="829945"/>
          </a:xfrm>
          <a:prstGeom prst="rect">
            <a:avLst/>
          </a:prstGeom>
          <a:noFill/>
        </p:spPr>
        <p:txBody>
          <a:bodyPr wrap="square" rtlCol="0" anchor="t">
            <a:spAutoFit/>
          </a:bodyPr>
          <a:lstStyle/>
          <a:p>
            <a:r>
              <a:rPr lang="en-US" altLang="zh-CN" sz="4800" dirty="0">
                <a:solidFill>
                  <a:schemeClr val="accent1"/>
                </a:solidFill>
                <a:latin typeface="Arial" panose="020B0604020202020204"/>
                <a:ea typeface="微软雅黑" panose="020B0503020204020204" charset="-122"/>
                <a:sym typeface="Arial" panose="020B0604020202020204"/>
              </a:rPr>
              <a:t>35</a:t>
            </a:r>
            <a:r>
              <a:rPr lang="en-US" altLang="zh-CN" sz="2800" dirty="0">
                <a:solidFill>
                  <a:schemeClr val="accent1"/>
                </a:solidFill>
                <a:latin typeface="Arial" panose="020B0604020202020204"/>
                <a:ea typeface="微软雅黑" panose="020B0503020204020204" charset="-122"/>
                <a:sym typeface="Arial" panose="020B0604020202020204"/>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500"/>
                                        <p:tgtEl>
                                          <p:spTgt spid="5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heel(1)">
                                      <p:cBhvr>
                                        <p:cTn id="11" dur="500"/>
                                        <p:tgtEl>
                                          <p:spTgt spid="62"/>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heel(1)">
                                      <p:cBhvr>
                                        <p:cTn id="15" dur="500"/>
                                        <p:tgtEl>
                                          <p:spTgt spid="69"/>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Top)">
                                      <p:cBhvr>
                                        <p:cTn id="23" dur="500"/>
                                        <p:tgtEl>
                                          <p:spTgt spid="6"/>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Top)">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835bfe81-26e6-46c0-8e72-8212ff8c6715"/>
  <p:tag name="COMMONDATA" val="eyJoZGlkIjoiYTc2ZGZiNzZiNDVlOGViOWVmM2JhOTY0NGJkNjUyYzg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698</Words>
  <Application>Microsoft Office PowerPoint</Application>
  <PresentationFormat>自定义</PresentationFormat>
  <Paragraphs>126</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华文宋体</vt:lpstr>
      <vt:lpstr>思源黑体-超粗体</vt:lpstr>
      <vt:lpstr>思源黑体-粗体</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灰白蓝色新年计划工作汇报商务企业交流中文演示文稿</dc:title>
  <dc:creator>shuny _</dc:creator>
  <cp:lastModifiedBy>shuny_2021@outlook.com</cp:lastModifiedBy>
  <cp:revision>38</cp:revision>
  <dcterms:created xsi:type="dcterms:W3CDTF">2006-08-16T00:00:00Z</dcterms:created>
  <dcterms:modified xsi:type="dcterms:W3CDTF">2023-06-20T15:09:41Z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4CD598D2D1A54B01A936AC99B8F96740_12</vt:lpwstr>
  </property>
  <property fmtid="{D5CDD505-2E9C-101B-9397-08002B2CF9AE}" pid="3" name="KSOProductBuildVer">
    <vt:lpwstr>2052-11.1.0.14309</vt:lpwstr>
  </property>
</Properties>
</file>