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1" r:id="rId2"/>
    <p:sldMasterId id="2147483664" r:id="rId3"/>
  </p:sldMasterIdLst>
  <p:notesMasterIdLst>
    <p:notesMasterId r:id="rId21"/>
  </p:notesMasterIdLst>
  <p:sldIdLst>
    <p:sldId id="312" r:id="rId4"/>
    <p:sldId id="316" r:id="rId5"/>
    <p:sldId id="317" r:id="rId6"/>
    <p:sldId id="320" r:id="rId7"/>
    <p:sldId id="327" r:id="rId8"/>
    <p:sldId id="431" r:id="rId9"/>
    <p:sldId id="329" r:id="rId10"/>
    <p:sldId id="342" r:id="rId11"/>
    <p:sldId id="432" r:id="rId12"/>
    <p:sldId id="335" r:id="rId13"/>
    <p:sldId id="435" r:id="rId14"/>
    <p:sldId id="325" r:id="rId15"/>
    <p:sldId id="433" r:id="rId16"/>
    <p:sldId id="451" r:id="rId17"/>
    <p:sldId id="333" r:id="rId18"/>
    <p:sldId id="450" r:id="rId19"/>
    <p:sldId id="344" r:id="rId20"/>
  </p:sldIdLst>
  <p:sldSz cx="12192000" cy="6858000"/>
  <p:notesSz cx="6858000" cy="9144000"/>
  <p:custDataLst>
    <p:tags r:id="rId2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28" userDrawn="1">
          <p15:clr>
            <a:srgbClr val="A4A3A4"/>
          </p15:clr>
        </p15:guide>
        <p15:guide id="2" pos="7276" userDrawn="1">
          <p15:clr>
            <a:srgbClr val="A4A3A4"/>
          </p15:clr>
        </p15:guide>
        <p15:guide id="3" orient="horz" pos="634" userDrawn="1">
          <p15:clr>
            <a:srgbClr val="A4A3A4"/>
          </p15:clr>
        </p15:guide>
        <p15:guide id="4" orient="horz" pos="4018" userDrawn="1">
          <p15:clr>
            <a:srgbClr val="A4A3A4"/>
          </p15:clr>
        </p15:guide>
        <p15:guide id="5" orient="horz" pos="391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97CD"/>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52" autoAdjust="0"/>
    <p:restoredTop sz="94660"/>
  </p:normalViewPr>
  <p:slideViewPr>
    <p:cSldViewPr snapToGrid="0" showGuides="1">
      <p:cViewPr varScale="1">
        <p:scale>
          <a:sx n="85" d="100"/>
          <a:sy n="85" d="100"/>
        </p:scale>
        <p:origin x="797" y="62"/>
      </p:cViewPr>
      <p:guideLst>
        <p:guide pos="328"/>
        <p:guide pos="7276"/>
        <p:guide orient="horz" pos="634"/>
        <p:guide orient="horz" pos="4018"/>
        <p:guide orient="horz" pos="391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D484B2-A008-43EC-B1A1-DA2DA32B10DE}" type="datetimeFigureOut">
              <a:rPr lang="zh-CN" altLang="en-US" smtClean="0"/>
              <a:t>2023/6/28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642DBD-768B-439C-9BFB-2DD3A138FD82}"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7642DBD-768B-439C-9BFB-2DD3A138FD82}"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7642DBD-768B-439C-9BFB-2DD3A138FD82}" type="slidenum">
              <a:rPr lang="zh-CN" altLang="en-US" smtClean="0"/>
              <a:t>10</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7642DBD-768B-439C-9BFB-2DD3A138FD82}" type="slidenum">
              <a:rPr lang="zh-CN" altLang="en-US" smtClean="0"/>
              <a:t>11</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7642DBD-768B-439C-9BFB-2DD3A138FD82}" type="slidenum">
              <a:rPr lang="zh-CN" altLang="en-US" smtClean="0"/>
              <a:t>12</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7642DBD-768B-439C-9BFB-2DD3A138FD82}" type="slidenum">
              <a:rPr lang="zh-CN" altLang="en-US" smtClean="0"/>
              <a:t>13</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7642DBD-768B-439C-9BFB-2DD3A138FD82}" type="slidenum">
              <a:rPr lang="zh-CN" altLang="en-US" smtClean="0"/>
              <a:t>14</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7642DBD-768B-439C-9BFB-2DD3A138FD82}" type="slidenum">
              <a:rPr lang="zh-CN" altLang="en-US" smtClean="0"/>
              <a:t>15</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7642DBD-768B-439C-9BFB-2DD3A138FD82}" type="slidenum">
              <a:rPr lang="zh-CN" altLang="en-US" smtClean="0"/>
              <a:t>16</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7642DBD-768B-439C-9BFB-2DD3A138FD82}" type="slidenum">
              <a:rPr lang="zh-CN" altLang="en-US" smtClean="0"/>
              <a:t>17</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7642DBD-768B-439C-9BFB-2DD3A138FD82}" type="slidenum">
              <a:rPr lang="zh-CN" altLang="en-US" smtClean="0"/>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7642DBD-768B-439C-9BFB-2DD3A138FD82}" type="slidenum">
              <a:rPr lang="zh-CN" altLang="en-US" smtClean="0"/>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7642DBD-768B-439C-9BFB-2DD3A138FD82}" type="slidenum">
              <a:rPr lang="zh-CN" altLang="en-US" smtClean="0"/>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7642DBD-768B-439C-9BFB-2DD3A138FD82}" type="slidenum">
              <a:rPr lang="zh-CN" altLang="en-US" smtClean="0"/>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7642DBD-768B-439C-9BFB-2DD3A138FD82}" type="slidenum">
              <a:rPr lang="zh-CN" altLang="en-US" smtClean="0"/>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7642DBD-768B-439C-9BFB-2DD3A138FD82}" type="slidenum">
              <a:rPr lang="zh-CN" altLang="en-US" smtClean="0"/>
              <a:t>7</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7642DBD-768B-439C-9BFB-2DD3A138FD82}" type="slidenum">
              <a:rPr lang="zh-CN" altLang="en-US" smtClean="0"/>
              <a:t>8</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7642DBD-768B-439C-9BFB-2DD3A138FD82}" type="slidenum">
              <a:rPr lang="zh-CN" altLang="en-US" smtClean="0"/>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hyperlink" Target="http://www.1ppt.com/moban/" TargetMode="External"/><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Blank_Slide">
    <p:bg>
      <p:bgPr>
        <a:solidFill>
          <a:schemeClr val="accent6"/>
        </a:solid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9DD47B2-6C58-4D9E-A469-B5C826C7042D}" type="datetimeFigureOut">
              <a:rPr lang="zh-CN" altLang="en-US" smtClean="0"/>
              <a:t>2023/6/28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B1EDD8B-1373-43DB-88FF-9975BCF69D1E}"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29DD47B2-6C58-4D9E-A469-B5C826C7042D}" type="datetimeFigureOut">
              <a:rPr lang="zh-CN" altLang="en-US" smtClean="0"/>
              <a:t>2023/6/28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B1EDD8B-1373-43DB-88FF-9975BCF69D1E}"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29DD47B2-6C58-4D9E-A469-B5C826C7042D}" type="datetimeFigureOut">
              <a:rPr lang="zh-CN" altLang="en-US" smtClean="0"/>
              <a:t>2023/6/28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B1EDD8B-1373-43DB-88FF-9975BCF69D1E}"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29DD47B2-6C58-4D9E-A469-B5C826C7042D}" type="datetimeFigureOut">
              <a:rPr lang="zh-CN" altLang="en-US" smtClean="0"/>
              <a:t>2023/6/28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B1EDD8B-1373-43DB-88FF-9975BCF69D1E}"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29DD47B2-6C58-4D9E-A469-B5C826C7042D}" type="datetimeFigureOut">
              <a:rPr lang="zh-CN" altLang="en-US" smtClean="0"/>
              <a:t>2023/6/28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B1EDD8B-1373-43DB-88FF-9975BCF69D1E}"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t>2023/6/28</a:t>
            </a:fld>
            <a:endParaRPr lang="zh-CN" altLang="en-US"/>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t>‹#›</a:t>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t>2023/6/28</a:t>
            </a:fld>
            <a:endParaRPr lang="zh-CN" altLang="en-US"/>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t>‹#›</a:t>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幻灯片">
    <p:spTree>
      <p:nvGrpSpPr>
        <p:cNvPr id="1" name=""/>
        <p:cNvGrpSpPr/>
        <p:nvPr/>
      </p:nvGrpSpPr>
      <p:grpSpPr>
        <a:xfrm>
          <a:off x="0" y="0"/>
          <a:ext cx="0" cy="0"/>
          <a:chOff x="0" y="0"/>
          <a:chExt cx="0" cy="0"/>
        </a:xfrm>
      </p:grpSpPr>
      <p:sp>
        <p:nvSpPr>
          <p:cNvPr id="17" name="Oval 5"/>
          <p:cNvSpPr/>
          <p:nvPr userDrawn="1"/>
        </p:nvSpPr>
        <p:spPr>
          <a:xfrm>
            <a:off x="0" y="1191144"/>
            <a:ext cx="3726486" cy="3725761"/>
          </a:xfrm>
          <a:prstGeom prst="ellipse">
            <a:avLst/>
          </a:prstGeom>
          <a:solidFill>
            <a:srgbClr val="FFC000"/>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latin typeface="思源宋体 CN" panose="02020400000000000000" pitchFamily="18" charset="-122"/>
              <a:ea typeface="+mn-ea"/>
              <a:cs typeface="+mn-cs"/>
            </a:endParaRPr>
          </a:p>
        </p:txBody>
      </p:sp>
      <p:sp>
        <p:nvSpPr>
          <p:cNvPr id="7" name="Oval 2"/>
          <p:cNvSpPr/>
          <p:nvPr userDrawn="1"/>
        </p:nvSpPr>
        <p:spPr>
          <a:xfrm>
            <a:off x="-861105" y="1014259"/>
            <a:ext cx="3407543" cy="3406878"/>
          </a:xfrm>
          <a:prstGeom prst="ellipse">
            <a:avLst/>
          </a:prstGeom>
          <a:solidFill>
            <a:srgbClr val="D17DFC">
              <a:alpha val="17000"/>
            </a:srgbClr>
          </a:solidFill>
          <a:ln w="12700" cap="flat" cmpd="sng" algn="ctr">
            <a:noFill/>
            <a:prstDash val="solid"/>
            <a:miter lim="800000"/>
          </a:ln>
          <a:effectLst>
            <a:softEdge rad="127000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900" b="0" i="0" u="none" strike="noStrike" kern="0" cap="none" spc="0" normalizeH="0" baseline="0" noProof="0" dirty="0">
              <a:ln>
                <a:noFill/>
              </a:ln>
              <a:solidFill>
                <a:srgbClr val="FFFFFF"/>
              </a:solidFill>
              <a:effectLst/>
              <a:uLnTx/>
              <a:uFillTx/>
              <a:latin typeface="思源宋体 CN" panose="02020400000000000000" pitchFamily="18" charset="-122"/>
              <a:ea typeface="+mn-ea"/>
              <a:cs typeface="+mn-cs"/>
            </a:endParaRPr>
          </a:p>
        </p:txBody>
      </p:sp>
      <p:sp>
        <p:nvSpPr>
          <p:cNvPr id="8" name="Oval 5"/>
          <p:cNvSpPr/>
          <p:nvPr userDrawn="1"/>
        </p:nvSpPr>
        <p:spPr>
          <a:xfrm>
            <a:off x="9281199" y="2165684"/>
            <a:ext cx="2427312" cy="2426838"/>
          </a:xfrm>
          <a:prstGeom prst="ellipse">
            <a:avLst/>
          </a:prstGeom>
          <a:solidFill>
            <a:srgbClr val="D17DFC">
              <a:alpha val="10000"/>
            </a:srgbClr>
          </a:solidFill>
          <a:ln w="12700" cap="flat" cmpd="sng" algn="ctr">
            <a:noFill/>
            <a:prstDash val="solid"/>
            <a:miter lim="800000"/>
          </a:ln>
          <a:effectLst>
            <a:softEdge rad="127000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900" b="0" i="0" u="none" strike="noStrike" kern="0" cap="none" spc="0" normalizeH="0" baseline="0" noProof="0" dirty="0">
              <a:ln>
                <a:noFill/>
              </a:ln>
              <a:solidFill>
                <a:srgbClr val="FFFFFF"/>
              </a:solidFill>
              <a:effectLst/>
              <a:uLnTx/>
              <a:uFillTx/>
              <a:latin typeface="思源宋体 CN" panose="02020400000000000000" pitchFamily="18" charset="-122"/>
              <a:ea typeface="+mn-ea"/>
              <a:cs typeface="+mn-cs"/>
            </a:endParaRPr>
          </a:p>
        </p:txBody>
      </p:sp>
      <p:sp>
        <p:nvSpPr>
          <p:cNvPr id="9" name="Oval 6"/>
          <p:cNvSpPr/>
          <p:nvPr userDrawn="1"/>
        </p:nvSpPr>
        <p:spPr>
          <a:xfrm>
            <a:off x="8765409" y="-619125"/>
            <a:ext cx="3094723" cy="3094120"/>
          </a:xfrm>
          <a:prstGeom prst="ellipse">
            <a:avLst/>
          </a:prstGeom>
          <a:solidFill>
            <a:srgbClr val="4F97CD"/>
          </a:solidFill>
          <a:ln w="12700" cap="flat" cmpd="sng" algn="ctr">
            <a:noFill/>
            <a:prstDash val="solid"/>
            <a:miter lim="800000"/>
          </a:ln>
          <a:effectLst>
            <a:softEdge rad="127000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900" b="0" i="0" u="none" strike="noStrike" kern="0" cap="none" spc="0" normalizeH="0" baseline="0" noProof="0" dirty="0">
              <a:ln>
                <a:noFill/>
              </a:ln>
              <a:solidFill>
                <a:srgbClr val="FFFFFF"/>
              </a:solidFill>
              <a:effectLst/>
              <a:uLnTx/>
              <a:uFillTx/>
              <a:latin typeface="思源宋体 CN" panose="02020400000000000000" pitchFamily="18" charset="-122"/>
              <a:ea typeface="+mn-ea"/>
              <a:cs typeface="+mn-cs"/>
            </a:endParaRPr>
          </a:p>
        </p:txBody>
      </p:sp>
      <p:sp>
        <p:nvSpPr>
          <p:cNvPr id="10" name="Oval 7"/>
          <p:cNvSpPr/>
          <p:nvPr userDrawn="1"/>
        </p:nvSpPr>
        <p:spPr>
          <a:xfrm>
            <a:off x="3827878" y="5286068"/>
            <a:ext cx="3407543" cy="3406878"/>
          </a:xfrm>
          <a:prstGeom prst="ellipse">
            <a:avLst/>
          </a:prstGeom>
          <a:solidFill>
            <a:srgbClr val="F1CDFC">
              <a:alpha val="20000"/>
            </a:srgbClr>
          </a:solidFill>
          <a:ln w="12700" cap="flat" cmpd="sng" algn="ctr">
            <a:noFill/>
            <a:prstDash val="solid"/>
            <a:miter lim="800000"/>
          </a:ln>
          <a:effectLst>
            <a:softEdge rad="127000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900" b="0" i="0" u="none" strike="noStrike" kern="0" cap="none" spc="0" normalizeH="0" baseline="0" noProof="0" dirty="0">
              <a:ln>
                <a:noFill/>
              </a:ln>
              <a:solidFill>
                <a:srgbClr val="FFFFFF"/>
              </a:solidFill>
              <a:effectLst/>
              <a:uLnTx/>
              <a:uFillTx/>
              <a:latin typeface="思源宋体 CN" panose="02020400000000000000" pitchFamily="18" charset="-122"/>
              <a:ea typeface="+mn-ea"/>
              <a:cs typeface="+mn-cs"/>
            </a:endParaRPr>
          </a:p>
        </p:txBody>
      </p:sp>
      <p:sp>
        <p:nvSpPr>
          <p:cNvPr id="11" name="Oval 9"/>
          <p:cNvSpPr/>
          <p:nvPr userDrawn="1"/>
        </p:nvSpPr>
        <p:spPr>
          <a:xfrm>
            <a:off x="0" y="4906603"/>
            <a:ext cx="2599605" cy="2599097"/>
          </a:xfrm>
          <a:prstGeom prst="ellipse">
            <a:avLst/>
          </a:prstGeom>
          <a:solidFill>
            <a:srgbClr val="4D27D9"/>
          </a:solidFill>
          <a:ln w="12700" cap="flat" cmpd="sng" algn="ctr">
            <a:noFill/>
            <a:prstDash val="solid"/>
            <a:miter lim="800000"/>
          </a:ln>
          <a:effectLst>
            <a:softEdge rad="109220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900" b="0" i="0" u="none" strike="noStrike" kern="0" cap="none" spc="0" normalizeH="0" baseline="0" noProof="0" dirty="0">
              <a:ln>
                <a:noFill/>
              </a:ln>
              <a:solidFill>
                <a:srgbClr val="FFFFFF"/>
              </a:solidFill>
              <a:effectLst/>
              <a:uLnTx/>
              <a:uFillTx/>
              <a:latin typeface="思源宋体 CN" panose="02020400000000000000" pitchFamily="18" charset="-122"/>
              <a:ea typeface="+mn-ea"/>
              <a:cs typeface="+mn-cs"/>
            </a:endParaRPr>
          </a:p>
        </p:txBody>
      </p:sp>
      <p:sp>
        <p:nvSpPr>
          <p:cNvPr id="14" name="Oval 5"/>
          <p:cNvSpPr/>
          <p:nvPr userDrawn="1"/>
        </p:nvSpPr>
        <p:spPr>
          <a:xfrm>
            <a:off x="8245642" y="4329156"/>
            <a:ext cx="3758569" cy="3757837"/>
          </a:xfrm>
          <a:prstGeom prst="ellipse">
            <a:avLst/>
          </a:prstGeom>
          <a:solidFill>
            <a:srgbClr val="76AED8">
              <a:alpha val="75000"/>
            </a:srgbClr>
          </a:solidFill>
          <a:ln w="12700" cap="flat" cmpd="sng" algn="ctr">
            <a:noFill/>
            <a:prstDash val="solid"/>
            <a:miter lim="800000"/>
          </a:ln>
          <a:effectLst>
            <a:softEdge rad="127000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900" b="0" i="0" u="none" strike="noStrike" kern="0" cap="none" spc="0" normalizeH="0" baseline="0" noProof="0" dirty="0">
              <a:ln>
                <a:noFill/>
              </a:ln>
              <a:solidFill>
                <a:srgbClr val="FFFFFF"/>
              </a:solidFill>
              <a:effectLst/>
              <a:uLnTx/>
              <a:uFillTx/>
              <a:latin typeface="思源宋体 CN" panose="02020400000000000000" pitchFamily="18" charset="-122"/>
              <a:ea typeface="+mn-ea"/>
              <a:cs typeface="+mn-cs"/>
            </a:endParaRPr>
          </a:p>
        </p:txBody>
      </p:sp>
      <p:sp>
        <p:nvSpPr>
          <p:cNvPr id="15" name="矩形 14"/>
          <p:cNvSpPr/>
          <p:nvPr userDrawn="1"/>
        </p:nvSpPr>
        <p:spPr>
          <a:xfrm>
            <a:off x="312821" y="340895"/>
            <a:ext cx="11566358" cy="6176210"/>
          </a:xfrm>
          <a:prstGeom prst="rect">
            <a:avLst/>
          </a:prstGeom>
          <a:solidFill>
            <a:srgbClr val="FFFFFF">
              <a:alpha val="40000"/>
            </a:srgbClr>
          </a:solidFill>
          <a:ln w="12700" cap="flat" cmpd="sng" algn="ctr">
            <a:noFill/>
            <a:prstDash val="solid"/>
            <a:miter lim="800000"/>
          </a:ln>
          <a:effectLst>
            <a:softEdge rad="0"/>
          </a:effectLst>
        </p:spPr>
        <p:txBody>
          <a:bodyPr wrap="square" rtlCol="0" anchor="ctr">
            <a:noAutofit/>
          </a:bodyPr>
          <a:lstStyle/>
          <a:p>
            <a:pPr marL="0" marR="0" lvl="0" indent="0" algn="ctr" defTabSz="228600" eaLnBrk="1" fontAlgn="auto" latinLnBrk="0" hangingPunct="1">
              <a:lnSpc>
                <a:spcPct val="100000"/>
              </a:lnSpc>
              <a:spcBef>
                <a:spcPts val="0"/>
              </a:spcBef>
              <a:spcAft>
                <a:spcPts val="0"/>
              </a:spcAft>
              <a:buClrTx/>
              <a:buSzTx/>
              <a:buFontTx/>
              <a:buNone/>
              <a:defRPr/>
            </a:pPr>
            <a:endParaRPr kumimoji="0" lang="zh-CN" altLang="en-US" sz="900" b="0" i="0" u="none" strike="noStrike" kern="0" cap="none" spc="0" normalizeH="0" baseline="0" noProof="0" dirty="0">
              <a:ln>
                <a:noFill/>
              </a:ln>
              <a:solidFill>
                <a:srgbClr val="FFFFFF"/>
              </a:solidFill>
              <a:effectLst/>
              <a:uLnTx/>
              <a:uFillTx/>
              <a:latin typeface="思源宋体 CN" panose="02020400000000000000" pitchFamily="18" charset="-122"/>
              <a:ea typeface="思源宋体 CN" panose="02020400000000000000" pitchFamily="18" charset="-122"/>
              <a:cs typeface="+mn-cs"/>
            </a:endParaRPr>
          </a:p>
        </p:txBody>
      </p:sp>
      <p:sp>
        <p:nvSpPr>
          <p:cNvPr id="16" name="Oval 5"/>
          <p:cNvSpPr/>
          <p:nvPr userDrawn="1"/>
        </p:nvSpPr>
        <p:spPr>
          <a:xfrm>
            <a:off x="-1475874" y="-1573131"/>
            <a:ext cx="3210050" cy="3209425"/>
          </a:xfrm>
          <a:prstGeom prst="ellipse">
            <a:avLst/>
          </a:prstGeom>
          <a:solidFill>
            <a:srgbClr val="76AED8"/>
          </a:solidFill>
          <a:ln w="12700" cap="flat" cmpd="sng" algn="ctr">
            <a:noFill/>
            <a:prstDash val="solid"/>
            <a:miter lim="800000"/>
          </a:ln>
          <a:effectLst>
            <a:softEdge rad="127000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900" b="0" i="0" u="none" strike="noStrike" kern="0" cap="none" spc="0" normalizeH="0" baseline="0" noProof="0" dirty="0">
              <a:ln>
                <a:noFill/>
              </a:ln>
              <a:solidFill>
                <a:srgbClr val="FFFFFF"/>
              </a:solidFill>
              <a:effectLst/>
              <a:uLnTx/>
              <a:uFillTx/>
              <a:latin typeface="思源宋体 CN" panose="02020400000000000000" pitchFamily="18" charset="-122"/>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17" name="Oval 5"/>
          <p:cNvSpPr/>
          <p:nvPr userDrawn="1"/>
        </p:nvSpPr>
        <p:spPr>
          <a:xfrm>
            <a:off x="0" y="1191144"/>
            <a:ext cx="3726486" cy="3725761"/>
          </a:xfrm>
          <a:prstGeom prst="ellipse">
            <a:avLst/>
          </a:prstGeom>
          <a:solidFill>
            <a:srgbClr val="FFC000"/>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latin typeface="思源宋体 CN" panose="02020400000000000000" pitchFamily="18" charset="-122"/>
              <a:ea typeface="+mn-ea"/>
              <a:cs typeface="+mn-cs"/>
            </a:endParaRPr>
          </a:p>
        </p:txBody>
      </p:sp>
      <p:sp>
        <p:nvSpPr>
          <p:cNvPr id="7" name="Oval 2"/>
          <p:cNvSpPr/>
          <p:nvPr userDrawn="1"/>
        </p:nvSpPr>
        <p:spPr>
          <a:xfrm>
            <a:off x="-861105" y="1014259"/>
            <a:ext cx="3407543" cy="3406878"/>
          </a:xfrm>
          <a:prstGeom prst="ellipse">
            <a:avLst/>
          </a:prstGeom>
          <a:solidFill>
            <a:srgbClr val="D17DFC">
              <a:alpha val="17000"/>
            </a:srgbClr>
          </a:solidFill>
          <a:ln w="12700" cap="flat" cmpd="sng" algn="ctr">
            <a:noFill/>
            <a:prstDash val="solid"/>
            <a:miter lim="800000"/>
          </a:ln>
          <a:effectLst>
            <a:softEdge rad="127000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900" b="0" i="0" u="none" strike="noStrike" kern="0" cap="none" spc="0" normalizeH="0" baseline="0" noProof="0" dirty="0">
              <a:ln>
                <a:noFill/>
              </a:ln>
              <a:solidFill>
                <a:srgbClr val="FFFFFF"/>
              </a:solidFill>
              <a:effectLst/>
              <a:uLnTx/>
              <a:uFillTx/>
              <a:latin typeface="思源宋体 CN" panose="02020400000000000000" pitchFamily="18" charset="-122"/>
              <a:ea typeface="+mn-ea"/>
              <a:cs typeface="+mn-cs"/>
            </a:endParaRPr>
          </a:p>
        </p:txBody>
      </p:sp>
      <p:sp>
        <p:nvSpPr>
          <p:cNvPr id="8" name="Oval 5"/>
          <p:cNvSpPr/>
          <p:nvPr userDrawn="1"/>
        </p:nvSpPr>
        <p:spPr>
          <a:xfrm>
            <a:off x="9281199" y="2165684"/>
            <a:ext cx="2427312" cy="2426838"/>
          </a:xfrm>
          <a:prstGeom prst="ellipse">
            <a:avLst/>
          </a:prstGeom>
          <a:solidFill>
            <a:srgbClr val="D17DFC">
              <a:alpha val="10000"/>
            </a:srgbClr>
          </a:solidFill>
          <a:ln w="12700" cap="flat" cmpd="sng" algn="ctr">
            <a:noFill/>
            <a:prstDash val="solid"/>
            <a:miter lim="800000"/>
          </a:ln>
          <a:effectLst>
            <a:softEdge rad="127000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900" b="0" i="0" u="none" strike="noStrike" kern="0" cap="none" spc="0" normalizeH="0" baseline="0" noProof="0" dirty="0">
              <a:ln>
                <a:noFill/>
              </a:ln>
              <a:solidFill>
                <a:srgbClr val="FFFFFF"/>
              </a:solidFill>
              <a:effectLst/>
              <a:uLnTx/>
              <a:uFillTx/>
              <a:latin typeface="思源宋体 CN" panose="02020400000000000000" pitchFamily="18" charset="-122"/>
              <a:ea typeface="+mn-ea"/>
              <a:cs typeface="+mn-cs"/>
            </a:endParaRPr>
          </a:p>
        </p:txBody>
      </p:sp>
      <p:sp>
        <p:nvSpPr>
          <p:cNvPr id="9" name="Oval 6"/>
          <p:cNvSpPr/>
          <p:nvPr userDrawn="1"/>
        </p:nvSpPr>
        <p:spPr>
          <a:xfrm>
            <a:off x="8765409" y="-619125"/>
            <a:ext cx="3094723" cy="3094120"/>
          </a:xfrm>
          <a:prstGeom prst="ellipse">
            <a:avLst/>
          </a:prstGeom>
          <a:solidFill>
            <a:srgbClr val="4F97CD"/>
          </a:solidFill>
          <a:ln w="12700" cap="flat" cmpd="sng" algn="ctr">
            <a:noFill/>
            <a:prstDash val="solid"/>
            <a:miter lim="800000"/>
          </a:ln>
          <a:effectLst>
            <a:softEdge rad="127000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900" b="0" i="0" u="none" strike="noStrike" kern="0" cap="none" spc="0" normalizeH="0" baseline="0" noProof="0" dirty="0">
              <a:ln>
                <a:noFill/>
              </a:ln>
              <a:solidFill>
                <a:srgbClr val="FFFFFF"/>
              </a:solidFill>
              <a:effectLst/>
              <a:uLnTx/>
              <a:uFillTx/>
              <a:latin typeface="思源宋体 CN" panose="02020400000000000000" pitchFamily="18" charset="-122"/>
              <a:ea typeface="+mn-ea"/>
              <a:cs typeface="+mn-cs"/>
            </a:endParaRPr>
          </a:p>
        </p:txBody>
      </p:sp>
      <p:sp>
        <p:nvSpPr>
          <p:cNvPr id="10" name="Oval 7"/>
          <p:cNvSpPr/>
          <p:nvPr userDrawn="1"/>
        </p:nvSpPr>
        <p:spPr>
          <a:xfrm>
            <a:off x="3827878" y="5286068"/>
            <a:ext cx="3407543" cy="3406878"/>
          </a:xfrm>
          <a:prstGeom prst="ellipse">
            <a:avLst/>
          </a:prstGeom>
          <a:solidFill>
            <a:srgbClr val="F1CDFC">
              <a:alpha val="20000"/>
            </a:srgbClr>
          </a:solidFill>
          <a:ln w="12700" cap="flat" cmpd="sng" algn="ctr">
            <a:noFill/>
            <a:prstDash val="solid"/>
            <a:miter lim="800000"/>
          </a:ln>
          <a:effectLst>
            <a:softEdge rad="127000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900" b="0" i="0" u="none" strike="noStrike" kern="0" cap="none" spc="0" normalizeH="0" baseline="0" noProof="0" dirty="0">
              <a:ln>
                <a:noFill/>
              </a:ln>
              <a:solidFill>
                <a:srgbClr val="FFFFFF"/>
              </a:solidFill>
              <a:effectLst/>
              <a:uLnTx/>
              <a:uFillTx/>
              <a:latin typeface="思源宋体 CN" panose="02020400000000000000" pitchFamily="18" charset="-122"/>
              <a:ea typeface="+mn-ea"/>
              <a:cs typeface="+mn-cs"/>
            </a:endParaRPr>
          </a:p>
        </p:txBody>
      </p:sp>
      <p:sp>
        <p:nvSpPr>
          <p:cNvPr id="11" name="Oval 9"/>
          <p:cNvSpPr/>
          <p:nvPr userDrawn="1"/>
        </p:nvSpPr>
        <p:spPr>
          <a:xfrm>
            <a:off x="0" y="4906603"/>
            <a:ext cx="2599605" cy="2599097"/>
          </a:xfrm>
          <a:prstGeom prst="ellipse">
            <a:avLst/>
          </a:prstGeom>
          <a:solidFill>
            <a:srgbClr val="4D27D9"/>
          </a:solidFill>
          <a:ln w="12700" cap="flat" cmpd="sng" algn="ctr">
            <a:noFill/>
            <a:prstDash val="solid"/>
            <a:miter lim="800000"/>
          </a:ln>
          <a:effectLst>
            <a:softEdge rad="109220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900" b="0" i="0" u="none" strike="noStrike" kern="0" cap="none" spc="0" normalizeH="0" baseline="0" noProof="0" dirty="0">
              <a:ln>
                <a:noFill/>
              </a:ln>
              <a:solidFill>
                <a:srgbClr val="FFFFFF"/>
              </a:solidFill>
              <a:effectLst/>
              <a:uLnTx/>
              <a:uFillTx/>
              <a:latin typeface="思源宋体 CN" panose="02020400000000000000" pitchFamily="18" charset="-122"/>
              <a:ea typeface="+mn-ea"/>
              <a:cs typeface="+mn-cs"/>
            </a:endParaRPr>
          </a:p>
        </p:txBody>
      </p:sp>
      <p:sp>
        <p:nvSpPr>
          <p:cNvPr id="14" name="Oval 5"/>
          <p:cNvSpPr/>
          <p:nvPr userDrawn="1"/>
        </p:nvSpPr>
        <p:spPr>
          <a:xfrm>
            <a:off x="8245642" y="4329156"/>
            <a:ext cx="3758569" cy="3757837"/>
          </a:xfrm>
          <a:prstGeom prst="ellipse">
            <a:avLst/>
          </a:prstGeom>
          <a:solidFill>
            <a:srgbClr val="76AED8">
              <a:alpha val="75000"/>
            </a:srgbClr>
          </a:solidFill>
          <a:ln w="12700" cap="flat" cmpd="sng" algn="ctr">
            <a:noFill/>
            <a:prstDash val="solid"/>
            <a:miter lim="800000"/>
          </a:ln>
          <a:effectLst>
            <a:softEdge rad="127000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900" b="0" i="0" u="none" strike="noStrike" kern="0" cap="none" spc="0" normalizeH="0" baseline="0" noProof="0" dirty="0">
              <a:ln>
                <a:noFill/>
              </a:ln>
              <a:solidFill>
                <a:srgbClr val="FFFFFF"/>
              </a:solidFill>
              <a:effectLst/>
              <a:uLnTx/>
              <a:uFillTx/>
              <a:latin typeface="思源宋体 CN" panose="02020400000000000000" pitchFamily="18" charset="-122"/>
              <a:ea typeface="+mn-ea"/>
              <a:cs typeface="+mn-cs"/>
            </a:endParaRPr>
          </a:p>
        </p:txBody>
      </p:sp>
      <p:sp>
        <p:nvSpPr>
          <p:cNvPr id="15" name="矩形 14"/>
          <p:cNvSpPr/>
          <p:nvPr userDrawn="1"/>
        </p:nvSpPr>
        <p:spPr>
          <a:xfrm>
            <a:off x="312821" y="340895"/>
            <a:ext cx="11566358" cy="6176210"/>
          </a:xfrm>
          <a:prstGeom prst="rect">
            <a:avLst/>
          </a:prstGeom>
          <a:solidFill>
            <a:srgbClr val="FFFFFF">
              <a:alpha val="40000"/>
            </a:srgbClr>
          </a:solidFill>
          <a:ln w="12700" cap="flat" cmpd="sng" algn="ctr">
            <a:noFill/>
            <a:prstDash val="solid"/>
            <a:miter lim="800000"/>
          </a:ln>
          <a:effectLst>
            <a:softEdge rad="0"/>
          </a:effectLst>
        </p:spPr>
        <p:txBody>
          <a:bodyPr wrap="square" rtlCol="0" anchor="ctr">
            <a:noAutofit/>
          </a:bodyPr>
          <a:lstStyle/>
          <a:p>
            <a:pPr marL="0" marR="0" lvl="0" indent="0" algn="ctr" defTabSz="228600" eaLnBrk="1" fontAlgn="auto" latinLnBrk="0" hangingPunct="1">
              <a:lnSpc>
                <a:spcPct val="100000"/>
              </a:lnSpc>
              <a:spcBef>
                <a:spcPts val="0"/>
              </a:spcBef>
              <a:spcAft>
                <a:spcPts val="0"/>
              </a:spcAft>
              <a:buClrTx/>
              <a:buSzTx/>
              <a:buFontTx/>
              <a:buNone/>
              <a:defRPr/>
            </a:pPr>
            <a:endParaRPr kumimoji="0" lang="zh-CN" altLang="en-US" sz="900" b="0" i="0" u="none" strike="noStrike" kern="0" cap="none" spc="0" normalizeH="0" baseline="0" noProof="0" dirty="0">
              <a:ln>
                <a:noFill/>
              </a:ln>
              <a:solidFill>
                <a:srgbClr val="FFFFFF"/>
              </a:solidFill>
              <a:effectLst/>
              <a:uLnTx/>
              <a:uFillTx/>
              <a:latin typeface="思源宋体 CN" panose="02020400000000000000" pitchFamily="18" charset="-122"/>
              <a:ea typeface="思源宋体 CN" panose="02020400000000000000" pitchFamily="18" charset="-122"/>
              <a:cs typeface="+mn-cs"/>
            </a:endParaRPr>
          </a:p>
        </p:txBody>
      </p:sp>
      <p:sp>
        <p:nvSpPr>
          <p:cNvPr id="16" name="Oval 5"/>
          <p:cNvSpPr/>
          <p:nvPr userDrawn="1"/>
        </p:nvSpPr>
        <p:spPr>
          <a:xfrm>
            <a:off x="-1475874" y="-1573131"/>
            <a:ext cx="3210050" cy="3209425"/>
          </a:xfrm>
          <a:prstGeom prst="ellipse">
            <a:avLst/>
          </a:prstGeom>
          <a:solidFill>
            <a:srgbClr val="76AED8"/>
          </a:solidFill>
          <a:ln w="12700" cap="flat" cmpd="sng" algn="ctr">
            <a:noFill/>
            <a:prstDash val="solid"/>
            <a:miter lim="800000"/>
          </a:ln>
          <a:effectLst>
            <a:softEdge rad="127000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900" b="0" i="0" u="none" strike="noStrike" kern="0" cap="none" spc="0" normalizeH="0" baseline="0" noProof="0" dirty="0">
              <a:ln>
                <a:noFill/>
              </a:ln>
              <a:solidFill>
                <a:srgbClr val="FFFFFF"/>
              </a:solidFill>
              <a:effectLst/>
              <a:uLnTx/>
              <a:uFillTx/>
              <a:latin typeface="思源宋体 CN" panose="02020400000000000000" pitchFamily="18" charset="-122"/>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29DD47B2-6C58-4D9E-A469-B5C826C7042D}" type="datetimeFigureOut">
              <a:rPr lang="zh-CN" altLang="en-US" smtClean="0"/>
              <a:t>2023/6/28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B1EDD8B-1373-43DB-88FF-9975BCF69D1E}"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29DD47B2-6C58-4D9E-A469-B5C826C7042D}" type="datetimeFigureOut">
              <a:rPr lang="zh-CN" altLang="en-US" smtClean="0"/>
              <a:t>2023/6/28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B1EDD8B-1373-43DB-88FF-9975BCF69D1E}"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29DD47B2-6C58-4D9E-A469-B5C826C7042D}" type="datetimeFigureOut">
              <a:rPr lang="zh-CN" altLang="en-US" smtClean="0"/>
              <a:t>2023/6/28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B1EDD8B-1373-43DB-88FF-9975BCF69D1E}"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29DD47B2-6C58-4D9E-A469-B5C826C7042D}" type="datetimeFigureOut">
              <a:rPr lang="zh-CN" altLang="en-US" smtClean="0"/>
              <a:t>2023/6/28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B1EDD8B-1373-43DB-88FF-9975BCF69D1E}"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29DD47B2-6C58-4D9E-A469-B5C826C7042D}" type="datetimeFigureOut">
              <a:rPr lang="zh-CN" altLang="en-US" smtClean="0"/>
              <a:t>2023/6/28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B1EDD8B-1373-43DB-88FF-9975BCF69D1E}" type="slidenum">
              <a:rPr lang="zh-CN" altLang="en-US" smtClean="0"/>
              <a:t>‹#›</a:t>
            </a:fld>
            <a:endParaRPr lang="zh-CN" altLang="en-US"/>
          </a:p>
        </p:txBody>
      </p:sp>
      <p:sp>
        <p:nvSpPr>
          <p:cNvPr id="13" name="TextBox 3"/>
          <p:cNvSpPr txBox="1"/>
          <p:nvPr userDrawn="1"/>
        </p:nvSpPr>
        <p:spPr>
          <a:xfrm>
            <a:off x="2209800" y="6662260"/>
            <a:ext cx="1800200" cy="118430"/>
          </a:xfrm>
          <a:prstGeom prst="rect">
            <a:avLst/>
          </a:prstGeom>
          <a:noFill/>
        </p:spPr>
        <p:txBody>
          <a:bodyPr wrap="square" rtlCol="0">
            <a:spAutoFit/>
          </a:bodyPr>
          <a:lstStyle/>
          <a:p>
            <a:pPr>
              <a:lnSpc>
                <a:spcPct val="200000"/>
              </a:lnSpc>
            </a:pPr>
            <a:r>
              <a:rPr lang="en-US" altLang="zh-CN" sz="100" dirty="0">
                <a:solidFill>
                  <a:prstClr val="black"/>
                </a:solidFill>
                <a:latin typeface="微软雅黑" panose="020B0503020204020204" pitchFamily="34" charset="-122"/>
                <a:hlinkClick r:id="rId2"/>
              </a:rPr>
              <a:t>PPT</a:t>
            </a:r>
            <a:r>
              <a:rPr lang="zh-CN" altLang="en-US" sz="100" dirty="0">
                <a:solidFill>
                  <a:prstClr val="black"/>
                </a:solidFill>
                <a:latin typeface="微软雅黑" panose="020B0503020204020204" pitchFamily="34" charset="-122"/>
                <a:hlinkClick r:id="rId2"/>
              </a:rPr>
              <a:t>模板</a:t>
            </a:r>
            <a:r>
              <a:rPr lang="zh-CN" altLang="en-US" sz="100" dirty="0">
                <a:solidFill>
                  <a:prstClr val="black"/>
                </a:solidFill>
                <a:latin typeface="微软雅黑" panose="020B0503020204020204" pitchFamily="34" charset="-122"/>
              </a:rPr>
              <a:t> </a:t>
            </a:r>
            <a:r>
              <a:rPr lang="en-US" altLang="zh-CN" sz="100" dirty="0">
                <a:solidFill>
                  <a:prstClr val="black"/>
                </a:solidFill>
                <a:latin typeface="微软雅黑" panose="020B0503020204020204" pitchFamily="34" charset="-122"/>
              </a:rPr>
              <a:t>http://www.1ppt.com/moban/</a:t>
            </a:r>
            <a:r>
              <a:rPr lang="zh-CN" altLang="en-US" sz="100" dirty="0">
                <a:solidFill>
                  <a:prstClr val="black"/>
                </a:solidFill>
                <a:latin typeface="微软雅黑" panose="020B0503020204020204" pitchFamily="34" charset="-122"/>
              </a:rPr>
              <a:t> </a:t>
            </a:r>
            <a:endParaRPr lang="en-US" altLang="zh-CN" sz="100" dirty="0">
              <a:solidFill>
                <a:prstClr val="black"/>
              </a:solidFill>
              <a:latin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29DD47B2-6C58-4D9E-A469-B5C826C7042D}" type="datetimeFigureOut">
              <a:rPr lang="zh-CN" altLang="en-US" smtClean="0"/>
              <a:t>2023/6/28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B1EDD8B-1373-43DB-88FF-9975BCF69D1E}"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Lst>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5995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67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39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1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3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493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0965" algn="l" defTabSz="914400" rtl="0" eaLnBrk="1" latinLnBrk="0" hangingPunct="1">
        <a:defRPr sz="1800" kern="1200">
          <a:solidFill>
            <a:schemeClr val="tx1"/>
          </a:solidFill>
          <a:latin typeface="+mn-lt"/>
          <a:ea typeface="+mn-ea"/>
          <a:cs typeface="+mn-cs"/>
        </a:defRPr>
      </a:lvl4pPr>
      <a:lvl5pPr marL="1828165" algn="l" defTabSz="914400" rtl="0" eaLnBrk="1" latinLnBrk="0" hangingPunct="1">
        <a:defRPr sz="1800" kern="1200">
          <a:solidFill>
            <a:schemeClr val="tx1"/>
          </a:solidFill>
          <a:latin typeface="+mn-lt"/>
          <a:ea typeface="+mn-ea"/>
          <a:cs typeface="+mn-cs"/>
        </a:defRPr>
      </a:lvl5pPr>
      <a:lvl6pPr marL="2285365"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思源宋体 CN" panose="02020400000000000000" pitchFamily="18" charset="-122"/>
                <a:ea typeface="思源宋体 CN" panose="02020400000000000000" pitchFamily="18" charset="-122"/>
              </a:defRPr>
            </a:lvl1pPr>
          </a:lstStyle>
          <a:p>
            <a:fld id="{29DD47B2-6C58-4D9E-A469-B5C826C7042D}" type="datetimeFigureOut">
              <a:rPr lang="zh-CN" altLang="en-US" smtClean="0"/>
              <a:t>2023/6/28</a:t>
            </a:fld>
            <a:endParaRPr lang="zh-CN" altLang="en-US" dirty="0"/>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思源宋体 CN" panose="02020400000000000000" pitchFamily="18" charset="-122"/>
                <a:ea typeface="思源宋体 CN" panose="02020400000000000000" pitchFamily="18" charset="-122"/>
              </a:defRPr>
            </a:lvl1pPr>
          </a:lstStyle>
          <a:p>
            <a:endParaRPr lang="zh-CN" altLang="en-US" dirty="0"/>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思源宋体 CN" panose="02020400000000000000" pitchFamily="18" charset="-122"/>
                <a:ea typeface="思源宋体 CN" panose="02020400000000000000" pitchFamily="18" charset="-122"/>
              </a:defRPr>
            </a:lvl1pPr>
          </a:lstStyle>
          <a:p>
            <a:fld id="{7B1EDD8B-1373-43DB-88FF-9975BCF69D1E}" type="slidenum">
              <a:rPr lang="zh-CN" altLang="en-US" smtClean="0"/>
              <a:t>‹#›</a:t>
            </a:fld>
            <a:endParaRPr lang="zh-CN" altLang="en-US" dirty="0"/>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思源宋体 CN" panose="02020400000000000000" pitchFamily="18" charset="-122"/>
          <a:ea typeface="思源宋体 CN" panose="02020400000000000000" pitchFamily="18" charset="-122"/>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思源宋体 CN" panose="02020400000000000000" pitchFamily="18" charset="-122"/>
          <a:ea typeface="思源宋体 CN" panose="02020400000000000000" pitchFamily="18"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思源宋体 CN" panose="02020400000000000000" pitchFamily="18" charset="-122"/>
          <a:ea typeface="思源宋体 CN" panose="02020400000000000000" pitchFamily="18"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思源宋体 CN" panose="02020400000000000000" pitchFamily="18" charset="-122"/>
          <a:ea typeface="思源宋体 CN" panose="02020400000000000000" pitchFamily="18"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思源宋体 CN" panose="02020400000000000000" pitchFamily="18" charset="-122"/>
          <a:ea typeface="思源宋体 CN" panose="02020400000000000000" pitchFamily="18"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思源宋体 CN" panose="02020400000000000000" pitchFamily="18" charset="-122"/>
          <a:ea typeface="思源宋体 CN" panose="02020400000000000000" pitchFamily="18"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 Id="rId6" Type="http://schemas.openxmlformats.org/officeDocument/2006/relationships/notesSlide" Target="../notesSlides/notesSlide16.xml"/><Relationship Id="rId5" Type="http://schemas.openxmlformats.org/officeDocument/2006/relationships/slideLayout" Target="../slideLayouts/slideLayout3.xml"/><Relationship Id="rId4" Type="http://schemas.openxmlformats.org/officeDocument/2006/relationships/tags" Target="../tags/tag5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3" Type="http://schemas.openxmlformats.org/officeDocument/2006/relationships/tags" Target="../tags/tag14.xml"/><Relationship Id="rId18" Type="http://schemas.openxmlformats.org/officeDocument/2006/relationships/tags" Target="../tags/tag19.xml"/><Relationship Id="rId26" Type="http://schemas.openxmlformats.org/officeDocument/2006/relationships/tags" Target="../tags/tag27.xml"/><Relationship Id="rId3" Type="http://schemas.openxmlformats.org/officeDocument/2006/relationships/tags" Target="../tags/tag4.xml"/><Relationship Id="rId21" Type="http://schemas.openxmlformats.org/officeDocument/2006/relationships/tags" Target="../tags/tag22.xml"/><Relationship Id="rId34" Type="http://schemas.openxmlformats.org/officeDocument/2006/relationships/notesSlide" Target="../notesSlides/notesSlide5.xml"/><Relationship Id="rId7" Type="http://schemas.openxmlformats.org/officeDocument/2006/relationships/tags" Target="../tags/tag8.xml"/><Relationship Id="rId12" Type="http://schemas.openxmlformats.org/officeDocument/2006/relationships/tags" Target="../tags/tag13.xml"/><Relationship Id="rId17" Type="http://schemas.openxmlformats.org/officeDocument/2006/relationships/tags" Target="../tags/tag18.xml"/><Relationship Id="rId25" Type="http://schemas.openxmlformats.org/officeDocument/2006/relationships/tags" Target="../tags/tag26.xml"/><Relationship Id="rId33" Type="http://schemas.openxmlformats.org/officeDocument/2006/relationships/slideLayout" Target="../slideLayouts/slideLayout3.xml"/><Relationship Id="rId2" Type="http://schemas.openxmlformats.org/officeDocument/2006/relationships/tags" Target="../tags/tag3.xml"/><Relationship Id="rId16" Type="http://schemas.openxmlformats.org/officeDocument/2006/relationships/tags" Target="../tags/tag17.xml"/><Relationship Id="rId20" Type="http://schemas.openxmlformats.org/officeDocument/2006/relationships/tags" Target="../tags/tag21.xml"/><Relationship Id="rId29" Type="http://schemas.openxmlformats.org/officeDocument/2006/relationships/tags" Target="../tags/tag30.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24" Type="http://schemas.openxmlformats.org/officeDocument/2006/relationships/tags" Target="../tags/tag25.xml"/><Relationship Id="rId32" Type="http://schemas.openxmlformats.org/officeDocument/2006/relationships/tags" Target="../tags/tag33.xml"/><Relationship Id="rId5" Type="http://schemas.openxmlformats.org/officeDocument/2006/relationships/tags" Target="../tags/tag6.xml"/><Relationship Id="rId15" Type="http://schemas.openxmlformats.org/officeDocument/2006/relationships/tags" Target="../tags/tag16.xml"/><Relationship Id="rId23" Type="http://schemas.openxmlformats.org/officeDocument/2006/relationships/tags" Target="../tags/tag24.xml"/><Relationship Id="rId28" Type="http://schemas.openxmlformats.org/officeDocument/2006/relationships/tags" Target="../tags/tag29.xml"/><Relationship Id="rId10" Type="http://schemas.openxmlformats.org/officeDocument/2006/relationships/tags" Target="../tags/tag11.xml"/><Relationship Id="rId19" Type="http://schemas.openxmlformats.org/officeDocument/2006/relationships/tags" Target="../tags/tag20.xml"/><Relationship Id="rId31" Type="http://schemas.openxmlformats.org/officeDocument/2006/relationships/tags" Target="../tags/tag32.xml"/><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tags" Target="../tags/tag15.xml"/><Relationship Id="rId22" Type="http://schemas.openxmlformats.org/officeDocument/2006/relationships/tags" Target="../tags/tag23.xml"/><Relationship Id="rId27" Type="http://schemas.openxmlformats.org/officeDocument/2006/relationships/tags" Target="../tags/tag28.xml"/><Relationship Id="rId30" Type="http://schemas.openxmlformats.org/officeDocument/2006/relationships/tags" Target="../tags/tag31.xml"/><Relationship Id="rId8" Type="http://schemas.openxmlformats.org/officeDocument/2006/relationships/tags" Target="../tags/tag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openxmlformats.org/officeDocument/2006/relationships/tags" Target="../tags/tag41.xml"/><Relationship Id="rId13" Type="http://schemas.openxmlformats.org/officeDocument/2006/relationships/tags" Target="../tags/tag46.xml"/><Relationship Id="rId18" Type="http://schemas.openxmlformats.org/officeDocument/2006/relationships/image" Target="../media/image2.png"/><Relationship Id="rId3" Type="http://schemas.openxmlformats.org/officeDocument/2006/relationships/tags" Target="../tags/tag36.xml"/><Relationship Id="rId7" Type="http://schemas.openxmlformats.org/officeDocument/2006/relationships/tags" Target="../tags/tag40.xml"/><Relationship Id="rId12" Type="http://schemas.openxmlformats.org/officeDocument/2006/relationships/tags" Target="../tags/tag45.xml"/><Relationship Id="rId17" Type="http://schemas.openxmlformats.org/officeDocument/2006/relationships/notesSlide" Target="../notesSlides/notesSlide8.xml"/><Relationship Id="rId2" Type="http://schemas.openxmlformats.org/officeDocument/2006/relationships/tags" Target="../tags/tag35.xml"/><Relationship Id="rId16" Type="http://schemas.openxmlformats.org/officeDocument/2006/relationships/slideLayout" Target="../slideLayouts/slideLayout3.xml"/><Relationship Id="rId20" Type="http://schemas.openxmlformats.org/officeDocument/2006/relationships/image" Target="../media/image4.png"/><Relationship Id="rId1" Type="http://schemas.openxmlformats.org/officeDocument/2006/relationships/tags" Target="../tags/tag34.xml"/><Relationship Id="rId6" Type="http://schemas.openxmlformats.org/officeDocument/2006/relationships/tags" Target="../tags/tag39.xml"/><Relationship Id="rId11" Type="http://schemas.openxmlformats.org/officeDocument/2006/relationships/tags" Target="../tags/tag44.xml"/><Relationship Id="rId5" Type="http://schemas.openxmlformats.org/officeDocument/2006/relationships/tags" Target="../tags/tag38.xml"/><Relationship Id="rId15" Type="http://schemas.openxmlformats.org/officeDocument/2006/relationships/tags" Target="../tags/tag48.xml"/><Relationship Id="rId10" Type="http://schemas.openxmlformats.org/officeDocument/2006/relationships/tags" Target="../tags/tag43.xml"/><Relationship Id="rId19" Type="http://schemas.openxmlformats.org/officeDocument/2006/relationships/image" Target="../media/image3.png"/><Relationship Id="rId4" Type="http://schemas.openxmlformats.org/officeDocument/2006/relationships/tags" Target="../tags/tag37.xml"/><Relationship Id="rId9" Type="http://schemas.openxmlformats.org/officeDocument/2006/relationships/tags" Target="../tags/tag42.xml"/><Relationship Id="rId14" Type="http://schemas.openxmlformats.org/officeDocument/2006/relationships/tags" Target="../tags/tag4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2" name="Oval 5"/>
          <p:cNvSpPr/>
          <p:nvPr/>
        </p:nvSpPr>
        <p:spPr>
          <a:xfrm>
            <a:off x="6885799" y="573635"/>
            <a:ext cx="4721096" cy="4720177"/>
          </a:xfrm>
          <a:prstGeom prst="ellipse">
            <a:avLst/>
          </a:prstGeom>
          <a:solidFill>
            <a:srgbClr val="FFC000">
              <a:alpha val="34000"/>
            </a:srgb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45" name="Oval 5"/>
          <p:cNvSpPr/>
          <p:nvPr/>
        </p:nvSpPr>
        <p:spPr>
          <a:xfrm>
            <a:off x="-1095201" y="5029200"/>
            <a:ext cx="3201021" cy="3200400"/>
          </a:xfrm>
          <a:prstGeom prst="donut">
            <a:avLst>
              <a:gd name="adj" fmla="val 49702"/>
            </a:avLst>
          </a:prstGeom>
          <a:solidFill>
            <a:srgbClr val="FFC000">
              <a:alpha val="77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8" name="Oval 5"/>
          <p:cNvSpPr/>
          <p:nvPr/>
        </p:nvSpPr>
        <p:spPr>
          <a:xfrm>
            <a:off x="10075146" y="1380686"/>
            <a:ext cx="1411980" cy="1411706"/>
          </a:xfrm>
          <a:prstGeom prst="flowChartConnector">
            <a:avLst/>
          </a:prstGeom>
          <a:solidFill>
            <a:srgbClr val="4F97CD">
              <a:alpha val="2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1" name="Oval 2"/>
          <p:cNvSpPr/>
          <p:nvPr/>
        </p:nvSpPr>
        <p:spPr>
          <a:xfrm>
            <a:off x="1643227" y="-814024"/>
            <a:ext cx="3407543" cy="3406878"/>
          </a:xfrm>
          <a:prstGeom prst="ellipse">
            <a:avLst/>
          </a:prstGeom>
          <a:solidFill>
            <a:schemeClr val="accent2">
              <a:alpha val="17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4" name="Oval 5"/>
          <p:cNvSpPr/>
          <p:nvPr/>
        </p:nvSpPr>
        <p:spPr>
          <a:xfrm>
            <a:off x="9281199" y="2165684"/>
            <a:ext cx="2427312" cy="2426838"/>
          </a:xfrm>
          <a:prstGeom prst="ellipse">
            <a:avLst/>
          </a:prstGeom>
          <a:solidFill>
            <a:schemeClr val="accent2">
              <a:alpha val="1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5" name="Oval 6"/>
          <p:cNvSpPr/>
          <p:nvPr/>
        </p:nvSpPr>
        <p:spPr>
          <a:xfrm>
            <a:off x="373454" y="1379544"/>
            <a:ext cx="3303311" cy="3302667"/>
          </a:xfrm>
          <a:prstGeom prst="ellipse">
            <a:avLst/>
          </a:prstGeom>
          <a:solidFill>
            <a:srgbClr val="4F97CD">
              <a:alpha val="70000"/>
            </a:srgb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6" name="Oval 7"/>
          <p:cNvSpPr/>
          <p:nvPr/>
        </p:nvSpPr>
        <p:spPr>
          <a:xfrm>
            <a:off x="3815399" y="4340923"/>
            <a:ext cx="3407543" cy="3406878"/>
          </a:xfrm>
          <a:prstGeom prst="ellipse">
            <a:avLst/>
          </a:prstGeom>
          <a:solidFill>
            <a:schemeClr val="accent3">
              <a:alpha val="2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30" name="Oval 9"/>
          <p:cNvSpPr/>
          <p:nvPr/>
        </p:nvSpPr>
        <p:spPr>
          <a:xfrm>
            <a:off x="8359587" y="4488261"/>
            <a:ext cx="2599605" cy="2599097"/>
          </a:xfrm>
          <a:prstGeom prst="ellipse">
            <a:avLst/>
          </a:prstGeom>
          <a:solidFill>
            <a:srgbClr val="4D27D9"/>
          </a:solidFill>
          <a:ln>
            <a:noFill/>
          </a:ln>
          <a:effectLst>
            <a:softEdge rad="1092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33" name="Oval 5"/>
          <p:cNvSpPr/>
          <p:nvPr/>
        </p:nvSpPr>
        <p:spPr>
          <a:xfrm>
            <a:off x="7562334" y="4246266"/>
            <a:ext cx="3437729" cy="3437060"/>
          </a:xfrm>
          <a:prstGeom prst="ellipse">
            <a:avLst/>
          </a:prstGeom>
          <a:solidFill>
            <a:srgbClr val="76AED8"/>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3" name="Oval 5"/>
          <p:cNvSpPr/>
          <p:nvPr/>
        </p:nvSpPr>
        <p:spPr>
          <a:xfrm>
            <a:off x="2769286" y="-1093075"/>
            <a:ext cx="3437729" cy="3437060"/>
          </a:xfrm>
          <a:prstGeom prst="ellipse">
            <a:avLst/>
          </a:prstGeom>
          <a:solidFill>
            <a:srgbClr val="76AED8"/>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34" name="Oval 5"/>
          <p:cNvSpPr/>
          <p:nvPr/>
        </p:nvSpPr>
        <p:spPr>
          <a:xfrm>
            <a:off x="6128086" y="4652456"/>
            <a:ext cx="1251284" cy="1251040"/>
          </a:xfrm>
          <a:prstGeom prst="ellipse">
            <a:avLst/>
          </a:prstGeom>
          <a:solidFill>
            <a:srgbClr val="4F97CD">
              <a:alpha val="6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36" name="矩形 35"/>
          <p:cNvSpPr/>
          <p:nvPr/>
        </p:nvSpPr>
        <p:spPr>
          <a:xfrm>
            <a:off x="515019" y="840873"/>
            <a:ext cx="11149263" cy="5582654"/>
          </a:xfrm>
          <a:prstGeom prst="rect">
            <a:avLst/>
          </a:prstGeom>
          <a:solidFill>
            <a:schemeClr val="bg1">
              <a:alpha val="40000"/>
            </a:schemeClr>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2286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dirty="0">
              <a:ln>
                <a:noFill/>
              </a:ln>
              <a:solidFill>
                <a:srgbClr val="FFFFFF"/>
              </a:solidFill>
              <a:effectLst/>
              <a:uLnTx/>
              <a:uFillTx/>
              <a:cs typeface="+mn-ea"/>
              <a:sym typeface="+mn-lt"/>
            </a:endParaRPr>
          </a:p>
        </p:txBody>
      </p:sp>
      <p:sp>
        <p:nvSpPr>
          <p:cNvPr id="38" name="_3"/>
          <p:cNvSpPr/>
          <p:nvPr/>
        </p:nvSpPr>
        <p:spPr>
          <a:xfrm>
            <a:off x="3158408" y="2232479"/>
            <a:ext cx="6278880" cy="1322070"/>
          </a:xfrm>
          <a:prstGeom prst="rect">
            <a:avLst/>
          </a:prstGeom>
          <a:effec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8000" b="1" i="0" u="none" strike="noStrike" kern="1200" cap="none" spc="0" normalizeH="0" baseline="0" noProof="0" dirty="0">
                <a:ln>
                  <a:noFill/>
                </a:ln>
                <a:solidFill>
                  <a:srgbClr val="4F97CD"/>
                </a:solidFill>
                <a:effectLst>
                  <a:glow>
                    <a:prstClr val="white"/>
                  </a:glow>
                </a:effectLst>
                <a:uLnTx/>
                <a:uFillTx/>
                <a:cs typeface="+mn-ea"/>
                <a:sym typeface="+mn-lt"/>
              </a:rPr>
              <a:t>企业项目汇报</a:t>
            </a:r>
          </a:p>
        </p:txBody>
      </p:sp>
      <p:sp>
        <p:nvSpPr>
          <p:cNvPr id="39" name="TextBox 36"/>
          <p:cNvSpPr txBox="1"/>
          <p:nvPr/>
        </p:nvSpPr>
        <p:spPr>
          <a:xfrm>
            <a:off x="2864485" y="3563620"/>
            <a:ext cx="7708900" cy="437515"/>
          </a:xfrm>
          <a:prstGeom prst="rect">
            <a:avLst/>
          </a:prstGeom>
          <a:noFill/>
        </p:spPr>
        <p:txBody>
          <a:bodyPr wrap="square" rtlCol="0">
            <a:spAutoFit/>
          </a:bodyPr>
          <a:lstStyle/>
          <a:p>
            <a:pPr marL="0" marR="0" lvl="0" indent="0" algn="r" defTabSz="914400" rtl="0" eaLnBrk="1" fontAlgn="auto" latinLnBrk="0" hangingPunct="1">
              <a:lnSpc>
                <a:spcPct val="125000"/>
              </a:lnSpc>
              <a:spcBef>
                <a:spcPts val="0"/>
              </a:spcBef>
              <a:spcAft>
                <a:spcPts val="800"/>
              </a:spcAft>
              <a:buClrTx/>
              <a:buSzTx/>
              <a:buFontTx/>
              <a:buNone/>
              <a:defRPr/>
            </a:pPr>
            <a:r>
              <a:rPr lang="en-US" altLang="zh-CN" b="1" noProof="0" dirty="0">
                <a:ln>
                  <a:noFill/>
                </a:ln>
                <a:solidFill>
                  <a:srgbClr val="000000">
                    <a:lumMod val="65000"/>
                    <a:lumOff val="35000"/>
                  </a:srgbClr>
                </a:solidFill>
                <a:effectLst/>
                <a:uLnTx/>
                <a:uFillTx/>
                <a:cs typeface="+mn-ea"/>
                <a:sym typeface="+mn-lt"/>
              </a:rPr>
              <a:t>Information Leap</a:t>
            </a:r>
            <a:r>
              <a:rPr kumimoji="0" lang="en-US" altLang="zh-CN" b="0" i="0" u="none" strike="noStrike" kern="1200" cap="none" spc="0" normalizeH="0" baseline="0" noProof="0" dirty="0">
                <a:ln>
                  <a:noFill/>
                </a:ln>
                <a:solidFill>
                  <a:srgbClr val="000000">
                    <a:lumMod val="65000"/>
                    <a:lumOff val="35000"/>
                  </a:srgbClr>
                </a:solidFill>
                <a:effectLst/>
                <a:uLnTx/>
                <a:uFillTx/>
                <a:cs typeface="+mn-ea"/>
                <a:sym typeface="+mn-lt"/>
              </a:rPr>
              <a:t> Group enterprise project debriefing</a:t>
            </a:r>
          </a:p>
        </p:txBody>
      </p:sp>
      <p:sp>
        <p:nvSpPr>
          <p:cNvPr id="40" name="矩形: 圆角 39"/>
          <p:cNvSpPr/>
          <p:nvPr/>
        </p:nvSpPr>
        <p:spPr>
          <a:xfrm>
            <a:off x="8833682" y="4488261"/>
            <a:ext cx="1702905" cy="432000"/>
          </a:xfrm>
          <a:prstGeom prst="roundRect">
            <a:avLst>
              <a:gd name="adj" fmla="val 50000"/>
            </a:avLst>
          </a:prstGeom>
          <a:noFill/>
          <a:ln w="12700" cap="flat" cmpd="sng" algn="ctr">
            <a:solidFill>
              <a:srgbClr val="4F97CD"/>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dirty="0">
                <a:ln>
                  <a:noFill/>
                </a:ln>
                <a:solidFill>
                  <a:srgbClr val="000000">
                    <a:lumMod val="65000"/>
                    <a:lumOff val="35000"/>
                  </a:srgbClr>
                </a:solidFill>
                <a:effectLst/>
                <a:uLnTx/>
                <a:uFillTx/>
                <a:cs typeface="+mn-ea"/>
                <a:sym typeface="+mn-lt"/>
              </a:rPr>
              <a:t>第二次汇报</a:t>
            </a:r>
          </a:p>
        </p:txBody>
      </p:sp>
      <p:sp>
        <p:nvSpPr>
          <p:cNvPr id="9" name="文本框 8"/>
          <p:cNvSpPr txBox="1"/>
          <p:nvPr/>
        </p:nvSpPr>
        <p:spPr>
          <a:xfrm>
            <a:off x="873774" y="388969"/>
            <a:ext cx="2284762" cy="398780"/>
          </a:xfrm>
          <a:prstGeom prst="rect">
            <a:avLst/>
          </a:prstGeom>
          <a:noFill/>
        </p:spPr>
        <p:txBody>
          <a:bodyPr vert="horz"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0" lang="en-US" altLang="zh-CN" sz="2000" b="1" i="0" u="none" strike="noStrike" kern="1200" cap="none" spc="0" normalizeH="0" baseline="0" noProof="0" dirty="0">
                <a:ln>
                  <a:noFill/>
                </a:ln>
                <a:solidFill>
                  <a:srgbClr val="000000">
                    <a:lumMod val="65000"/>
                    <a:lumOff val="35000"/>
                  </a:srgbClr>
                </a:solidFill>
                <a:effectLst/>
                <a:uLnTx/>
                <a:uFillTx/>
                <a:cs typeface="+mn-ea"/>
                <a:sym typeface="+mn-lt"/>
              </a:rPr>
              <a:t>Information Leap</a:t>
            </a:r>
          </a:p>
        </p:txBody>
      </p:sp>
      <p:sp>
        <p:nvSpPr>
          <p:cNvPr id="46" name="Oval 5"/>
          <p:cNvSpPr/>
          <p:nvPr/>
        </p:nvSpPr>
        <p:spPr>
          <a:xfrm>
            <a:off x="1655413" y="3844099"/>
            <a:ext cx="1010654" cy="1010458"/>
          </a:xfrm>
          <a:prstGeom prst="flowChartConnector">
            <a:avLst/>
          </a:prstGeom>
          <a:solidFill>
            <a:srgbClr val="4F97CD">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 name="TextBox 36"/>
          <p:cNvSpPr txBox="1"/>
          <p:nvPr/>
        </p:nvSpPr>
        <p:spPr>
          <a:xfrm>
            <a:off x="2857949" y="4000044"/>
            <a:ext cx="7708900" cy="376129"/>
          </a:xfrm>
          <a:prstGeom prst="rect">
            <a:avLst/>
          </a:prstGeom>
          <a:noFill/>
        </p:spPr>
        <p:txBody>
          <a:bodyPr wrap="square" rtlCol="0">
            <a:spAutoFit/>
          </a:bodyPr>
          <a:lstStyle/>
          <a:p>
            <a:pPr marL="0" marR="0" lvl="0" indent="0" algn="r" defTabSz="914400" rtl="0" eaLnBrk="1" fontAlgn="auto" latinLnBrk="0" hangingPunct="1">
              <a:lnSpc>
                <a:spcPct val="125000"/>
              </a:lnSpc>
              <a:spcBef>
                <a:spcPts val="0"/>
              </a:spcBef>
              <a:spcAft>
                <a:spcPts val="800"/>
              </a:spcAft>
              <a:buClrTx/>
              <a:buSzTx/>
              <a:buFontTx/>
              <a:buNone/>
              <a:defRPr/>
            </a:pPr>
            <a:r>
              <a:rPr lang="zh-CN" altLang="en-US" sz="1600" b="1" noProof="0">
                <a:ln>
                  <a:noFill/>
                </a:ln>
                <a:solidFill>
                  <a:srgbClr val="000000">
                    <a:lumMod val="65000"/>
                    <a:lumOff val="35000"/>
                  </a:srgbClr>
                </a:solidFill>
                <a:effectLst/>
                <a:uLnTx/>
                <a:uFillTx/>
                <a:cs typeface="+mn-ea"/>
                <a:sym typeface="+mn-lt"/>
              </a:rPr>
              <a:t>成员：余顺意、邓麒、覃晶、程子康、李恋、陈斌</a:t>
            </a:r>
            <a:endParaRPr kumimoji="0" lang="en-US" altLang="zh-CN" sz="1600" b="0" i="0" u="none" strike="noStrike" kern="1200" cap="none" spc="0" normalizeH="0" baseline="0" noProof="0" dirty="0">
              <a:ln>
                <a:noFill/>
              </a:ln>
              <a:solidFill>
                <a:srgbClr val="000000">
                  <a:lumMod val="65000"/>
                  <a:lumOff val="35000"/>
                </a:srgbClr>
              </a:solidFill>
              <a:effectLst/>
              <a:uLnTx/>
              <a:uFillTx/>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4000" advClick="0" advTm="0">
        <p14:vortex dir="r"/>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with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additive="base">
                                        <p:cTn id="7" dur="1250" fill="hold"/>
                                        <p:tgtEl>
                                          <p:spTgt spid="38"/>
                                        </p:tgtEl>
                                        <p:attrNameLst>
                                          <p:attrName>ppt_x</p:attrName>
                                        </p:attrNameLst>
                                      </p:cBhvr>
                                      <p:tavLst>
                                        <p:tav tm="0">
                                          <p:val>
                                            <p:strVal val="1+#ppt_w/2"/>
                                          </p:val>
                                        </p:tav>
                                        <p:tav tm="100000">
                                          <p:val>
                                            <p:strVal val="#ppt_x"/>
                                          </p:val>
                                        </p:tav>
                                      </p:tavLst>
                                    </p:anim>
                                    <p:anim calcmode="lin" valueType="num">
                                      <p:cBhvr additive="base">
                                        <p:cTn id="8" dur="1250" fill="hold"/>
                                        <p:tgtEl>
                                          <p:spTgt spid="38"/>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22" presetClass="entr" presetSubtype="8" fill="hold" grpId="0" nodeType="after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wipe(left)">
                                      <p:cBhvr>
                                        <p:cTn id="12" dur="500"/>
                                        <p:tgtEl>
                                          <p:spTgt spid="39"/>
                                        </p:tgtEl>
                                      </p:cBhvr>
                                    </p:animEffect>
                                  </p:childTnLst>
                                </p:cTn>
                              </p:par>
                            </p:childTnLst>
                          </p:cTn>
                        </p:par>
                        <p:par>
                          <p:cTn id="13" fill="hold">
                            <p:stCondLst>
                              <p:cond delay="2000"/>
                            </p:stCondLst>
                            <p:childTnLst>
                              <p:par>
                                <p:cTn id="14" presetID="2" presetClass="entr" presetSubtype="4" decel="100000" fill="hold" grpId="0" nodeType="afterEffect">
                                  <p:stCondLst>
                                    <p:cond delay="0"/>
                                  </p:stCondLst>
                                  <p:childTnLst>
                                    <p:set>
                                      <p:cBhvr>
                                        <p:cTn id="15" dur="1" fill="hold">
                                          <p:stCondLst>
                                            <p:cond delay="0"/>
                                          </p:stCondLst>
                                        </p:cTn>
                                        <p:tgtEl>
                                          <p:spTgt spid="40"/>
                                        </p:tgtEl>
                                        <p:attrNameLst>
                                          <p:attrName>style.visibility</p:attrName>
                                        </p:attrNameLst>
                                      </p:cBhvr>
                                      <p:to>
                                        <p:strVal val="visible"/>
                                      </p:to>
                                    </p:set>
                                    <p:anim calcmode="lin" valueType="num">
                                      <p:cBhvr additive="base">
                                        <p:cTn id="16" dur="1250" fill="hold"/>
                                        <p:tgtEl>
                                          <p:spTgt spid="40"/>
                                        </p:tgtEl>
                                        <p:attrNameLst>
                                          <p:attrName>ppt_x</p:attrName>
                                        </p:attrNameLst>
                                      </p:cBhvr>
                                      <p:tavLst>
                                        <p:tav tm="0">
                                          <p:val>
                                            <p:strVal val="#ppt_x"/>
                                          </p:val>
                                        </p:tav>
                                        <p:tav tm="100000">
                                          <p:val>
                                            <p:strVal val="#ppt_x"/>
                                          </p:val>
                                        </p:tav>
                                      </p:tavLst>
                                    </p:anim>
                                    <p:anim calcmode="lin" valueType="num">
                                      <p:cBhvr additive="base">
                                        <p:cTn id="17" dur="1250" fill="hold"/>
                                        <p:tgtEl>
                                          <p:spTgt spid="40"/>
                                        </p:tgtEl>
                                        <p:attrNameLst>
                                          <p:attrName>ppt_y</p:attrName>
                                        </p:attrNameLst>
                                      </p:cBhvr>
                                      <p:tavLst>
                                        <p:tav tm="0">
                                          <p:val>
                                            <p:strVal val="1+#ppt_h/2"/>
                                          </p:val>
                                        </p:tav>
                                        <p:tav tm="100000">
                                          <p:val>
                                            <p:strVal val="#ppt_y"/>
                                          </p:val>
                                        </p:tav>
                                      </p:tavLst>
                                    </p:anim>
                                  </p:childTnLst>
                                </p:cTn>
                              </p:par>
                            </p:childTnLst>
                          </p:cTn>
                        </p:par>
                        <p:par>
                          <p:cTn id="18" fill="hold">
                            <p:stCondLst>
                              <p:cond delay="3500"/>
                            </p:stCondLst>
                            <p:childTnLst>
                              <p:par>
                                <p:cTn id="19" presetID="22" presetClass="entr" presetSubtype="8"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left)">
                                      <p:cBhvr>
                                        <p:cTn id="2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ldLvl="0" animBg="1"/>
      <p:bldP spid="39" grpId="0"/>
      <p:bldP spid="40" grpId="0" animBg="1"/>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组合 7"/>
          <p:cNvGrpSpPr/>
          <p:nvPr/>
        </p:nvGrpSpPr>
        <p:grpSpPr>
          <a:xfrm>
            <a:off x="256678" y="445078"/>
            <a:ext cx="3256546" cy="561473"/>
            <a:chOff x="561476" y="445078"/>
            <a:chExt cx="3256546" cy="561473"/>
          </a:xfrm>
        </p:grpSpPr>
        <p:grpSp>
          <p:nvGrpSpPr>
            <p:cNvPr id="9" name="组合 8"/>
            <p:cNvGrpSpPr/>
            <p:nvPr/>
          </p:nvGrpSpPr>
          <p:grpSpPr>
            <a:xfrm>
              <a:off x="561476" y="445078"/>
              <a:ext cx="641683" cy="561473"/>
              <a:chOff x="481265" y="545432"/>
              <a:chExt cx="641683" cy="561473"/>
            </a:xfrm>
          </p:grpSpPr>
          <p:sp>
            <p:nvSpPr>
              <p:cNvPr id="11" name="圆: 空心 10"/>
              <p:cNvSpPr/>
              <p:nvPr/>
            </p:nvSpPr>
            <p:spPr>
              <a:xfrm>
                <a:off x="689812" y="545432"/>
                <a:ext cx="433136" cy="433136"/>
              </a:xfrm>
              <a:prstGeom prst="donut">
                <a:avLst/>
              </a:prstGeom>
              <a:solidFill>
                <a:srgbClr val="4F97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12" name="椭圆 11"/>
              <p:cNvSpPr/>
              <p:nvPr/>
            </p:nvSpPr>
            <p:spPr>
              <a:xfrm>
                <a:off x="481265" y="882316"/>
                <a:ext cx="224589" cy="224589"/>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grpSp>
        <p:sp>
          <p:nvSpPr>
            <p:cNvPr id="10" name="文本框 9"/>
            <p:cNvSpPr txBox="1"/>
            <p:nvPr/>
          </p:nvSpPr>
          <p:spPr>
            <a:xfrm>
              <a:off x="1251285" y="464204"/>
              <a:ext cx="2566737" cy="5232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b="0" i="0" u="none" strike="noStrike" kern="1200" cap="none" spc="0" normalizeH="0" baseline="0" noProof="0">
                  <a:ln>
                    <a:noFill/>
                  </a:ln>
                  <a:solidFill>
                    <a:prstClr val="black">
                      <a:lumMod val="65000"/>
                      <a:lumOff val="35000"/>
                    </a:prstClr>
                  </a:solidFill>
                  <a:effectLst/>
                  <a:uLnTx/>
                  <a:uFillTx/>
                  <a:cs typeface="+mn-ea"/>
                  <a:sym typeface="+mn-lt"/>
                </a:rPr>
                <a:t>项目记录</a:t>
              </a:r>
              <a:endParaRPr kumimoji="0" lang="zh-CN" altLang="en-US" sz="2800" b="0" i="0" u="none" strike="noStrike" kern="1200" cap="none" spc="0" normalizeH="0" baseline="0" noProof="0" dirty="0">
                <a:ln>
                  <a:noFill/>
                </a:ln>
                <a:solidFill>
                  <a:prstClr val="black">
                    <a:lumMod val="65000"/>
                    <a:lumOff val="35000"/>
                  </a:prstClr>
                </a:solidFill>
                <a:effectLst/>
                <a:uLnTx/>
                <a:uFillTx/>
                <a:cs typeface="+mn-ea"/>
                <a:sym typeface="+mn-lt"/>
              </a:endParaRPr>
            </a:p>
          </p:txBody>
        </p:sp>
      </p:grpSp>
      <p:pic>
        <p:nvPicPr>
          <p:cNvPr id="5" name="图片 4">
            <a:extLst>
              <a:ext uri="{FF2B5EF4-FFF2-40B4-BE49-F238E27FC236}">
                <a16:creationId xmlns:a16="http://schemas.microsoft.com/office/drawing/2014/main" id="{78957B3E-8722-2B39-4FCF-42EE73248008}"/>
              </a:ext>
            </a:extLst>
          </p:cNvPr>
          <p:cNvPicPr>
            <a:picLocks noChangeAspect="1"/>
          </p:cNvPicPr>
          <p:nvPr/>
        </p:nvPicPr>
        <p:blipFill>
          <a:blip r:embed="rId3"/>
          <a:stretch>
            <a:fillRect/>
          </a:stretch>
        </p:blipFill>
        <p:spPr>
          <a:xfrm>
            <a:off x="681793" y="2323465"/>
            <a:ext cx="6486525" cy="3733800"/>
          </a:xfrm>
          <a:prstGeom prst="rect">
            <a:avLst/>
          </a:prstGeom>
        </p:spPr>
      </p:pic>
      <p:pic>
        <p:nvPicPr>
          <p:cNvPr id="7" name="图片 6">
            <a:extLst>
              <a:ext uri="{FF2B5EF4-FFF2-40B4-BE49-F238E27FC236}">
                <a16:creationId xmlns:a16="http://schemas.microsoft.com/office/drawing/2014/main" id="{5D4CC1BD-FDA3-9489-81A7-3E1F86DD68CE}"/>
              </a:ext>
            </a:extLst>
          </p:cNvPr>
          <p:cNvPicPr>
            <a:picLocks noChangeAspect="1"/>
          </p:cNvPicPr>
          <p:nvPr/>
        </p:nvPicPr>
        <p:blipFill>
          <a:blip r:embed="rId4"/>
          <a:stretch>
            <a:fillRect/>
          </a:stretch>
        </p:blipFill>
        <p:spPr>
          <a:xfrm>
            <a:off x="8347907" y="213472"/>
            <a:ext cx="3162300" cy="600075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900" advClick="0" advTm="0">
        <p14:warp dir="in"/>
      </p:transition>
    </mc:Choice>
    <mc:Fallback xmlns="">
      <p:transition spd="slow" advClick="0" advTm="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256678" y="445078"/>
            <a:ext cx="3256546" cy="561473"/>
            <a:chOff x="561476" y="445078"/>
            <a:chExt cx="3256546" cy="561473"/>
          </a:xfrm>
        </p:grpSpPr>
        <p:grpSp>
          <p:nvGrpSpPr>
            <p:cNvPr id="5" name="组合 4"/>
            <p:cNvGrpSpPr/>
            <p:nvPr/>
          </p:nvGrpSpPr>
          <p:grpSpPr>
            <a:xfrm>
              <a:off x="561476" y="445078"/>
              <a:ext cx="641683" cy="561473"/>
              <a:chOff x="481265" y="545432"/>
              <a:chExt cx="641683" cy="561473"/>
            </a:xfrm>
          </p:grpSpPr>
          <p:sp>
            <p:nvSpPr>
              <p:cNvPr id="2" name="圆: 空心 1"/>
              <p:cNvSpPr/>
              <p:nvPr/>
            </p:nvSpPr>
            <p:spPr>
              <a:xfrm>
                <a:off x="689812" y="545432"/>
                <a:ext cx="433136" cy="433136"/>
              </a:xfrm>
              <a:prstGeom prst="donut">
                <a:avLst/>
              </a:prstGeom>
              <a:solidFill>
                <a:srgbClr val="4F97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28" name="椭圆 27"/>
              <p:cNvSpPr/>
              <p:nvPr/>
            </p:nvSpPr>
            <p:spPr>
              <a:xfrm>
                <a:off x="481265" y="882316"/>
                <a:ext cx="224589" cy="224589"/>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grpSp>
        <p:sp>
          <p:nvSpPr>
            <p:cNvPr id="29" name="文本框 28"/>
            <p:cNvSpPr txBox="1"/>
            <p:nvPr/>
          </p:nvSpPr>
          <p:spPr>
            <a:xfrm>
              <a:off x="1251285" y="464204"/>
              <a:ext cx="2566737" cy="5232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2800">
                  <a:solidFill>
                    <a:prstClr val="black">
                      <a:lumMod val="65000"/>
                      <a:lumOff val="35000"/>
                    </a:prstClr>
                  </a:solidFill>
                  <a:cs typeface="+mn-ea"/>
                  <a:sym typeface="+mn-lt"/>
                </a:rPr>
                <a:t>客户</a:t>
              </a:r>
              <a:r>
                <a:rPr kumimoji="0" lang="zh-CN" altLang="en-US" sz="2800" b="0" i="0" u="none" strike="noStrike" kern="1200" cap="none" spc="0" normalizeH="0" baseline="0" noProof="0">
                  <a:ln>
                    <a:noFill/>
                  </a:ln>
                  <a:solidFill>
                    <a:prstClr val="black">
                      <a:lumMod val="65000"/>
                      <a:lumOff val="35000"/>
                    </a:prstClr>
                  </a:solidFill>
                  <a:effectLst/>
                  <a:uLnTx/>
                  <a:uFillTx/>
                  <a:cs typeface="+mn-ea"/>
                  <a:sym typeface="+mn-lt"/>
                </a:rPr>
                <a:t>详情</a:t>
              </a:r>
              <a:endParaRPr kumimoji="0" lang="zh-CN" altLang="en-US" sz="2800" b="0" i="0" u="none" strike="noStrike" kern="1200" cap="none" spc="0" normalizeH="0" baseline="0" noProof="0" dirty="0">
                <a:ln>
                  <a:noFill/>
                </a:ln>
                <a:solidFill>
                  <a:prstClr val="black">
                    <a:lumMod val="65000"/>
                    <a:lumOff val="35000"/>
                  </a:prstClr>
                </a:solidFill>
                <a:effectLst/>
                <a:uLnTx/>
                <a:uFillTx/>
                <a:cs typeface="+mn-ea"/>
                <a:sym typeface="+mn-lt"/>
              </a:endParaRPr>
            </a:p>
          </p:txBody>
        </p:sp>
      </p:grpSp>
      <p:grpSp>
        <p:nvGrpSpPr>
          <p:cNvPr id="84" name="组合 83"/>
          <p:cNvGrpSpPr/>
          <p:nvPr/>
        </p:nvGrpSpPr>
        <p:grpSpPr>
          <a:xfrm>
            <a:off x="1683404" y="3237672"/>
            <a:ext cx="4860024" cy="2611299"/>
            <a:chOff x="4404140" y="1706449"/>
            <a:chExt cx="7893857" cy="2053771"/>
          </a:xfrm>
        </p:grpSpPr>
        <p:sp>
          <p:nvSpPr>
            <p:cNvPr id="85" name="Rectangle 5"/>
            <p:cNvSpPr/>
            <p:nvPr/>
          </p:nvSpPr>
          <p:spPr>
            <a:xfrm>
              <a:off x="4404140" y="1706449"/>
              <a:ext cx="7893857" cy="2053771"/>
            </a:xfrm>
            <a:prstGeom prst="rect">
              <a:avLst/>
            </a:prstGeom>
            <a:solidFill>
              <a:schemeClr val="bg1"/>
            </a:solidFill>
            <a:ln w="12700" cap="flat" cmpd="sng" algn="ctr">
              <a:noFill/>
              <a:prstDash val="solid"/>
              <a:miter lim="800000"/>
            </a:ln>
            <a:effectLst>
              <a:outerShdw blurRad="762000" sx="90000" sy="90000" algn="ctr" rotWithShape="0">
                <a:sysClr val="windowText" lastClr="000000">
                  <a:lumMod val="95000"/>
                  <a:lumOff val="5000"/>
                  <a:alpha val="15000"/>
                </a:sys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sz="1800" b="0" i="0" u="none" strike="noStrike" kern="0" cap="none" spc="0" normalizeH="0" baseline="0" noProof="0">
                <a:ln>
                  <a:noFill/>
                </a:ln>
                <a:solidFill>
                  <a:prstClr val="black">
                    <a:lumMod val="65000"/>
                    <a:lumOff val="35000"/>
                  </a:prstClr>
                </a:solidFill>
                <a:effectLst/>
                <a:uLnTx/>
                <a:uFillTx/>
                <a:cs typeface="+mn-ea"/>
                <a:sym typeface="+mn-lt"/>
              </a:endParaRPr>
            </a:p>
          </p:txBody>
        </p:sp>
        <p:sp>
          <p:nvSpPr>
            <p:cNvPr id="86" name="矩形 85"/>
            <p:cNvSpPr/>
            <p:nvPr/>
          </p:nvSpPr>
          <p:spPr>
            <a:xfrm>
              <a:off x="4689260" y="2024333"/>
              <a:ext cx="7106653" cy="1596658"/>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Arial" panose="020B0604020202020204" pitchFamily="34" charset="0"/>
                <a:buChar char="•"/>
                <a:defRPr/>
              </a:pPr>
              <a:r>
                <a:rPr kumimoji="0" lang="zh-CN" altLang="en-US" sz="2000" b="1" i="0" u="none" strike="noStrike" kern="0" cap="none" spc="0" normalizeH="0" baseline="0" noProof="0" dirty="0">
                  <a:ln>
                    <a:noFill/>
                  </a:ln>
                  <a:solidFill>
                    <a:prstClr val="black">
                      <a:lumMod val="65000"/>
                      <a:lumOff val="35000"/>
                    </a:prstClr>
                  </a:solidFill>
                  <a:effectLst/>
                  <a:uLnTx/>
                  <a:uFillTx/>
                  <a:cs typeface="+mn-ea"/>
                  <a:sym typeface="+mn-lt"/>
                </a:rPr>
                <a:t>长沙县星沙倾沫瑜伽馆</a:t>
              </a:r>
            </a:p>
            <a:p>
              <a:pPr marL="0" marR="0" lvl="0" indent="0" algn="l" defTabSz="914400" rtl="0" eaLnBrk="1" fontAlgn="auto" latinLnBrk="0" hangingPunct="1">
                <a:lnSpc>
                  <a:spcPct val="150000"/>
                </a:lnSpc>
                <a:spcBef>
                  <a:spcPts val="0"/>
                </a:spcBef>
                <a:spcAft>
                  <a:spcPts val="0"/>
                </a:spcAft>
                <a:buClrTx/>
                <a:buSzTx/>
                <a:buFontTx/>
                <a:buNone/>
                <a:defRPr/>
              </a:pPr>
              <a:r>
                <a:rPr kumimoji="0" sz="1600" b="0" i="0" u="none" strike="noStrike" kern="0" cap="none" spc="0" normalizeH="0" baseline="0" noProof="0">
                  <a:ln>
                    <a:noFill/>
                  </a:ln>
                  <a:solidFill>
                    <a:prstClr val="black">
                      <a:lumMod val="65000"/>
                      <a:lumOff val="35000"/>
                    </a:prstClr>
                  </a:solidFill>
                  <a:effectLst/>
                  <a:uLnTx/>
                  <a:uFillTx/>
                  <a:cs typeface="+mn-ea"/>
                  <a:sym typeface="+mn-lt"/>
                </a:rPr>
                <a:t>长沙县星沙倾沫瑜伽馆，成立于2020年，位于湖南省长沙市，是一家以从事体育为主的企业。瑜伽功及类似健身服务；瑜伽保健；瑜伽理疗；文艺表演、体育、娱乐活动的策划和组织</a:t>
              </a:r>
            </a:p>
          </p:txBody>
        </p:sp>
      </p:grpSp>
      <p:pic>
        <p:nvPicPr>
          <p:cNvPr id="4" name="图片 3" descr="微信图片_2023062720273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239000" y="1216025"/>
            <a:ext cx="3531235" cy="470725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500" advClick="0" advTm="0">
        <p:checker/>
      </p:transition>
    </mc:Choice>
    <mc:Fallback xmlns="">
      <p:transition spd="slow" advClick="0" advTm="0">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withEffect">
                                  <p:stCondLst>
                                    <p:cond delay="0"/>
                                  </p:stCondLst>
                                  <p:childTnLst>
                                    <p:set>
                                      <p:cBhvr>
                                        <p:cTn id="6" dur="1" fill="hold">
                                          <p:stCondLst>
                                            <p:cond delay="0"/>
                                          </p:stCondLst>
                                        </p:cTn>
                                        <p:tgtEl>
                                          <p:spTgt spid="84"/>
                                        </p:tgtEl>
                                        <p:attrNameLst>
                                          <p:attrName>style.visibility</p:attrName>
                                        </p:attrNameLst>
                                      </p:cBhvr>
                                      <p:to>
                                        <p:strVal val="visible"/>
                                      </p:to>
                                    </p:set>
                                    <p:anim calcmode="lin" valueType="num">
                                      <p:cBhvr additive="base">
                                        <p:cTn id="7" dur="1500" fill="hold"/>
                                        <p:tgtEl>
                                          <p:spTgt spid="84"/>
                                        </p:tgtEl>
                                        <p:attrNameLst>
                                          <p:attrName>ppt_x</p:attrName>
                                        </p:attrNameLst>
                                      </p:cBhvr>
                                      <p:tavLst>
                                        <p:tav tm="0">
                                          <p:val>
                                            <p:strVal val="1+#ppt_w/2"/>
                                          </p:val>
                                        </p:tav>
                                        <p:tav tm="100000">
                                          <p:val>
                                            <p:strVal val="#ppt_x"/>
                                          </p:val>
                                        </p:tav>
                                      </p:tavLst>
                                    </p:anim>
                                    <p:anim calcmode="lin" valueType="num">
                                      <p:cBhvr additive="base">
                                        <p:cTn id="8" dur="1500" fill="hold"/>
                                        <p:tgtEl>
                                          <p:spTgt spid="8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256678" y="467227"/>
            <a:ext cx="3256546" cy="561473"/>
            <a:chOff x="561476" y="445078"/>
            <a:chExt cx="3256546" cy="561473"/>
          </a:xfrm>
        </p:grpSpPr>
        <p:grpSp>
          <p:nvGrpSpPr>
            <p:cNvPr id="5" name="组合 4"/>
            <p:cNvGrpSpPr/>
            <p:nvPr/>
          </p:nvGrpSpPr>
          <p:grpSpPr>
            <a:xfrm>
              <a:off x="561476" y="445078"/>
              <a:ext cx="641683" cy="561473"/>
              <a:chOff x="481265" y="545432"/>
              <a:chExt cx="641683" cy="561473"/>
            </a:xfrm>
          </p:grpSpPr>
          <p:sp>
            <p:nvSpPr>
              <p:cNvPr id="2" name="圆: 空心 1"/>
              <p:cNvSpPr/>
              <p:nvPr/>
            </p:nvSpPr>
            <p:spPr>
              <a:xfrm>
                <a:off x="689812" y="545432"/>
                <a:ext cx="433136" cy="433136"/>
              </a:xfrm>
              <a:prstGeom prst="donut">
                <a:avLst/>
              </a:prstGeom>
              <a:solidFill>
                <a:srgbClr val="4F97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28" name="椭圆 27"/>
              <p:cNvSpPr/>
              <p:nvPr/>
            </p:nvSpPr>
            <p:spPr>
              <a:xfrm>
                <a:off x="481265" y="882316"/>
                <a:ext cx="224589" cy="224589"/>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grpSp>
        <p:sp>
          <p:nvSpPr>
            <p:cNvPr id="29" name="文本框 28"/>
            <p:cNvSpPr txBox="1"/>
            <p:nvPr/>
          </p:nvSpPr>
          <p:spPr>
            <a:xfrm>
              <a:off x="1251285" y="464204"/>
              <a:ext cx="2566737" cy="5232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b="0" i="0" u="none" strike="noStrike" kern="1200" cap="none" spc="0" normalizeH="0" baseline="0" noProof="0">
                  <a:ln>
                    <a:noFill/>
                  </a:ln>
                  <a:solidFill>
                    <a:prstClr val="black">
                      <a:lumMod val="65000"/>
                      <a:lumOff val="35000"/>
                    </a:prstClr>
                  </a:solidFill>
                  <a:effectLst/>
                  <a:uLnTx/>
                  <a:uFillTx/>
                  <a:cs typeface="+mn-ea"/>
                  <a:sym typeface="+mn-lt"/>
                </a:rPr>
                <a:t>客户需求</a:t>
              </a:r>
              <a:endParaRPr kumimoji="0" lang="zh-CN" altLang="en-US" sz="2800" b="0" i="0" u="none" strike="noStrike" kern="1200" cap="none" spc="0" normalizeH="0" baseline="0" noProof="0" dirty="0">
                <a:ln>
                  <a:noFill/>
                </a:ln>
                <a:solidFill>
                  <a:prstClr val="black">
                    <a:lumMod val="65000"/>
                    <a:lumOff val="35000"/>
                  </a:prstClr>
                </a:solidFill>
                <a:effectLst/>
                <a:uLnTx/>
                <a:uFillTx/>
                <a:cs typeface="+mn-ea"/>
                <a:sym typeface="+mn-lt"/>
              </a:endParaRPr>
            </a:p>
          </p:txBody>
        </p:sp>
      </p:grpSp>
      <p:sp>
        <p:nvSpPr>
          <p:cNvPr id="69" name="矩形 68"/>
          <p:cNvSpPr/>
          <p:nvPr/>
        </p:nvSpPr>
        <p:spPr>
          <a:xfrm>
            <a:off x="406366" y="1365584"/>
            <a:ext cx="11379267" cy="4980907"/>
          </a:xfrm>
          <a:prstGeom prst="rect">
            <a:avLst/>
          </a:prstGeom>
          <a:solidFill>
            <a:sysClr val="window" lastClr="FFFFFF"/>
          </a:solidFill>
          <a:ln w="12700" cap="flat" cmpd="sng" algn="ctr">
            <a:solidFill>
              <a:sysClr val="window" lastClr="FFFFFF">
                <a:lumMod val="85000"/>
              </a:sysClr>
            </a:solidFill>
            <a:prstDash val="solid"/>
            <a:miter lim="800000"/>
          </a:ln>
          <a:effectLst>
            <a:outerShdw blurRad="228600" dist="76200" dir="8100000" algn="tr" rotWithShape="0">
              <a:prstClr val="black">
                <a:alpha val="27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cs typeface="+mn-ea"/>
              <a:sym typeface="+mn-lt"/>
            </a:endParaRPr>
          </a:p>
        </p:txBody>
      </p:sp>
      <p:grpSp>
        <p:nvGrpSpPr>
          <p:cNvPr id="70" name="组合 69"/>
          <p:cNvGrpSpPr/>
          <p:nvPr/>
        </p:nvGrpSpPr>
        <p:grpSpPr>
          <a:xfrm>
            <a:off x="1101443" y="1913437"/>
            <a:ext cx="2959179" cy="2202677"/>
            <a:chOff x="1052885" y="1786548"/>
            <a:chExt cx="2959179" cy="2202677"/>
          </a:xfrm>
        </p:grpSpPr>
        <p:pic>
          <p:nvPicPr>
            <p:cNvPr id="71" name="图片 7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2885" y="1786548"/>
              <a:ext cx="2959179" cy="1972786"/>
            </a:xfrm>
            <a:prstGeom prst="rect">
              <a:avLst/>
            </a:prstGeom>
          </p:spPr>
        </p:pic>
        <p:sp>
          <p:nvSpPr>
            <p:cNvPr id="72" name="矩形: 圆角 71"/>
            <p:cNvSpPr/>
            <p:nvPr/>
          </p:nvSpPr>
          <p:spPr>
            <a:xfrm>
              <a:off x="1555845" y="3533833"/>
              <a:ext cx="1787855" cy="451001"/>
            </a:xfrm>
            <a:prstGeom prst="roundRect">
              <a:avLst>
                <a:gd name="adj" fmla="val 50000"/>
              </a:avLst>
            </a:prstGeom>
            <a:solidFill>
              <a:srgbClr val="4F97CD"/>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cs typeface="+mn-ea"/>
                <a:sym typeface="+mn-lt"/>
              </a:endParaRPr>
            </a:p>
          </p:txBody>
        </p:sp>
        <p:sp>
          <p:nvSpPr>
            <p:cNvPr id="73" name="矩形 72"/>
            <p:cNvSpPr/>
            <p:nvPr/>
          </p:nvSpPr>
          <p:spPr>
            <a:xfrm>
              <a:off x="1951453" y="3538224"/>
              <a:ext cx="1424255" cy="451001"/>
            </a:xfrm>
            <a:prstGeom prst="rect">
              <a:avLst/>
            </a:prstGeom>
          </p:spPr>
          <p:txBody>
            <a:bodyPr wrap="none" lIns="0" tIns="0" rIns="0" bIns="0" anchor="ctr" anchorCtr="0">
              <a:noAutofit/>
            </a:bodyPr>
            <a:lstStyle/>
            <a:p>
              <a:pPr marL="0" marR="0" lvl="0" indent="0" defTabSz="914400" eaLnBrk="1" fontAlgn="auto" latinLnBrk="0" hangingPunct="1">
                <a:lnSpc>
                  <a:spcPct val="100000"/>
                </a:lnSpc>
                <a:spcBef>
                  <a:spcPts val="0"/>
                </a:spcBef>
                <a:spcAft>
                  <a:spcPts val="0"/>
                </a:spcAft>
                <a:buClrTx/>
                <a:buSzTx/>
                <a:buFontTx/>
                <a:buNone/>
                <a:defRPr/>
              </a:pPr>
              <a:r>
                <a:rPr lang="zh-CN" altLang="en-US" sz="2000" b="1" kern="0">
                  <a:solidFill>
                    <a:prstClr val="white"/>
                  </a:solidFill>
                  <a:cs typeface="+mn-ea"/>
                  <a:sym typeface="+mn-lt"/>
                </a:rPr>
                <a:t>运营成果</a:t>
              </a:r>
              <a:endParaRPr kumimoji="0" lang="zh-CN" altLang="en-US" sz="2000" b="1" i="0" u="none" strike="noStrike" kern="0" cap="none" spc="0" normalizeH="0" baseline="0" noProof="0" dirty="0">
                <a:ln>
                  <a:noFill/>
                </a:ln>
                <a:solidFill>
                  <a:prstClr val="white"/>
                </a:solidFill>
                <a:effectLst/>
                <a:uLnTx/>
                <a:uFillTx/>
                <a:cs typeface="+mn-ea"/>
                <a:sym typeface="+mn-lt"/>
              </a:endParaRPr>
            </a:p>
          </p:txBody>
        </p:sp>
      </p:grpSp>
      <p:grpSp>
        <p:nvGrpSpPr>
          <p:cNvPr id="74" name="组合 73"/>
          <p:cNvGrpSpPr/>
          <p:nvPr/>
        </p:nvGrpSpPr>
        <p:grpSpPr>
          <a:xfrm>
            <a:off x="4616409" y="1897043"/>
            <a:ext cx="2959179" cy="2219071"/>
            <a:chOff x="4567851" y="1770154"/>
            <a:chExt cx="2959179" cy="2219071"/>
          </a:xfrm>
        </p:grpSpPr>
        <p:pic>
          <p:nvPicPr>
            <p:cNvPr id="75" name="图片 7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567851" y="1770154"/>
              <a:ext cx="2959179" cy="1972786"/>
            </a:xfrm>
            <a:prstGeom prst="rect">
              <a:avLst/>
            </a:prstGeom>
          </p:spPr>
        </p:pic>
        <p:sp>
          <p:nvSpPr>
            <p:cNvPr id="76" name="矩形: 圆角 75"/>
            <p:cNvSpPr/>
            <p:nvPr/>
          </p:nvSpPr>
          <p:spPr>
            <a:xfrm>
              <a:off x="5137622" y="3533833"/>
              <a:ext cx="1787855" cy="451001"/>
            </a:xfrm>
            <a:prstGeom prst="roundRect">
              <a:avLst>
                <a:gd name="adj" fmla="val 50000"/>
              </a:avLst>
            </a:prstGeom>
            <a:solidFill>
              <a:srgbClr val="FFC000"/>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sp>
          <p:nvSpPr>
            <p:cNvPr id="77" name="矩形 76"/>
            <p:cNvSpPr/>
            <p:nvPr/>
          </p:nvSpPr>
          <p:spPr>
            <a:xfrm>
              <a:off x="5423404" y="3538224"/>
              <a:ext cx="1424255" cy="451001"/>
            </a:xfrm>
            <a:prstGeom prst="rect">
              <a:avLst/>
            </a:prstGeom>
          </p:spPr>
          <p:txBody>
            <a:bodyPr wrap="none" lIns="0" tIns="0" rIns="0" bIns="0" anchor="ctr" anchorCtr="0">
              <a:no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2000" b="1" i="0" u="none" strike="noStrike" kern="0" cap="none" spc="0" normalizeH="0" baseline="0" noProof="0">
                  <a:ln>
                    <a:noFill/>
                  </a:ln>
                  <a:solidFill>
                    <a:prstClr val="white"/>
                  </a:solidFill>
                  <a:effectLst/>
                  <a:uLnTx/>
                  <a:uFillTx/>
                  <a:cs typeface="+mn-ea"/>
                  <a:sym typeface="+mn-lt"/>
                </a:rPr>
                <a:t>服务器域名</a:t>
              </a:r>
              <a:endParaRPr kumimoji="0" lang="zh-CN" altLang="en-US" sz="2000" b="1" i="0" u="none" strike="noStrike" kern="0" cap="none" spc="0" normalizeH="0" baseline="0" noProof="0" dirty="0">
                <a:ln>
                  <a:noFill/>
                </a:ln>
                <a:solidFill>
                  <a:prstClr val="white"/>
                </a:solidFill>
                <a:effectLst/>
                <a:uLnTx/>
                <a:uFillTx/>
                <a:cs typeface="+mn-ea"/>
                <a:sym typeface="+mn-lt"/>
              </a:endParaRPr>
            </a:p>
          </p:txBody>
        </p:sp>
      </p:grpSp>
      <p:grpSp>
        <p:nvGrpSpPr>
          <p:cNvPr id="78" name="组合 77"/>
          <p:cNvGrpSpPr/>
          <p:nvPr/>
        </p:nvGrpSpPr>
        <p:grpSpPr>
          <a:xfrm>
            <a:off x="8160336" y="1897044"/>
            <a:ext cx="2959179" cy="2230168"/>
            <a:chOff x="8111778" y="1770155"/>
            <a:chExt cx="2959179" cy="2230168"/>
          </a:xfrm>
        </p:grpSpPr>
        <p:pic>
          <p:nvPicPr>
            <p:cNvPr id="79" name="图片 78"/>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111778" y="1770155"/>
              <a:ext cx="2959179" cy="1972786"/>
            </a:xfrm>
            <a:prstGeom prst="rect">
              <a:avLst/>
            </a:prstGeom>
          </p:spPr>
        </p:pic>
        <p:sp>
          <p:nvSpPr>
            <p:cNvPr id="80" name="矩形: 圆角 79"/>
            <p:cNvSpPr/>
            <p:nvPr/>
          </p:nvSpPr>
          <p:spPr>
            <a:xfrm>
              <a:off x="8697439" y="3533833"/>
              <a:ext cx="1787855" cy="451001"/>
            </a:xfrm>
            <a:prstGeom prst="roundRect">
              <a:avLst>
                <a:gd name="adj" fmla="val 50000"/>
              </a:avLst>
            </a:prstGeom>
            <a:solidFill>
              <a:srgbClr val="4F97CD"/>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sp>
          <p:nvSpPr>
            <p:cNvPr id="81" name="矩形 80"/>
            <p:cNvSpPr/>
            <p:nvPr/>
          </p:nvSpPr>
          <p:spPr>
            <a:xfrm>
              <a:off x="9082432" y="3549322"/>
              <a:ext cx="1424255" cy="451001"/>
            </a:xfrm>
            <a:prstGeom prst="rect">
              <a:avLst/>
            </a:prstGeom>
          </p:spPr>
          <p:txBody>
            <a:bodyPr wrap="none" lIns="0" tIns="0" rIns="0" bIns="0" anchor="ctr" anchorCtr="0">
              <a:noAutofit/>
            </a:bodyPr>
            <a:lstStyle/>
            <a:p>
              <a:pPr marL="0" marR="0" lvl="0" indent="0" defTabSz="914400" eaLnBrk="1" fontAlgn="auto" latinLnBrk="0" hangingPunct="1">
                <a:lnSpc>
                  <a:spcPct val="100000"/>
                </a:lnSpc>
                <a:spcBef>
                  <a:spcPts val="0"/>
                </a:spcBef>
                <a:spcAft>
                  <a:spcPts val="0"/>
                </a:spcAft>
                <a:buClrTx/>
                <a:buSzTx/>
                <a:buFontTx/>
                <a:buNone/>
                <a:defRPr/>
              </a:pPr>
              <a:r>
                <a:rPr lang="zh-CN" altLang="en-US" sz="2000" b="1" kern="0">
                  <a:solidFill>
                    <a:prstClr val="white"/>
                  </a:solidFill>
                  <a:cs typeface="+mn-ea"/>
                  <a:sym typeface="+mn-lt"/>
                </a:rPr>
                <a:t>其他需求</a:t>
              </a:r>
              <a:endParaRPr kumimoji="0" lang="zh-CN" altLang="en-US" sz="2000" b="1" i="0" u="none" strike="noStrike" kern="0" cap="none" spc="0" normalizeH="0" baseline="0" noProof="0" dirty="0">
                <a:ln>
                  <a:noFill/>
                </a:ln>
                <a:solidFill>
                  <a:prstClr val="white"/>
                </a:solidFill>
                <a:effectLst/>
                <a:uLnTx/>
                <a:uFillTx/>
                <a:cs typeface="+mn-ea"/>
                <a:sym typeface="+mn-lt"/>
              </a:endParaRPr>
            </a:p>
          </p:txBody>
        </p:sp>
      </p:grpSp>
      <p:sp>
        <p:nvSpPr>
          <p:cNvPr id="82" name="矩形 81"/>
          <p:cNvSpPr/>
          <p:nvPr/>
        </p:nvSpPr>
        <p:spPr>
          <a:xfrm>
            <a:off x="1222693" y="4452800"/>
            <a:ext cx="2742399" cy="1180708"/>
          </a:xfrm>
          <a:prstGeom prst="rect">
            <a:avLst/>
          </a:prstGeom>
        </p:spPr>
        <p:txBody>
          <a:bodyPr wrap="square" lIns="0" tIns="0" rIns="0" bIns="0" anchor="t" anchorCtr="0">
            <a:noAutofit/>
          </a:bodyPr>
          <a:lstStyle/>
          <a:p>
            <a:pPr algn="ctr">
              <a:lnSpc>
                <a:spcPct val="150000"/>
              </a:lnSpc>
              <a:spcAft>
                <a:spcPct val="0"/>
              </a:spcAft>
            </a:pPr>
            <a:r>
              <a:rPr lang="zh-CN" altLang="en-US" sz="1200">
                <a:solidFill>
                  <a:schemeClr val="tx1">
                    <a:lumMod val="75000"/>
                    <a:lumOff val="25000"/>
                  </a:schemeClr>
                </a:solidFill>
                <a:cs typeface="+mn-ea"/>
                <a:sym typeface="+mn-lt"/>
              </a:rPr>
              <a:t>如何尝到变现“甜头”</a:t>
            </a:r>
            <a:endParaRPr lang="en-US" altLang="zh-CN" sz="1200">
              <a:solidFill>
                <a:schemeClr val="tx1">
                  <a:lumMod val="75000"/>
                  <a:lumOff val="25000"/>
                </a:schemeClr>
              </a:solidFill>
              <a:cs typeface="+mn-ea"/>
              <a:sym typeface="+mn-lt"/>
            </a:endParaRPr>
          </a:p>
          <a:p>
            <a:pPr algn="ctr">
              <a:lnSpc>
                <a:spcPct val="150000"/>
              </a:lnSpc>
              <a:spcAft>
                <a:spcPct val="0"/>
              </a:spcAft>
            </a:pPr>
            <a:r>
              <a:rPr lang="zh-CN" altLang="en-US" sz="1200">
                <a:solidFill>
                  <a:schemeClr val="tx1">
                    <a:lumMod val="75000"/>
                    <a:lumOff val="25000"/>
                  </a:schemeClr>
                </a:solidFill>
                <a:cs typeface="+mn-ea"/>
                <a:sym typeface="+mn-lt"/>
              </a:rPr>
              <a:t>如何带来可观受益</a:t>
            </a:r>
            <a:endParaRPr lang="en-US" altLang="zh-CN" sz="1200">
              <a:solidFill>
                <a:schemeClr val="tx1">
                  <a:lumMod val="75000"/>
                  <a:lumOff val="25000"/>
                </a:schemeClr>
              </a:solidFill>
              <a:cs typeface="+mn-ea"/>
              <a:sym typeface="+mn-lt"/>
            </a:endParaRPr>
          </a:p>
          <a:p>
            <a:pPr algn="ctr">
              <a:lnSpc>
                <a:spcPct val="150000"/>
              </a:lnSpc>
              <a:spcAft>
                <a:spcPct val="0"/>
              </a:spcAft>
            </a:pPr>
            <a:r>
              <a:rPr lang="zh-CN" altLang="en-US" sz="1200">
                <a:solidFill>
                  <a:schemeClr val="tx1">
                    <a:lumMod val="75000"/>
                    <a:lumOff val="25000"/>
                  </a:schemeClr>
                </a:solidFill>
                <a:cs typeface="+mn-ea"/>
                <a:sym typeface="+mn-lt"/>
              </a:rPr>
              <a:t>运营的一系列流程方案是什么</a:t>
            </a:r>
            <a:endParaRPr lang="en-US" altLang="zh-CN" sz="1200">
              <a:solidFill>
                <a:schemeClr val="tx1">
                  <a:lumMod val="75000"/>
                  <a:lumOff val="25000"/>
                </a:schemeClr>
              </a:solidFill>
              <a:cs typeface="+mn-ea"/>
              <a:sym typeface="+mn-lt"/>
            </a:endParaRPr>
          </a:p>
          <a:p>
            <a:pPr algn="ctr">
              <a:lnSpc>
                <a:spcPct val="150000"/>
              </a:lnSpc>
              <a:spcAft>
                <a:spcPct val="0"/>
              </a:spcAft>
            </a:pPr>
            <a:r>
              <a:rPr lang="zh-CN" altLang="en-US" sz="1200">
                <a:solidFill>
                  <a:schemeClr val="tx1">
                    <a:lumMod val="75000"/>
                    <a:lumOff val="25000"/>
                  </a:schemeClr>
                </a:solidFill>
                <a:cs typeface="+mn-ea"/>
                <a:sym typeface="+mn-lt"/>
              </a:rPr>
              <a:t>长期、短期运营之间的矛盾</a:t>
            </a:r>
            <a:endParaRPr lang="zh-CN" altLang="en-US" sz="1200" dirty="0">
              <a:solidFill>
                <a:schemeClr val="tx1">
                  <a:lumMod val="75000"/>
                  <a:lumOff val="25000"/>
                </a:schemeClr>
              </a:solidFill>
              <a:cs typeface="+mn-ea"/>
              <a:sym typeface="+mn-lt"/>
            </a:endParaRPr>
          </a:p>
        </p:txBody>
      </p:sp>
      <p:sp>
        <p:nvSpPr>
          <p:cNvPr id="83" name="矩形 82"/>
          <p:cNvSpPr/>
          <p:nvPr/>
        </p:nvSpPr>
        <p:spPr>
          <a:xfrm>
            <a:off x="4781419" y="4452800"/>
            <a:ext cx="2742399" cy="812492"/>
          </a:xfrm>
          <a:prstGeom prst="rect">
            <a:avLst/>
          </a:prstGeom>
        </p:spPr>
        <p:txBody>
          <a:bodyPr wrap="square" lIns="0" tIns="0" rIns="0" bIns="0" anchor="t" anchorCtr="0">
            <a:noAutofit/>
          </a:bodyPr>
          <a:lstStyle/>
          <a:p>
            <a:pPr algn="ctr">
              <a:lnSpc>
                <a:spcPct val="150000"/>
              </a:lnSpc>
              <a:spcAft>
                <a:spcPct val="0"/>
              </a:spcAft>
            </a:pPr>
            <a:r>
              <a:rPr lang="zh-CN" altLang="en-US" sz="1200">
                <a:solidFill>
                  <a:schemeClr val="tx1">
                    <a:lumMod val="75000"/>
                    <a:lumOff val="25000"/>
                  </a:schemeClr>
                </a:solidFill>
                <a:cs typeface="+mn-ea"/>
                <a:sym typeface="+mn-lt"/>
              </a:rPr>
              <a:t>是否提供免费服务器和域名</a:t>
            </a:r>
            <a:endParaRPr lang="en-US" altLang="zh-CN" sz="1200">
              <a:solidFill>
                <a:schemeClr val="tx1">
                  <a:lumMod val="75000"/>
                  <a:lumOff val="25000"/>
                </a:schemeClr>
              </a:solidFill>
              <a:cs typeface="+mn-ea"/>
              <a:sym typeface="+mn-lt"/>
            </a:endParaRPr>
          </a:p>
          <a:p>
            <a:pPr algn="ctr">
              <a:lnSpc>
                <a:spcPct val="150000"/>
              </a:lnSpc>
              <a:spcAft>
                <a:spcPct val="0"/>
              </a:spcAft>
            </a:pPr>
            <a:r>
              <a:rPr lang="zh-CN" altLang="en-US" sz="1200">
                <a:solidFill>
                  <a:schemeClr val="tx1">
                    <a:lumMod val="75000"/>
                    <a:lumOff val="25000"/>
                  </a:schemeClr>
                </a:solidFill>
                <a:cs typeface="+mn-ea"/>
                <a:sym typeface="+mn-lt"/>
              </a:rPr>
              <a:t>是否运行有效时间受到限制</a:t>
            </a:r>
            <a:endParaRPr lang="en-US" altLang="zh-CN" sz="1200">
              <a:solidFill>
                <a:schemeClr val="tx1">
                  <a:lumMod val="75000"/>
                  <a:lumOff val="25000"/>
                </a:schemeClr>
              </a:solidFill>
              <a:cs typeface="+mn-ea"/>
              <a:sym typeface="+mn-lt"/>
            </a:endParaRPr>
          </a:p>
          <a:p>
            <a:pPr algn="ctr">
              <a:lnSpc>
                <a:spcPct val="150000"/>
              </a:lnSpc>
              <a:spcAft>
                <a:spcPct val="0"/>
              </a:spcAft>
            </a:pPr>
            <a:r>
              <a:rPr lang="zh-CN" altLang="en-US" sz="1200">
                <a:solidFill>
                  <a:schemeClr val="tx1">
                    <a:lumMod val="75000"/>
                    <a:lumOff val="25000"/>
                  </a:schemeClr>
                </a:solidFill>
                <a:cs typeface="+mn-ea"/>
                <a:sym typeface="+mn-lt"/>
              </a:rPr>
              <a:t>是否能够做到</a:t>
            </a:r>
            <a:r>
              <a:rPr lang="en-US" altLang="zh-CN" sz="1200">
                <a:solidFill>
                  <a:schemeClr val="tx1">
                    <a:lumMod val="75000"/>
                    <a:lumOff val="25000"/>
                  </a:schemeClr>
                </a:solidFill>
                <a:cs typeface="+mn-ea"/>
                <a:sym typeface="+mn-lt"/>
              </a:rPr>
              <a:t>SEO</a:t>
            </a:r>
            <a:r>
              <a:rPr lang="zh-CN" altLang="en-US" sz="1200">
                <a:solidFill>
                  <a:schemeClr val="tx1">
                    <a:lumMod val="75000"/>
                    <a:lumOff val="25000"/>
                  </a:schemeClr>
                </a:solidFill>
                <a:cs typeface="+mn-ea"/>
                <a:sym typeface="+mn-lt"/>
              </a:rPr>
              <a:t>优化（百度搜索）</a:t>
            </a:r>
            <a:endParaRPr lang="zh-CN" altLang="en-US" sz="1200" dirty="0">
              <a:solidFill>
                <a:schemeClr val="tx1">
                  <a:lumMod val="75000"/>
                  <a:lumOff val="25000"/>
                </a:schemeClr>
              </a:solidFill>
              <a:cs typeface="+mn-ea"/>
              <a:sym typeface="+mn-lt"/>
            </a:endParaRPr>
          </a:p>
        </p:txBody>
      </p:sp>
      <p:sp>
        <p:nvSpPr>
          <p:cNvPr id="84" name="矩形 83"/>
          <p:cNvSpPr/>
          <p:nvPr/>
        </p:nvSpPr>
        <p:spPr>
          <a:xfrm>
            <a:off x="8261849" y="4452800"/>
            <a:ext cx="2742399" cy="812492"/>
          </a:xfrm>
          <a:prstGeom prst="rect">
            <a:avLst/>
          </a:prstGeom>
        </p:spPr>
        <p:txBody>
          <a:bodyPr wrap="square" lIns="0" tIns="0" rIns="0" bIns="0" anchor="t" anchorCtr="0">
            <a:noAutofit/>
          </a:bodyPr>
          <a:lstStyle/>
          <a:p>
            <a:pPr algn="ctr">
              <a:lnSpc>
                <a:spcPct val="150000"/>
              </a:lnSpc>
              <a:spcAft>
                <a:spcPct val="0"/>
              </a:spcAft>
            </a:pPr>
            <a:r>
              <a:rPr lang="zh-CN" altLang="en-US" sz="1200">
                <a:solidFill>
                  <a:schemeClr val="tx1">
                    <a:lumMod val="75000"/>
                    <a:lumOff val="25000"/>
                  </a:schemeClr>
                </a:solidFill>
                <a:cs typeface="+mn-ea"/>
                <a:sym typeface="+mn-lt"/>
              </a:rPr>
              <a:t>免费前提下是否能做到额外的需求</a:t>
            </a:r>
            <a:endParaRPr lang="en-US" altLang="zh-CN" sz="1200">
              <a:solidFill>
                <a:schemeClr val="tx1">
                  <a:lumMod val="75000"/>
                  <a:lumOff val="25000"/>
                </a:schemeClr>
              </a:solidFill>
              <a:cs typeface="+mn-ea"/>
              <a:sym typeface="+mn-lt"/>
            </a:endParaRPr>
          </a:p>
          <a:p>
            <a:pPr algn="ctr">
              <a:lnSpc>
                <a:spcPct val="150000"/>
              </a:lnSpc>
              <a:spcAft>
                <a:spcPct val="0"/>
              </a:spcAft>
            </a:pPr>
            <a:r>
              <a:rPr lang="zh-CN" altLang="en-US" sz="1200">
                <a:solidFill>
                  <a:schemeClr val="tx1">
                    <a:lumMod val="75000"/>
                    <a:lumOff val="25000"/>
                  </a:schemeClr>
                </a:solidFill>
                <a:cs typeface="+mn-ea"/>
                <a:sym typeface="+mn-lt"/>
              </a:rPr>
              <a:t>“得寸进尺”</a:t>
            </a:r>
            <a:endParaRPr lang="en-US" altLang="zh-CN" sz="1200">
              <a:solidFill>
                <a:schemeClr val="tx1">
                  <a:lumMod val="75000"/>
                  <a:lumOff val="25000"/>
                </a:schemeClr>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800" advClick="0" advTm="0">
        <p14:flythrough/>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fade">
                                      <p:cBhvr>
                                        <p:cTn id="7" dur="500"/>
                                        <p:tgtEl>
                                          <p:spTgt spid="69"/>
                                        </p:tgtEl>
                                      </p:cBhvr>
                                    </p:animEffect>
                                  </p:childTnLst>
                                </p:cTn>
                              </p:par>
                            </p:childTnLst>
                          </p:cTn>
                        </p:par>
                        <p:par>
                          <p:cTn id="8" fill="hold">
                            <p:stCondLst>
                              <p:cond delay="500"/>
                            </p:stCondLst>
                            <p:childTnLst>
                              <p:par>
                                <p:cTn id="9" presetID="12" presetClass="entr" presetSubtype="4" fill="hold" nodeType="afterEffect">
                                  <p:stCondLst>
                                    <p:cond delay="0"/>
                                  </p:stCondLst>
                                  <p:childTnLst>
                                    <p:set>
                                      <p:cBhvr>
                                        <p:cTn id="10" dur="1" fill="hold">
                                          <p:stCondLst>
                                            <p:cond delay="0"/>
                                          </p:stCondLst>
                                        </p:cTn>
                                        <p:tgtEl>
                                          <p:spTgt spid="70"/>
                                        </p:tgtEl>
                                        <p:attrNameLst>
                                          <p:attrName>style.visibility</p:attrName>
                                        </p:attrNameLst>
                                      </p:cBhvr>
                                      <p:to>
                                        <p:strVal val="visible"/>
                                      </p:to>
                                    </p:set>
                                    <p:anim calcmode="lin" valueType="num">
                                      <p:cBhvr additive="base">
                                        <p:cTn id="11" dur="500"/>
                                        <p:tgtEl>
                                          <p:spTgt spid="70"/>
                                        </p:tgtEl>
                                        <p:attrNameLst>
                                          <p:attrName>ppt_y</p:attrName>
                                        </p:attrNameLst>
                                      </p:cBhvr>
                                      <p:tavLst>
                                        <p:tav tm="0">
                                          <p:val>
                                            <p:strVal val="#ppt_y+#ppt_h*1.125000"/>
                                          </p:val>
                                        </p:tav>
                                        <p:tav tm="100000">
                                          <p:val>
                                            <p:strVal val="#ppt_y"/>
                                          </p:val>
                                        </p:tav>
                                      </p:tavLst>
                                    </p:anim>
                                    <p:animEffect transition="in" filter="wipe(up)">
                                      <p:cBhvr>
                                        <p:cTn id="12" dur="500"/>
                                        <p:tgtEl>
                                          <p:spTgt spid="70"/>
                                        </p:tgtEl>
                                      </p:cBhvr>
                                    </p:animEffect>
                                  </p:childTnLst>
                                </p:cTn>
                              </p:par>
                              <p:par>
                                <p:cTn id="13" presetID="12" presetClass="entr" presetSubtype="1" fill="hold" grpId="0" nodeType="withEffect">
                                  <p:stCondLst>
                                    <p:cond delay="0"/>
                                  </p:stCondLst>
                                  <p:childTnLst>
                                    <p:set>
                                      <p:cBhvr>
                                        <p:cTn id="14" dur="1" fill="hold">
                                          <p:stCondLst>
                                            <p:cond delay="0"/>
                                          </p:stCondLst>
                                        </p:cTn>
                                        <p:tgtEl>
                                          <p:spTgt spid="82"/>
                                        </p:tgtEl>
                                        <p:attrNameLst>
                                          <p:attrName>style.visibility</p:attrName>
                                        </p:attrNameLst>
                                      </p:cBhvr>
                                      <p:to>
                                        <p:strVal val="visible"/>
                                      </p:to>
                                    </p:set>
                                    <p:anim calcmode="lin" valueType="num">
                                      <p:cBhvr additive="base">
                                        <p:cTn id="15" dur="500"/>
                                        <p:tgtEl>
                                          <p:spTgt spid="82"/>
                                        </p:tgtEl>
                                        <p:attrNameLst>
                                          <p:attrName>ppt_y</p:attrName>
                                        </p:attrNameLst>
                                      </p:cBhvr>
                                      <p:tavLst>
                                        <p:tav tm="0">
                                          <p:val>
                                            <p:strVal val="#ppt_y-#ppt_h*1.125000"/>
                                          </p:val>
                                        </p:tav>
                                        <p:tav tm="100000">
                                          <p:val>
                                            <p:strVal val="#ppt_y"/>
                                          </p:val>
                                        </p:tav>
                                      </p:tavLst>
                                    </p:anim>
                                    <p:animEffect transition="in" filter="wipe(down)">
                                      <p:cBhvr>
                                        <p:cTn id="16" dur="500"/>
                                        <p:tgtEl>
                                          <p:spTgt spid="82"/>
                                        </p:tgtEl>
                                      </p:cBhvr>
                                    </p:animEffect>
                                  </p:childTnLst>
                                </p:cTn>
                              </p:par>
                            </p:childTnLst>
                          </p:cTn>
                        </p:par>
                        <p:par>
                          <p:cTn id="17" fill="hold">
                            <p:stCondLst>
                              <p:cond delay="1000"/>
                            </p:stCondLst>
                            <p:childTnLst>
                              <p:par>
                                <p:cTn id="18" presetID="12" presetClass="entr" presetSubtype="4" fill="hold" nodeType="afterEffect">
                                  <p:stCondLst>
                                    <p:cond delay="0"/>
                                  </p:stCondLst>
                                  <p:childTnLst>
                                    <p:set>
                                      <p:cBhvr>
                                        <p:cTn id="19" dur="1" fill="hold">
                                          <p:stCondLst>
                                            <p:cond delay="0"/>
                                          </p:stCondLst>
                                        </p:cTn>
                                        <p:tgtEl>
                                          <p:spTgt spid="74"/>
                                        </p:tgtEl>
                                        <p:attrNameLst>
                                          <p:attrName>style.visibility</p:attrName>
                                        </p:attrNameLst>
                                      </p:cBhvr>
                                      <p:to>
                                        <p:strVal val="visible"/>
                                      </p:to>
                                    </p:set>
                                    <p:anim calcmode="lin" valueType="num">
                                      <p:cBhvr additive="base">
                                        <p:cTn id="20" dur="500"/>
                                        <p:tgtEl>
                                          <p:spTgt spid="74"/>
                                        </p:tgtEl>
                                        <p:attrNameLst>
                                          <p:attrName>ppt_y</p:attrName>
                                        </p:attrNameLst>
                                      </p:cBhvr>
                                      <p:tavLst>
                                        <p:tav tm="0">
                                          <p:val>
                                            <p:strVal val="#ppt_y+#ppt_h*1.125000"/>
                                          </p:val>
                                        </p:tav>
                                        <p:tav tm="100000">
                                          <p:val>
                                            <p:strVal val="#ppt_y"/>
                                          </p:val>
                                        </p:tav>
                                      </p:tavLst>
                                    </p:anim>
                                    <p:animEffect transition="in" filter="wipe(up)">
                                      <p:cBhvr>
                                        <p:cTn id="21" dur="500"/>
                                        <p:tgtEl>
                                          <p:spTgt spid="74"/>
                                        </p:tgtEl>
                                      </p:cBhvr>
                                    </p:animEffect>
                                  </p:childTnLst>
                                </p:cTn>
                              </p:par>
                              <p:par>
                                <p:cTn id="22" presetID="12" presetClass="entr" presetSubtype="1" fill="hold" grpId="0" nodeType="withEffect">
                                  <p:stCondLst>
                                    <p:cond delay="0"/>
                                  </p:stCondLst>
                                  <p:childTnLst>
                                    <p:set>
                                      <p:cBhvr>
                                        <p:cTn id="23" dur="1" fill="hold">
                                          <p:stCondLst>
                                            <p:cond delay="0"/>
                                          </p:stCondLst>
                                        </p:cTn>
                                        <p:tgtEl>
                                          <p:spTgt spid="83"/>
                                        </p:tgtEl>
                                        <p:attrNameLst>
                                          <p:attrName>style.visibility</p:attrName>
                                        </p:attrNameLst>
                                      </p:cBhvr>
                                      <p:to>
                                        <p:strVal val="visible"/>
                                      </p:to>
                                    </p:set>
                                    <p:anim calcmode="lin" valueType="num">
                                      <p:cBhvr additive="base">
                                        <p:cTn id="24" dur="500"/>
                                        <p:tgtEl>
                                          <p:spTgt spid="83"/>
                                        </p:tgtEl>
                                        <p:attrNameLst>
                                          <p:attrName>ppt_y</p:attrName>
                                        </p:attrNameLst>
                                      </p:cBhvr>
                                      <p:tavLst>
                                        <p:tav tm="0">
                                          <p:val>
                                            <p:strVal val="#ppt_y-#ppt_h*1.125000"/>
                                          </p:val>
                                        </p:tav>
                                        <p:tav tm="100000">
                                          <p:val>
                                            <p:strVal val="#ppt_y"/>
                                          </p:val>
                                        </p:tav>
                                      </p:tavLst>
                                    </p:anim>
                                    <p:animEffect transition="in" filter="wipe(down)">
                                      <p:cBhvr>
                                        <p:cTn id="25" dur="500"/>
                                        <p:tgtEl>
                                          <p:spTgt spid="83"/>
                                        </p:tgtEl>
                                      </p:cBhvr>
                                    </p:animEffect>
                                  </p:childTnLst>
                                </p:cTn>
                              </p:par>
                            </p:childTnLst>
                          </p:cTn>
                        </p:par>
                        <p:par>
                          <p:cTn id="26" fill="hold">
                            <p:stCondLst>
                              <p:cond delay="1500"/>
                            </p:stCondLst>
                            <p:childTnLst>
                              <p:par>
                                <p:cTn id="27" presetID="12" presetClass="entr" presetSubtype="4" fill="hold" nodeType="afterEffect">
                                  <p:stCondLst>
                                    <p:cond delay="0"/>
                                  </p:stCondLst>
                                  <p:childTnLst>
                                    <p:set>
                                      <p:cBhvr>
                                        <p:cTn id="28" dur="1" fill="hold">
                                          <p:stCondLst>
                                            <p:cond delay="0"/>
                                          </p:stCondLst>
                                        </p:cTn>
                                        <p:tgtEl>
                                          <p:spTgt spid="78"/>
                                        </p:tgtEl>
                                        <p:attrNameLst>
                                          <p:attrName>style.visibility</p:attrName>
                                        </p:attrNameLst>
                                      </p:cBhvr>
                                      <p:to>
                                        <p:strVal val="visible"/>
                                      </p:to>
                                    </p:set>
                                    <p:anim calcmode="lin" valueType="num">
                                      <p:cBhvr additive="base">
                                        <p:cTn id="29" dur="500"/>
                                        <p:tgtEl>
                                          <p:spTgt spid="78"/>
                                        </p:tgtEl>
                                        <p:attrNameLst>
                                          <p:attrName>ppt_y</p:attrName>
                                        </p:attrNameLst>
                                      </p:cBhvr>
                                      <p:tavLst>
                                        <p:tav tm="0">
                                          <p:val>
                                            <p:strVal val="#ppt_y+#ppt_h*1.125000"/>
                                          </p:val>
                                        </p:tav>
                                        <p:tav tm="100000">
                                          <p:val>
                                            <p:strVal val="#ppt_y"/>
                                          </p:val>
                                        </p:tav>
                                      </p:tavLst>
                                    </p:anim>
                                    <p:animEffect transition="in" filter="wipe(up)">
                                      <p:cBhvr>
                                        <p:cTn id="30" dur="500"/>
                                        <p:tgtEl>
                                          <p:spTgt spid="78"/>
                                        </p:tgtEl>
                                      </p:cBhvr>
                                    </p:animEffect>
                                  </p:childTnLst>
                                </p:cTn>
                              </p:par>
                              <p:par>
                                <p:cTn id="31" presetID="12" presetClass="entr" presetSubtype="1" fill="hold" grpId="0" nodeType="withEffect">
                                  <p:stCondLst>
                                    <p:cond delay="0"/>
                                  </p:stCondLst>
                                  <p:childTnLst>
                                    <p:set>
                                      <p:cBhvr>
                                        <p:cTn id="32" dur="1" fill="hold">
                                          <p:stCondLst>
                                            <p:cond delay="0"/>
                                          </p:stCondLst>
                                        </p:cTn>
                                        <p:tgtEl>
                                          <p:spTgt spid="84"/>
                                        </p:tgtEl>
                                        <p:attrNameLst>
                                          <p:attrName>style.visibility</p:attrName>
                                        </p:attrNameLst>
                                      </p:cBhvr>
                                      <p:to>
                                        <p:strVal val="visible"/>
                                      </p:to>
                                    </p:set>
                                    <p:anim calcmode="lin" valueType="num">
                                      <p:cBhvr additive="base">
                                        <p:cTn id="33" dur="500"/>
                                        <p:tgtEl>
                                          <p:spTgt spid="84"/>
                                        </p:tgtEl>
                                        <p:attrNameLst>
                                          <p:attrName>ppt_y</p:attrName>
                                        </p:attrNameLst>
                                      </p:cBhvr>
                                      <p:tavLst>
                                        <p:tav tm="0">
                                          <p:val>
                                            <p:strVal val="#ppt_y-#ppt_h*1.125000"/>
                                          </p:val>
                                        </p:tav>
                                        <p:tav tm="100000">
                                          <p:val>
                                            <p:strVal val="#ppt_y"/>
                                          </p:val>
                                        </p:tav>
                                      </p:tavLst>
                                    </p:anim>
                                    <p:animEffect transition="in" filter="wipe(down)">
                                      <p:cBhvr>
                                        <p:cTn id="34" dur="5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animBg="1"/>
      <p:bldP spid="82" grpId="0"/>
      <p:bldP spid="83" grpId="0"/>
      <p:bldP spid="8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Oval 2"/>
          <p:cNvSpPr/>
          <p:nvPr/>
        </p:nvSpPr>
        <p:spPr>
          <a:xfrm>
            <a:off x="-861105" y="1014259"/>
            <a:ext cx="3407543" cy="3406878"/>
          </a:xfrm>
          <a:prstGeom prst="ellipse">
            <a:avLst/>
          </a:prstGeom>
          <a:solidFill>
            <a:schemeClr val="accent2">
              <a:alpha val="17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9" name="Oval 5"/>
          <p:cNvSpPr/>
          <p:nvPr/>
        </p:nvSpPr>
        <p:spPr>
          <a:xfrm>
            <a:off x="9281199" y="2165684"/>
            <a:ext cx="2427312" cy="2426838"/>
          </a:xfrm>
          <a:prstGeom prst="ellipse">
            <a:avLst/>
          </a:prstGeom>
          <a:solidFill>
            <a:schemeClr val="accent2">
              <a:alpha val="1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4" name="Oval 5"/>
          <p:cNvSpPr/>
          <p:nvPr/>
        </p:nvSpPr>
        <p:spPr>
          <a:xfrm>
            <a:off x="9281199" y="2165684"/>
            <a:ext cx="2427312" cy="2426838"/>
          </a:xfrm>
          <a:prstGeom prst="ellipse">
            <a:avLst/>
          </a:prstGeom>
          <a:solidFill>
            <a:schemeClr val="accent2">
              <a:alpha val="1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5" name="Oval 6"/>
          <p:cNvSpPr/>
          <p:nvPr/>
        </p:nvSpPr>
        <p:spPr>
          <a:xfrm>
            <a:off x="8728270" y="-190499"/>
            <a:ext cx="3303311" cy="3302667"/>
          </a:xfrm>
          <a:prstGeom prst="ellipse">
            <a:avLst/>
          </a:prstGeom>
          <a:solidFill>
            <a:srgbClr val="4F97CD">
              <a:alpha val="70000"/>
            </a:srgb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6" name="Oval 7"/>
          <p:cNvSpPr/>
          <p:nvPr/>
        </p:nvSpPr>
        <p:spPr>
          <a:xfrm>
            <a:off x="3827878" y="5286068"/>
            <a:ext cx="3407543" cy="3406878"/>
          </a:xfrm>
          <a:prstGeom prst="ellipse">
            <a:avLst/>
          </a:prstGeom>
          <a:solidFill>
            <a:schemeClr val="accent3">
              <a:alpha val="2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30" name="Oval 9"/>
          <p:cNvSpPr/>
          <p:nvPr/>
        </p:nvSpPr>
        <p:spPr>
          <a:xfrm>
            <a:off x="0" y="4906603"/>
            <a:ext cx="2599605" cy="2599097"/>
          </a:xfrm>
          <a:prstGeom prst="ellipse">
            <a:avLst/>
          </a:prstGeom>
          <a:solidFill>
            <a:srgbClr val="4D27D9"/>
          </a:solidFill>
          <a:ln>
            <a:noFill/>
          </a:ln>
          <a:effectLst>
            <a:softEdge rad="1092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33" name="Oval 5"/>
          <p:cNvSpPr/>
          <p:nvPr/>
        </p:nvSpPr>
        <p:spPr>
          <a:xfrm>
            <a:off x="0" y="4554955"/>
            <a:ext cx="3437729" cy="3437060"/>
          </a:xfrm>
          <a:prstGeom prst="ellipse">
            <a:avLst/>
          </a:prstGeom>
          <a:solidFill>
            <a:srgbClr val="76AED8"/>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3" name="Oval 5"/>
          <p:cNvSpPr/>
          <p:nvPr/>
        </p:nvSpPr>
        <p:spPr>
          <a:xfrm>
            <a:off x="100537" y="983228"/>
            <a:ext cx="3437729" cy="3437060"/>
          </a:xfrm>
          <a:prstGeom prst="ellipse">
            <a:avLst/>
          </a:prstGeom>
          <a:solidFill>
            <a:srgbClr val="76AED8"/>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34" name="Oval 5"/>
          <p:cNvSpPr/>
          <p:nvPr/>
        </p:nvSpPr>
        <p:spPr>
          <a:xfrm>
            <a:off x="6135230" y="5009645"/>
            <a:ext cx="1251284" cy="1251040"/>
          </a:xfrm>
          <a:prstGeom prst="ellipse">
            <a:avLst/>
          </a:prstGeom>
          <a:solidFill>
            <a:srgbClr val="4F97CD">
              <a:alpha val="6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36" name="矩形 35"/>
          <p:cNvSpPr/>
          <p:nvPr/>
        </p:nvSpPr>
        <p:spPr>
          <a:xfrm>
            <a:off x="521369" y="637673"/>
            <a:ext cx="11149263" cy="5582654"/>
          </a:xfrm>
          <a:prstGeom prst="rect">
            <a:avLst/>
          </a:prstGeom>
          <a:solidFill>
            <a:schemeClr val="bg1">
              <a:alpha val="40000"/>
            </a:schemeClr>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2286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dirty="0">
              <a:ln>
                <a:noFill/>
              </a:ln>
              <a:solidFill>
                <a:srgbClr val="FFFFFF"/>
              </a:solidFill>
              <a:effectLst/>
              <a:uLnTx/>
              <a:uFillTx/>
              <a:cs typeface="+mn-ea"/>
              <a:sym typeface="+mn-lt"/>
            </a:endParaRPr>
          </a:p>
        </p:txBody>
      </p:sp>
      <p:sp>
        <p:nvSpPr>
          <p:cNvPr id="22" name="Oval 5"/>
          <p:cNvSpPr/>
          <p:nvPr/>
        </p:nvSpPr>
        <p:spPr>
          <a:xfrm>
            <a:off x="6609348" y="1024670"/>
            <a:ext cx="4721096" cy="4720177"/>
          </a:xfrm>
          <a:prstGeom prst="ellipse">
            <a:avLst/>
          </a:prstGeom>
          <a:solidFill>
            <a:srgbClr val="FFC000">
              <a:alpha val="34000"/>
            </a:srgb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grpSp>
        <p:nvGrpSpPr>
          <p:cNvPr id="45" name="组合 44"/>
          <p:cNvGrpSpPr/>
          <p:nvPr/>
        </p:nvGrpSpPr>
        <p:grpSpPr>
          <a:xfrm>
            <a:off x="10343147" y="5646821"/>
            <a:ext cx="786064" cy="224590"/>
            <a:chOff x="818147" y="5646821"/>
            <a:chExt cx="786064" cy="224590"/>
          </a:xfrm>
          <a:solidFill>
            <a:srgbClr val="4F97CD"/>
          </a:solidFill>
        </p:grpSpPr>
        <p:sp>
          <p:nvSpPr>
            <p:cNvPr id="46" name="椭圆 45"/>
            <p:cNvSpPr/>
            <p:nvPr/>
          </p:nvSpPr>
          <p:spPr>
            <a:xfrm>
              <a:off x="818147" y="5646821"/>
              <a:ext cx="224590" cy="224590"/>
            </a:xfrm>
            <a:prstGeom prst="ellipse">
              <a:avLst/>
            </a:prstGeom>
            <a:gr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dirty="0">
                <a:ln>
                  <a:noFill/>
                </a:ln>
                <a:solidFill>
                  <a:srgbClr val="FFFFFF"/>
                </a:solidFill>
                <a:effectLst/>
                <a:uLnTx/>
                <a:uFillTx/>
                <a:cs typeface="+mn-ea"/>
                <a:sym typeface="+mn-lt"/>
              </a:endParaRPr>
            </a:p>
          </p:txBody>
        </p:sp>
        <p:sp>
          <p:nvSpPr>
            <p:cNvPr id="56" name="圆: 空心 55"/>
            <p:cNvSpPr/>
            <p:nvPr/>
          </p:nvSpPr>
          <p:spPr>
            <a:xfrm>
              <a:off x="1098884" y="5646821"/>
              <a:ext cx="224590" cy="224590"/>
            </a:xfrm>
            <a:prstGeom prst="donut">
              <a:avLst/>
            </a:prstGeom>
            <a:gr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dirty="0">
                <a:ln>
                  <a:noFill/>
                </a:ln>
                <a:solidFill>
                  <a:srgbClr val="FFFFFF"/>
                </a:solidFill>
                <a:effectLst/>
                <a:uLnTx/>
                <a:uFillTx/>
                <a:cs typeface="+mn-ea"/>
                <a:sym typeface="+mn-lt"/>
              </a:endParaRPr>
            </a:p>
          </p:txBody>
        </p:sp>
        <p:sp>
          <p:nvSpPr>
            <p:cNvPr id="57" name="圆: 空心 56"/>
            <p:cNvSpPr/>
            <p:nvPr/>
          </p:nvSpPr>
          <p:spPr>
            <a:xfrm>
              <a:off x="1379621" y="5646821"/>
              <a:ext cx="224590" cy="224590"/>
            </a:xfrm>
            <a:prstGeom prst="donut">
              <a:avLst/>
            </a:prstGeom>
            <a:gr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dirty="0">
                <a:ln>
                  <a:noFill/>
                </a:ln>
                <a:solidFill>
                  <a:srgbClr val="FFFFFF"/>
                </a:solidFill>
                <a:effectLst/>
                <a:uLnTx/>
                <a:uFillTx/>
                <a:cs typeface="+mn-ea"/>
                <a:sym typeface="+mn-lt"/>
              </a:endParaRPr>
            </a:p>
          </p:txBody>
        </p:sp>
      </p:grpSp>
      <p:grpSp>
        <p:nvGrpSpPr>
          <p:cNvPr id="5" name="组合 4"/>
          <p:cNvGrpSpPr/>
          <p:nvPr/>
        </p:nvGrpSpPr>
        <p:grpSpPr>
          <a:xfrm>
            <a:off x="4265353" y="744217"/>
            <a:ext cx="3789948" cy="3789948"/>
            <a:chOff x="1010651" y="1534026"/>
            <a:chExt cx="3789948" cy="3789948"/>
          </a:xfrm>
        </p:grpSpPr>
        <p:grpSp>
          <p:nvGrpSpPr>
            <p:cNvPr id="4" name="组合 3"/>
            <p:cNvGrpSpPr/>
            <p:nvPr/>
          </p:nvGrpSpPr>
          <p:grpSpPr>
            <a:xfrm>
              <a:off x="1010651" y="1534026"/>
              <a:ext cx="3789948" cy="3789948"/>
              <a:chOff x="433137" y="930442"/>
              <a:chExt cx="4507831" cy="4507831"/>
            </a:xfrm>
          </p:grpSpPr>
          <p:sp>
            <p:nvSpPr>
              <p:cNvPr id="21" name="Oval 2"/>
              <p:cNvSpPr/>
              <p:nvPr/>
            </p:nvSpPr>
            <p:spPr>
              <a:xfrm>
                <a:off x="983281" y="1480918"/>
                <a:ext cx="3407543" cy="3406878"/>
              </a:xfrm>
              <a:prstGeom prst="ellipse">
                <a:avLst/>
              </a:prstGeom>
              <a:solidFill>
                <a:schemeClr val="accent2">
                  <a:alpha val="17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grpSp>
            <p:nvGrpSpPr>
              <p:cNvPr id="2" name="组合 1"/>
              <p:cNvGrpSpPr/>
              <p:nvPr/>
            </p:nvGrpSpPr>
            <p:grpSpPr>
              <a:xfrm>
                <a:off x="681502" y="1179196"/>
                <a:ext cx="4011101" cy="4010323"/>
                <a:chOff x="512772" y="994813"/>
                <a:chExt cx="4011101" cy="4010323"/>
              </a:xfrm>
            </p:grpSpPr>
            <p:sp>
              <p:nvSpPr>
                <p:cNvPr id="58" name="Oval 5"/>
                <p:cNvSpPr/>
                <p:nvPr/>
              </p:nvSpPr>
              <p:spPr>
                <a:xfrm>
                  <a:off x="512772" y="994813"/>
                  <a:ext cx="4011101" cy="4010323"/>
                </a:xfrm>
                <a:prstGeom prst="ellipse">
                  <a:avLst/>
                </a:prstGeom>
                <a:solidFill>
                  <a:srgbClr val="4F97CD">
                    <a:alpha val="7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60" name="Oval 5"/>
                <p:cNvSpPr/>
                <p:nvPr/>
              </p:nvSpPr>
              <p:spPr>
                <a:xfrm>
                  <a:off x="885315" y="1435981"/>
                  <a:ext cx="3128592" cy="3127986"/>
                </a:xfrm>
                <a:prstGeom prst="ellipse">
                  <a:avLst/>
                </a:prstGeom>
                <a:gradFill>
                  <a:gsLst>
                    <a:gs pos="0">
                      <a:schemeClr val="accent1">
                        <a:lumMod val="5000"/>
                        <a:lumOff val="95000"/>
                      </a:schemeClr>
                    </a:gs>
                    <a:gs pos="74000">
                      <a:srgbClr val="B1D0E9"/>
                    </a:gs>
                    <a:gs pos="83000">
                      <a:srgbClr val="B1D0E9"/>
                    </a:gs>
                    <a:gs pos="100000">
                      <a:srgbClr val="B1D0E9"/>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grpSp>
          <p:sp>
            <p:nvSpPr>
              <p:cNvPr id="3" name="弧形 2"/>
              <p:cNvSpPr/>
              <p:nvPr/>
            </p:nvSpPr>
            <p:spPr>
              <a:xfrm>
                <a:off x="433137" y="930442"/>
                <a:ext cx="4507831" cy="4507831"/>
              </a:xfrm>
              <a:prstGeom prst="arc">
                <a:avLst>
                  <a:gd name="adj1" fmla="val 6717068"/>
                  <a:gd name="adj2" fmla="val 20833352"/>
                </a:avLst>
              </a:prstGeom>
              <a:ln>
                <a:solidFill>
                  <a:srgbClr val="4F97CD"/>
                </a:solidFill>
                <a:headEnd type="oval"/>
                <a:tailEnd type="ova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sp>
            <p:nvSpPr>
              <p:cNvPr id="61" name="弧形 60"/>
              <p:cNvSpPr/>
              <p:nvPr/>
            </p:nvSpPr>
            <p:spPr>
              <a:xfrm>
                <a:off x="753978" y="1251283"/>
                <a:ext cx="3866148" cy="3866148"/>
              </a:xfrm>
              <a:prstGeom prst="arc">
                <a:avLst>
                  <a:gd name="adj1" fmla="val 17899546"/>
                  <a:gd name="adj2" fmla="val 10350569"/>
                </a:avLst>
              </a:prstGeom>
              <a:ln>
                <a:solidFill>
                  <a:srgbClr val="4F97CD"/>
                </a:solidFill>
                <a:headEnd type="oval"/>
                <a:tailEnd type="ova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grpSp>
        <p:sp>
          <p:nvSpPr>
            <p:cNvPr id="62" name="文本框 61"/>
            <p:cNvSpPr txBox="1"/>
            <p:nvPr/>
          </p:nvSpPr>
          <p:spPr>
            <a:xfrm>
              <a:off x="1434088" y="2828836"/>
              <a:ext cx="2943074"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7200" b="1" i="0" u="none" strike="noStrike" kern="1200" cap="none" spc="0" normalizeH="0" baseline="0" noProof="0" dirty="0">
                  <a:ln>
                    <a:noFill/>
                  </a:ln>
                  <a:solidFill>
                    <a:srgbClr val="4F97CD"/>
                  </a:solidFill>
                  <a:effectLst/>
                  <a:uLnTx/>
                  <a:uFillTx/>
                  <a:cs typeface="+mn-ea"/>
                  <a:sym typeface="+mn-lt"/>
                </a:rPr>
                <a:t>04</a:t>
              </a:r>
              <a:r>
                <a:rPr kumimoji="0" lang="en-US" altLang="zh-CN" sz="2800" b="1" i="0" u="none" strike="noStrike" kern="1200" cap="none" spc="0" normalizeH="0" baseline="0" noProof="0" dirty="0">
                  <a:ln>
                    <a:noFill/>
                  </a:ln>
                  <a:solidFill>
                    <a:srgbClr val="4F97CD"/>
                  </a:solidFill>
                  <a:effectLst/>
                  <a:uLnTx/>
                  <a:uFillTx/>
                  <a:cs typeface="+mn-ea"/>
                  <a:sym typeface="+mn-lt"/>
                </a:rPr>
                <a:t>/Part</a:t>
              </a:r>
              <a:endParaRPr kumimoji="0" lang="en-US" altLang="zh-CN" sz="4400" b="1" i="0" u="none" strike="noStrike" kern="1200" cap="none" spc="0" normalizeH="0" baseline="0" noProof="0" dirty="0">
                <a:ln>
                  <a:noFill/>
                </a:ln>
                <a:solidFill>
                  <a:srgbClr val="4F97CD"/>
                </a:solidFill>
                <a:effectLst/>
                <a:uLnTx/>
                <a:uFillTx/>
                <a:cs typeface="+mn-ea"/>
                <a:sym typeface="+mn-lt"/>
              </a:endParaRPr>
            </a:p>
          </p:txBody>
        </p:sp>
      </p:grpSp>
      <p:sp>
        <p:nvSpPr>
          <p:cNvPr id="65" name="矩形 64"/>
          <p:cNvSpPr/>
          <p:nvPr/>
        </p:nvSpPr>
        <p:spPr>
          <a:xfrm>
            <a:off x="4176554" y="4592498"/>
            <a:ext cx="3840480" cy="829945"/>
          </a:xfrm>
          <a:prstGeom prst="rect">
            <a:avLst/>
          </a:prstGeom>
        </p:spPr>
        <p:txBody>
          <a:bodyPr wrap="none">
            <a:spAutoFit/>
          </a:bodyPr>
          <a:lstStyle/>
          <a:p>
            <a:pPr lvl="0" algn="ctr">
              <a:defRPr/>
            </a:pPr>
            <a:r>
              <a:rPr lang="zh-CN" altLang="en-US" sz="4800" dirty="0">
                <a:solidFill>
                  <a:srgbClr val="000000">
                    <a:lumMod val="65000"/>
                    <a:lumOff val="35000"/>
                  </a:srgbClr>
                </a:solidFill>
                <a:cs typeface="+mn-ea"/>
                <a:sym typeface="+mn-lt"/>
              </a:rPr>
              <a:t>小组后续计划</a:t>
            </a:r>
          </a:p>
        </p:txBody>
      </p:sp>
      <p:sp>
        <p:nvSpPr>
          <p:cNvPr id="66" name="矩形 65"/>
          <p:cNvSpPr/>
          <p:nvPr/>
        </p:nvSpPr>
        <p:spPr>
          <a:xfrm>
            <a:off x="3014421" y="5410795"/>
            <a:ext cx="6164745" cy="475615"/>
          </a:xfrm>
          <a:prstGeom prst="rect">
            <a:avLst/>
          </a:prstGeom>
        </p:spPr>
        <p:txBody>
          <a:bodyPr wrap="square">
            <a:spAutoFit/>
          </a:bodyPr>
          <a:lstStyle/>
          <a:p>
            <a:pPr marL="0" marR="0" lvl="0" indent="0" algn="ctr" defTabSz="914400" rtl="0" eaLnBrk="1" fontAlgn="auto" latinLnBrk="0" hangingPunct="1">
              <a:lnSpc>
                <a:spcPct val="125000"/>
              </a:lnSpc>
              <a:spcBef>
                <a:spcPts val="0"/>
              </a:spcBef>
              <a:spcAft>
                <a:spcPts val="800"/>
              </a:spcAft>
              <a:buClrTx/>
              <a:buSzTx/>
              <a:buFontTx/>
              <a:buNone/>
              <a:defRPr/>
            </a:pPr>
            <a:r>
              <a:rPr lang="en-US" altLang="zh-CN" sz="2000" kern="0">
                <a:ln>
                  <a:noFill/>
                </a:ln>
                <a:solidFill>
                  <a:srgbClr val="000000">
                    <a:lumMod val="65000"/>
                    <a:lumOff val="35000"/>
                  </a:srgbClr>
                </a:solidFill>
                <a:effectLst/>
                <a:uLnTx/>
                <a:uFillTx/>
                <a:cs typeface="+mn-ea"/>
                <a:sym typeface="+mn-lt"/>
              </a:rPr>
              <a:t>Subsequent group plan</a:t>
            </a:r>
            <a:r>
              <a:rPr kumimoji="0" lang="en-US" altLang="zh-CN" sz="2000" b="0" i="0" u="none" strike="noStrike" kern="1200" cap="none" spc="0" normalizeH="0" baseline="0" noProof="0" dirty="0">
                <a:ln>
                  <a:noFill/>
                </a:ln>
                <a:solidFill>
                  <a:prstClr val="black">
                    <a:lumMod val="65000"/>
                    <a:lumOff val="35000"/>
                  </a:prstClr>
                </a:solidFill>
                <a:effectLst/>
                <a:uLnTx/>
                <a:uFillTx/>
                <a:cs typeface="+mn-ea"/>
                <a:sym typeface="+mn-lt"/>
              </a:rPr>
              <a:t> </a:t>
            </a:r>
            <a:endParaRPr kumimoji="0" lang="zh-CN" altLang="en-US" sz="2000" b="0" i="0" u="none" strike="noStrike" kern="1200" cap="none" spc="0" normalizeH="0" baseline="0" noProof="0" dirty="0">
              <a:ln>
                <a:noFill/>
              </a:ln>
              <a:solidFill>
                <a:prstClr val="black">
                  <a:lumMod val="65000"/>
                  <a:lumOff val="35000"/>
                </a:prstClr>
              </a:solidFill>
              <a:effectLst/>
              <a:uLnTx/>
              <a:uFillTx/>
              <a:cs typeface="+mn-ea"/>
              <a:sym typeface="+mn-lt"/>
            </a:endParaRPr>
          </a:p>
        </p:txBody>
      </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1250" fill="hold"/>
                                        <p:tgtEl>
                                          <p:spTgt spid="20"/>
                                        </p:tgtEl>
                                        <p:attrNameLst>
                                          <p:attrName>ppt_x</p:attrName>
                                        </p:attrNameLst>
                                      </p:cBhvr>
                                      <p:tavLst>
                                        <p:tav tm="0">
                                          <p:val>
                                            <p:strVal val="0-#ppt_w/2"/>
                                          </p:val>
                                        </p:tav>
                                        <p:tav tm="100000">
                                          <p:val>
                                            <p:strVal val="#ppt_x"/>
                                          </p:val>
                                        </p:tav>
                                      </p:tavLst>
                                    </p:anim>
                                    <p:anim calcmode="lin" valueType="num">
                                      <p:cBhvr additive="base">
                                        <p:cTn id="8" dur="1250" fill="hold"/>
                                        <p:tgtEl>
                                          <p:spTgt spid="20"/>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53" presetClass="entr" presetSubtype="16"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par>
                          <p:cTn id="15" fill="hold">
                            <p:stCondLst>
                              <p:cond delay="2000"/>
                            </p:stCondLst>
                            <p:childTnLst>
                              <p:par>
                                <p:cTn id="16" presetID="2" presetClass="entr" presetSubtype="4" decel="100000" fill="hold" grpId="0" nodeType="afterEffect">
                                  <p:stCondLst>
                                    <p:cond delay="0"/>
                                  </p:stCondLst>
                                  <p:childTnLst>
                                    <p:set>
                                      <p:cBhvr>
                                        <p:cTn id="17" dur="1" fill="hold">
                                          <p:stCondLst>
                                            <p:cond delay="0"/>
                                          </p:stCondLst>
                                        </p:cTn>
                                        <p:tgtEl>
                                          <p:spTgt spid="65"/>
                                        </p:tgtEl>
                                        <p:attrNameLst>
                                          <p:attrName>style.visibility</p:attrName>
                                        </p:attrNameLst>
                                      </p:cBhvr>
                                      <p:to>
                                        <p:strVal val="visible"/>
                                      </p:to>
                                    </p:set>
                                    <p:anim calcmode="lin" valueType="num">
                                      <p:cBhvr additive="base">
                                        <p:cTn id="18" dur="1250" fill="hold"/>
                                        <p:tgtEl>
                                          <p:spTgt spid="65"/>
                                        </p:tgtEl>
                                        <p:attrNameLst>
                                          <p:attrName>ppt_x</p:attrName>
                                        </p:attrNameLst>
                                      </p:cBhvr>
                                      <p:tavLst>
                                        <p:tav tm="0">
                                          <p:val>
                                            <p:strVal val="#ppt_x"/>
                                          </p:val>
                                        </p:tav>
                                        <p:tav tm="100000">
                                          <p:val>
                                            <p:strVal val="#ppt_x"/>
                                          </p:val>
                                        </p:tav>
                                      </p:tavLst>
                                    </p:anim>
                                    <p:anim calcmode="lin" valueType="num">
                                      <p:cBhvr additive="base">
                                        <p:cTn id="19" dur="1250" fill="hold"/>
                                        <p:tgtEl>
                                          <p:spTgt spid="65"/>
                                        </p:tgtEl>
                                        <p:attrNameLst>
                                          <p:attrName>ppt_y</p:attrName>
                                        </p:attrNameLst>
                                      </p:cBhvr>
                                      <p:tavLst>
                                        <p:tav tm="0">
                                          <p:val>
                                            <p:strVal val="1+#ppt_h/2"/>
                                          </p:val>
                                        </p:tav>
                                        <p:tav tm="100000">
                                          <p:val>
                                            <p:strVal val="#ppt_y"/>
                                          </p:val>
                                        </p:tav>
                                      </p:tavLst>
                                    </p:anim>
                                  </p:childTnLst>
                                </p:cTn>
                              </p:par>
                              <p:par>
                                <p:cTn id="20" presetID="2" presetClass="entr" presetSubtype="4" decel="100000" fill="hold" grpId="0" nodeType="withEffect">
                                  <p:stCondLst>
                                    <p:cond delay="0"/>
                                  </p:stCondLst>
                                  <p:childTnLst>
                                    <p:set>
                                      <p:cBhvr>
                                        <p:cTn id="21" dur="1" fill="hold">
                                          <p:stCondLst>
                                            <p:cond delay="0"/>
                                          </p:stCondLst>
                                        </p:cTn>
                                        <p:tgtEl>
                                          <p:spTgt spid="66"/>
                                        </p:tgtEl>
                                        <p:attrNameLst>
                                          <p:attrName>style.visibility</p:attrName>
                                        </p:attrNameLst>
                                      </p:cBhvr>
                                      <p:to>
                                        <p:strVal val="visible"/>
                                      </p:to>
                                    </p:set>
                                    <p:anim calcmode="lin" valueType="num">
                                      <p:cBhvr additive="base">
                                        <p:cTn id="22" dur="1250" fill="hold"/>
                                        <p:tgtEl>
                                          <p:spTgt spid="66"/>
                                        </p:tgtEl>
                                        <p:attrNameLst>
                                          <p:attrName>ppt_x</p:attrName>
                                        </p:attrNameLst>
                                      </p:cBhvr>
                                      <p:tavLst>
                                        <p:tav tm="0">
                                          <p:val>
                                            <p:strVal val="#ppt_x"/>
                                          </p:val>
                                        </p:tav>
                                        <p:tav tm="100000">
                                          <p:val>
                                            <p:strVal val="#ppt_x"/>
                                          </p:val>
                                        </p:tav>
                                      </p:tavLst>
                                    </p:anim>
                                    <p:anim calcmode="lin" valueType="num">
                                      <p:cBhvr additive="base">
                                        <p:cTn id="23" dur="1250" fill="hold"/>
                                        <p:tgtEl>
                                          <p:spTgt spid="6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65" grpId="0"/>
      <p:bldP spid="6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256678" y="445078"/>
            <a:ext cx="3256546" cy="561473"/>
            <a:chOff x="561476" y="445078"/>
            <a:chExt cx="3256546" cy="561473"/>
          </a:xfrm>
        </p:grpSpPr>
        <p:grpSp>
          <p:nvGrpSpPr>
            <p:cNvPr id="5" name="组合 4"/>
            <p:cNvGrpSpPr/>
            <p:nvPr/>
          </p:nvGrpSpPr>
          <p:grpSpPr>
            <a:xfrm>
              <a:off x="561476" y="445078"/>
              <a:ext cx="641683" cy="561473"/>
              <a:chOff x="481265" y="545432"/>
              <a:chExt cx="641683" cy="561473"/>
            </a:xfrm>
          </p:grpSpPr>
          <p:sp>
            <p:nvSpPr>
              <p:cNvPr id="2" name="圆: 空心 1"/>
              <p:cNvSpPr/>
              <p:nvPr/>
            </p:nvSpPr>
            <p:spPr>
              <a:xfrm>
                <a:off x="689812" y="545432"/>
                <a:ext cx="433136" cy="433136"/>
              </a:xfrm>
              <a:prstGeom prst="donut">
                <a:avLst/>
              </a:prstGeom>
              <a:solidFill>
                <a:srgbClr val="4F97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28" name="椭圆 27"/>
              <p:cNvSpPr/>
              <p:nvPr/>
            </p:nvSpPr>
            <p:spPr>
              <a:xfrm>
                <a:off x="481265" y="882316"/>
                <a:ext cx="224589" cy="224589"/>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grpSp>
        <p:sp>
          <p:nvSpPr>
            <p:cNvPr id="29" name="文本框 28"/>
            <p:cNvSpPr txBox="1"/>
            <p:nvPr/>
          </p:nvSpPr>
          <p:spPr>
            <a:xfrm>
              <a:off x="1251285" y="464204"/>
              <a:ext cx="2566737" cy="52197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2800">
                  <a:solidFill>
                    <a:prstClr val="black">
                      <a:lumMod val="65000"/>
                      <a:lumOff val="35000"/>
                    </a:prstClr>
                  </a:solidFill>
                  <a:cs typeface="+mn-ea"/>
                  <a:sym typeface="+mn-lt"/>
                </a:rPr>
                <a:t>面对问题</a:t>
              </a:r>
              <a:endParaRPr kumimoji="0" lang="zh-CN" altLang="en-US" sz="2800" b="0" i="0" u="none" strike="noStrike" kern="1200" cap="none" spc="0" normalizeH="0" baseline="0" noProof="0" dirty="0">
                <a:ln>
                  <a:noFill/>
                </a:ln>
                <a:solidFill>
                  <a:prstClr val="black">
                    <a:lumMod val="65000"/>
                    <a:lumOff val="35000"/>
                  </a:prstClr>
                </a:solidFill>
                <a:effectLst/>
                <a:uLnTx/>
                <a:uFillTx/>
                <a:cs typeface="+mn-ea"/>
                <a:sym typeface="+mn-lt"/>
              </a:endParaRPr>
            </a:p>
          </p:txBody>
        </p:sp>
      </p:grpSp>
      <p:sp>
        <p:nvSpPr>
          <p:cNvPr id="25" name="圆角矩形 6"/>
          <p:cNvSpPr/>
          <p:nvPr/>
        </p:nvSpPr>
        <p:spPr>
          <a:xfrm>
            <a:off x="6081103" y="1883021"/>
            <a:ext cx="4608512" cy="1837332"/>
          </a:xfrm>
          <a:prstGeom prst="roundRect">
            <a:avLst>
              <a:gd name="adj" fmla="val 3888"/>
            </a:avLst>
          </a:prstGeom>
          <a:solidFill>
            <a:schemeClr val="bg1"/>
          </a:solidFill>
          <a:ln w="12700">
            <a:noFill/>
          </a:ln>
          <a:effectLst>
            <a:outerShdw blurRad="190500" dist="635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cs typeface="+mn-ea"/>
              <a:sym typeface="+mn-lt"/>
            </a:endParaRPr>
          </a:p>
        </p:txBody>
      </p:sp>
      <p:sp>
        <p:nvSpPr>
          <p:cNvPr id="26" name="圆角矩形 4"/>
          <p:cNvSpPr/>
          <p:nvPr/>
        </p:nvSpPr>
        <p:spPr>
          <a:xfrm>
            <a:off x="6753178" y="1642993"/>
            <a:ext cx="3264363" cy="480053"/>
          </a:xfrm>
          <a:prstGeom prst="roundRect">
            <a:avLst/>
          </a:prstGeom>
          <a:solidFill>
            <a:srgbClr val="FFC000"/>
          </a:solidFill>
          <a:ln>
            <a:noFill/>
          </a:ln>
          <a:effectLst>
            <a:outerShdw blurRad="254000" dist="635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zh-CN" altLang="en-US" b="1">
                <a:cs typeface="+mn-ea"/>
                <a:sym typeface="+mn-lt"/>
              </a:rPr>
              <a:t>运营问题</a:t>
            </a:r>
            <a:endParaRPr lang="zh-CN" altLang="en-US" b="1" dirty="0">
              <a:cs typeface="+mn-ea"/>
              <a:sym typeface="+mn-lt"/>
            </a:endParaRPr>
          </a:p>
        </p:txBody>
      </p:sp>
      <p:sp>
        <p:nvSpPr>
          <p:cNvPr id="27" name="圆角矩形 7"/>
          <p:cNvSpPr/>
          <p:nvPr/>
        </p:nvSpPr>
        <p:spPr>
          <a:xfrm>
            <a:off x="6081103" y="4219568"/>
            <a:ext cx="4608512" cy="1488165"/>
          </a:xfrm>
          <a:prstGeom prst="roundRect">
            <a:avLst>
              <a:gd name="adj" fmla="val 6016"/>
            </a:avLst>
          </a:prstGeom>
          <a:solidFill>
            <a:schemeClr val="bg1"/>
          </a:solidFill>
          <a:ln w="12700">
            <a:noFill/>
          </a:ln>
          <a:effectLst>
            <a:outerShdw blurRad="190500" dist="635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cs typeface="+mn-ea"/>
              <a:sym typeface="+mn-lt"/>
            </a:endParaRPr>
          </a:p>
        </p:txBody>
      </p:sp>
      <p:sp>
        <p:nvSpPr>
          <p:cNvPr id="30" name="圆角矩形 5"/>
          <p:cNvSpPr/>
          <p:nvPr/>
        </p:nvSpPr>
        <p:spPr>
          <a:xfrm>
            <a:off x="6753178" y="3985708"/>
            <a:ext cx="3264363" cy="480053"/>
          </a:xfrm>
          <a:prstGeom prst="roundRect">
            <a:avLst/>
          </a:prstGeom>
          <a:solidFill>
            <a:srgbClr val="4F97CD"/>
          </a:solidFill>
          <a:ln>
            <a:noFill/>
          </a:ln>
          <a:effectLst>
            <a:outerShdw blurRad="254000" dist="635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r>
              <a:rPr lang="zh-CN" altLang="en-US" b="1">
                <a:cs typeface="+mn-ea"/>
                <a:sym typeface="+mn-lt"/>
              </a:rPr>
              <a:t>客源问题</a:t>
            </a:r>
            <a:endParaRPr lang="zh-CN" altLang="en-US" b="1" dirty="0">
              <a:cs typeface="+mn-ea"/>
              <a:sym typeface="+mn-lt"/>
            </a:endParaRPr>
          </a:p>
        </p:txBody>
      </p:sp>
      <p:sp>
        <p:nvSpPr>
          <p:cNvPr id="32" name="Rectangle 12"/>
          <p:cNvSpPr/>
          <p:nvPr/>
        </p:nvSpPr>
        <p:spPr>
          <a:xfrm>
            <a:off x="6257911" y="2231789"/>
            <a:ext cx="4143672" cy="1350563"/>
          </a:xfrm>
          <a:prstGeom prst="rect">
            <a:avLst/>
          </a:prstGeom>
        </p:spPr>
        <p:txBody>
          <a:bodyPr wrap="square">
            <a:spAutoFit/>
          </a:bodyPr>
          <a:lstStyle/>
          <a:p>
            <a:pPr>
              <a:lnSpc>
                <a:spcPct val="150000"/>
              </a:lnSpc>
            </a:pPr>
            <a:r>
              <a:rPr lang="zh-CN" altLang="en-US" sz="1400">
                <a:solidFill>
                  <a:schemeClr val="tx1">
                    <a:lumMod val="65000"/>
                    <a:lumOff val="35000"/>
                  </a:schemeClr>
                </a:solidFill>
                <a:cs typeface="+mn-ea"/>
                <a:sym typeface="+mn-lt"/>
              </a:rPr>
              <a:t>“一针见血”提出一个问题：不能长期运营有什么意义呢？</a:t>
            </a:r>
            <a:endParaRPr lang="en-US" altLang="zh-CN" sz="1400">
              <a:solidFill>
                <a:schemeClr val="tx1">
                  <a:lumMod val="65000"/>
                  <a:lumOff val="35000"/>
                </a:schemeClr>
              </a:solidFill>
              <a:cs typeface="+mn-ea"/>
              <a:sym typeface="+mn-lt"/>
            </a:endParaRPr>
          </a:p>
          <a:p>
            <a:pPr>
              <a:lnSpc>
                <a:spcPct val="150000"/>
              </a:lnSpc>
            </a:pPr>
            <a:r>
              <a:rPr lang="zh-CN" altLang="en-US" sz="1400">
                <a:solidFill>
                  <a:schemeClr val="tx1">
                    <a:lumMod val="65000"/>
                    <a:lumOff val="35000"/>
                  </a:schemeClr>
                </a:solidFill>
                <a:cs typeface="+mn-ea"/>
                <a:sym typeface="+mn-lt"/>
              </a:rPr>
              <a:t>某企业：“我们需要打响一个品牌，宁可找专业公司，宁缺毋滥”</a:t>
            </a:r>
            <a:endParaRPr lang="zh-CN" altLang="en-US" sz="1400" dirty="0">
              <a:solidFill>
                <a:schemeClr val="tx1">
                  <a:lumMod val="65000"/>
                  <a:lumOff val="35000"/>
                </a:schemeClr>
              </a:solidFill>
              <a:cs typeface="+mn-ea"/>
              <a:sym typeface="+mn-lt"/>
            </a:endParaRPr>
          </a:p>
        </p:txBody>
      </p:sp>
      <p:sp>
        <p:nvSpPr>
          <p:cNvPr id="33" name="Rectangle 12"/>
          <p:cNvSpPr/>
          <p:nvPr/>
        </p:nvSpPr>
        <p:spPr>
          <a:xfrm>
            <a:off x="6257911" y="4612317"/>
            <a:ext cx="4143672" cy="704232"/>
          </a:xfrm>
          <a:prstGeom prst="rect">
            <a:avLst/>
          </a:prstGeom>
        </p:spPr>
        <p:txBody>
          <a:bodyPr wrap="square">
            <a:spAutoFit/>
          </a:bodyPr>
          <a:lstStyle/>
          <a:p>
            <a:pPr>
              <a:lnSpc>
                <a:spcPct val="150000"/>
              </a:lnSpc>
            </a:pPr>
            <a:r>
              <a:rPr lang="zh-CN" altLang="en-US" sz="1400">
                <a:solidFill>
                  <a:schemeClr val="tx1">
                    <a:lumMod val="65000"/>
                    <a:lumOff val="35000"/>
                  </a:schemeClr>
                </a:solidFill>
                <a:cs typeface="+mn-ea"/>
                <a:sym typeface="+mn-lt"/>
              </a:rPr>
              <a:t>多家企业明确表明，自己所在地段有稳定客源，不再需要网站与推广之类需求</a:t>
            </a:r>
            <a:endParaRPr lang="zh-CN" altLang="en-US" sz="1400" dirty="0">
              <a:solidFill>
                <a:schemeClr val="tx1">
                  <a:lumMod val="65000"/>
                  <a:lumOff val="35000"/>
                </a:schemeClr>
              </a:solidFill>
              <a:cs typeface="+mn-ea"/>
              <a:sym typeface="+mn-lt"/>
            </a:endParaRPr>
          </a:p>
        </p:txBody>
      </p:sp>
      <p:pic>
        <p:nvPicPr>
          <p:cNvPr id="4" name="图片 3" descr="微信图片_20230627204338"/>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898525" y="2734310"/>
            <a:ext cx="4942205" cy="224345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3900" advClick="0" advTm="0">
        <p14:glitter pattern="hexagon"/>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p:cTn id="7" dur="500" decel="50000" fill="hold">
                                          <p:stCondLst>
                                            <p:cond delay="0"/>
                                          </p:stCondLst>
                                        </p:cTn>
                                        <p:tgtEl>
                                          <p:spTgt spid="26"/>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6"/>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6"/>
                                        </p:tgtEl>
                                        <p:attrNameLst>
                                          <p:attrName>ppt_w</p:attrName>
                                        </p:attrNameLst>
                                      </p:cBhvr>
                                      <p:tavLst>
                                        <p:tav tm="0">
                                          <p:val>
                                            <p:strVal val="#ppt_w*.05"/>
                                          </p:val>
                                        </p:tav>
                                        <p:tav tm="100000">
                                          <p:val>
                                            <p:strVal val="#ppt_w"/>
                                          </p:val>
                                        </p:tav>
                                      </p:tavLst>
                                    </p:anim>
                                    <p:anim calcmode="lin" valueType="num">
                                      <p:cBhvr>
                                        <p:cTn id="10" dur="1000" fill="hold"/>
                                        <p:tgtEl>
                                          <p:spTgt spid="26"/>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6"/>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6"/>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6"/>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6"/>
                                        </p:tgtEl>
                                      </p:cBhvr>
                                    </p:animEffect>
                                  </p:childTnLst>
                                </p:cTn>
                              </p:par>
                            </p:childTnLst>
                          </p:cTn>
                        </p:par>
                        <p:par>
                          <p:cTn id="15" fill="hold">
                            <p:stCondLst>
                              <p:cond delay="1000"/>
                            </p:stCondLst>
                            <p:childTnLst>
                              <p:par>
                                <p:cTn id="16" presetID="21" presetClass="entr" presetSubtype="1" fill="hold" grpId="0" nodeType="after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wheel(1)">
                                      <p:cBhvr>
                                        <p:cTn id="18" dur="500"/>
                                        <p:tgtEl>
                                          <p:spTgt spid="25"/>
                                        </p:tgtEl>
                                      </p:cBhvr>
                                    </p:animEffect>
                                  </p:childTnLst>
                                </p:cTn>
                              </p:par>
                            </p:childTnLst>
                          </p:cTn>
                        </p:par>
                        <p:par>
                          <p:cTn id="19" fill="hold">
                            <p:stCondLst>
                              <p:cond delay="1500"/>
                            </p:stCondLst>
                            <p:childTnLst>
                              <p:par>
                                <p:cTn id="20" presetID="53" presetClass="entr" presetSubtype="16" fill="hold" grpId="0" nodeType="afterEffect">
                                  <p:stCondLst>
                                    <p:cond delay="0"/>
                                  </p:stCondLst>
                                  <p:childTnLst>
                                    <p:set>
                                      <p:cBhvr>
                                        <p:cTn id="21" dur="1" fill="hold">
                                          <p:stCondLst>
                                            <p:cond delay="0"/>
                                          </p:stCondLst>
                                        </p:cTn>
                                        <p:tgtEl>
                                          <p:spTgt spid="32"/>
                                        </p:tgtEl>
                                        <p:attrNameLst>
                                          <p:attrName>style.visibility</p:attrName>
                                        </p:attrNameLst>
                                      </p:cBhvr>
                                      <p:to>
                                        <p:strVal val="visible"/>
                                      </p:to>
                                    </p:set>
                                    <p:anim calcmode="lin" valueType="num">
                                      <p:cBhvr>
                                        <p:cTn id="22" dur="500" fill="hold"/>
                                        <p:tgtEl>
                                          <p:spTgt spid="32"/>
                                        </p:tgtEl>
                                        <p:attrNameLst>
                                          <p:attrName>ppt_w</p:attrName>
                                        </p:attrNameLst>
                                      </p:cBhvr>
                                      <p:tavLst>
                                        <p:tav tm="0">
                                          <p:val>
                                            <p:fltVal val="0"/>
                                          </p:val>
                                        </p:tav>
                                        <p:tav tm="100000">
                                          <p:val>
                                            <p:strVal val="#ppt_w"/>
                                          </p:val>
                                        </p:tav>
                                      </p:tavLst>
                                    </p:anim>
                                    <p:anim calcmode="lin" valueType="num">
                                      <p:cBhvr>
                                        <p:cTn id="23" dur="500" fill="hold"/>
                                        <p:tgtEl>
                                          <p:spTgt spid="32"/>
                                        </p:tgtEl>
                                        <p:attrNameLst>
                                          <p:attrName>ppt_h</p:attrName>
                                        </p:attrNameLst>
                                      </p:cBhvr>
                                      <p:tavLst>
                                        <p:tav tm="0">
                                          <p:val>
                                            <p:fltVal val="0"/>
                                          </p:val>
                                        </p:tav>
                                        <p:tav tm="100000">
                                          <p:val>
                                            <p:strVal val="#ppt_h"/>
                                          </p:val>
                                        </p:tav>
                                      </p:tavLst>
                                    </p:anim>
                                    <p:animEffect transition="in" filter="fade">
                                      <p:cBhvr>
                                        <p:cTn id="24" dur="500"/>
                                        <p:tgtEl>
                                          <p:spTgt spid="32"/>
                                        </p:tgtEl>
                                      </p:cBhvr>
                                    </p:animEffect>
                                  </p:childTnLst>
                                </p:cTn>
                              </p:par>
                            </p:childTnLst>
                          </p:cTn>
                        </p:par>
                        <p:par>
                          <p:cTn id="25" fill="hold">
                            <p:stCondLst>
                              <p:cond delay="2000"/>
                            </p:stCondLst>
                            <p:childTnLst>
                              <p:par>
                                <p:cTn id="26" presetID="25" presetClass="entr" presetSubtype="0" fill="hold" grpId="0" nodeType="afterEffect">
                                  <p:stCondLst>
                                    <p:cond delay="0"/>
                                  </p:stCondLst>
                                  <p:childTnLst>
                                    <p:set>
                                      <p:cBhvr>
                                        <p:cTn id="27" dur="1" fill="hold">
                                          <p:stCondLst>
                                            <p:cond delay="0"/>
                                          </p:stCondLst>
                                        </p:cTn>
                                        <p:tgtEl>
                                          <p:spTgt spid="30"/>
                                        </p:tgtEl>
                                        <p:attrNameLst>
                                          <p:attrName>style.visibility</p:attrName>
                                        </p:attrNameLst>
                                      </p:cBhvr>
                                      <p:to>
                                        <p:strVal val="visible"/>
                                      </p:to>
                                    </p:set>
                                    <p:anim calcmode="lin" valueType="num">
                                      <p:cBhvr>
                                        <p:cTn id="28" dur="500" decel="50000" fill="hold">
                                          <p:stCondLst>
                                            <p:cond delay="0"/>
                                          </p:stCondLst>
                                        </p:cTn>
                                        <p:tgtEl>
                                          <p:spTgt spid="30"/>
                                        </p:tgtEl>
                                        <p:attrNameLst>
                                          <p:attrName>style.rotation</p:attrName>
                                        </p:attrNameLst>
                                      </p:cBhvr>
                                      <p:tavLst>
                                        <p:tav tm="0">
                                          <p:val>
                                            <p:fltVal val="-90"/>
                                          </p:val>
                                        </p:tav>
                                        <p:tav tm="100000">
                                          <p:val>
                                            <p:fltVal val="0"/>
                                          </p:val>
                                        </p:tav>
                                      </p:tavLst>
                                    </p:anim>
                                    <p:anim calcmode="lin" valueType="num">
                                      <p:cBhvr>
                                        <p:cTn id="29" dur="500" decel="50000" fill="hold">
                                          <p:stCondLst>
                                            <p:cond delay="0"/>
                                          </p:stCondLst>
                                        </p:cTn>
                                        <p:tgtEl>
                                          <p:spTgt spid="30"/>
                                        </p:tgtEl>
                                        <p:attrNameLst>
                                          <p:attrName>ppt_w</p:attrName>
                                        </p:attrNameLst>
                                      </p:cBhvr>
                                      <p:tavLst>
                                        <p:tav tm="0">
                                          <p:val>
                                            <p:strVal val="#ppt_w"/>
                                          </p:val>
                                        </p:tav>
                                        <p:tav tm="100000">
                                          <p:val>
                                            <p:strVal val="#ppt_w*.05"/>
                                          </p:val>
                                        </p:tav>
                                      </p:tavLst>
                                    </p:anim>
                                    <p:anim calcmode="lin" valueType="num">
                                      <p:cBhvr>
                                        <p:cTn id="30" dur="500" accel="50000" fill="hold">
                                          <p:stCondLst>
                                            <p:cond delay="500"/>
                                          </p:stCondLst>
                                        </p:cTn>
                                        <p:tgtEl>
                                          <p:spTgt spid="30"/>
                                        </p:tgtEl>
                                        <p:attrNameLst>
                                          <p:attrName>ppt_w</p:attrName>
                                        </p:attrNameLst>
                                      </p:cBhvr>
                                      <p:tavLst>
                                        <p:tav tm="0">
                                          <p:val>
                                            <p:strVal val="#ppt_w*.05"/>
                                          </p:val>
                                        </p:tav>
                                        <p:tav tm="100000">
                                          <p:val>
                                            <p:strVal val="#ppt_w"/>
                                          </p:val>
                                        </p:tav>
                                      </p:tavLst>
                                    </p:anim>
                                    <p:anim calcmode="lin" valueType="num">
                                      <p:cBhvr>
                                        <p:cTn id="31" dur="1000" fill="hold"/>
                                        <p:tgtEl>
                                          <p:spTgt spid="30"/>
                                        </p:tgtEl>
                                        <p:attrNameLst>
                                          <p:attrName>ppt_h</p:attrName>
                                        </p:attrNameLst>
                                      </p:cBhvr>
                                      <p:tavLst>
                                        <p:tav tm="0">
                                          <p:val>
                                            <p:strVal val="#ppt_h"/>
                                          </p:val>
                                        </p:tav>
                                        <p:tav tm="100000">
                                          <p:val>
                                            <p:strVal val="#ppt_h"/>
                                          </p:val>
                                        </p:tav>
                                      </p:tavLst>
                                    </p:anim>
                                    <p:anim calcmode="lin" valueType="num">
                                      <p:cBhvr>
                                        <p:cTn id="32" dur="500" decel="50000" fill="hold">
                                          <p:stCondLst>
                                            <p:cond delay="0"/>
                                          </p:stCondLst>
                                        </p:cTn>
                                        <p:tgtEl>
                                          <p:spTgt spid="30"/>
                                        </p:tgtEl>
                                        <p:attrNameLst>
                                          <p:attrName>ppt_x</p:attrName>
                                        </p:attrNameLst>
                                      </p:cBhvr>
                                      <p:tavLst>
                                        <p:tav tm="0">
                                          <p:val>
                                            <p:strVal val="#ppt_x+.4"/>
                                          </p:val>
                                        </p:tav>
                                        <p:tav tm="100000">
                                          <p:val>
                                            <p:strVal val="#ppt_x"/>
                                          </p:val>
                                        </p:tav>
                                      </p:tavLst>
                                    </p:anim>
                                    <p:anim calcmode="lin" valueType="num">
                                      <p:cBhvr>
                                        <p:cTn id="33" dur="500" decel="50000" fill="hold">
                                          <p:stCondLst>
                                            <p:cond delay="0"/>
                                          </p:stCondLst>
                                        </p:cTn>
                                        <p:tgtEl>
                                          <p:spTgt spid="30"/>
                                        </p:tgtEl>
                                        <p:attrNameLst>
                                          <p:attrName>ppt_y</p:attrName>
                                        </p:attrNameLst>
                                      </p:cBhvr>
                                      <p:tavLst>
                                        <p:tav tm="0">
                                          <p:val>
                                            <p:strVal val="#ppt_y-.2"/>
                                          </p:val>
                                        </p:tav>
                                        <p:tav tm="100000">
                                          <p:val>
                                            <p:strVal val="#ppt_y+.1"/>
                                          </p:val>
                                        </p:tav>
                                      </p:tavLst>
                                    </p:anim>
                                    <p:anim calcmode="lin" valueType="num">
                                      <p:cBhvr>
                                        <p:cTn id="34" dur="500" accel="50000" fill="hold">
                                          <p:stCondLst>
                                            <p:cond delay="500"/>
                                          </p:stCondLst>
                                        </p:cTn>
                                        <p:tgtEl>
                                          <p:spTgt spid="30"/>
                                        </p:tgtEl>
                                        <p:attrNameLst>
                                          <p:attrName>ppt_y</p:attrName>
                                        </p:attrNameLst>
                                      </p:cBhvr>
                                      <p:tavLst>
                                        <p:tav tm="0">
                                          <p:val>
                                            <p:strVal val="#ppt_y+.1"/>
                                          </p:val>
                                        </p:tav>
                                        <p:tav tm="100000">
                                          <p:val>
                                            <p:strVal val="#ppt_y"/>
                                          </p:val>
                                        </p:tav>
                                      </p:tavLst>
                                    </p:anim>
                                    <p:animEffect transition="in" filter="fade">
                                      <p:cBhvr>
                                        <p:cTn id="35" dur="1000" decel="50000">
                                          <p:stCondLst>
                                            <p:cond delay="0"/>
                                          </p:stCondLst>
                                        </p:cTn>
                                        <p:tgtEl>
                                          <p:spTgt spid="30"/>
                                        </p:tgtEl>
                                      </p:cBhvr>
                                    </p:animEffect>
                                  </p:childTnLst>
                                </p:cTn>
                              </p:par>
                            </p:childTnLst>
                          </p:cTn>
                        </p:par>
                        <p:par>
                          <p:cTn id="36" fill="hold">
                            <p:stCondLst>
                              <p:cond delay="3000"/>
                            </p:stCondLst>
                            <p:childTnLst>
                              <p:par>
                                <p:cTn id="37" presetID="21" presetClass="entr" presetSubtype="1" fill="hold" grpId="0" nodeType="afterEffect">
                                  <p:stCondLst>
                                    <p:cond delay="0"/>
                                  </p:stCondLst>
                                  <p:childTnLst>
                                    <p:set>
                                      <p:cBhvr>
                                        <p:cTn id="38" dur="1" fill="hold">
                                          <p:stCondLst>
                                            <p:cond delay="0"/>
                                          </p:stCondLst>
                                        </p:cTn>
                                        <p:tgtEl>
                                          <p:spTgt spid="27"/>
                                        </p:tgtEl>
                                        <p:attrNameLst>
                                          <p:attrName>style.visibility</p:attrName>
                                        </p:attrNameLst>
                                      </p:cBhvr>
                                      <p:to>
                                        <p:strVal val="visible"/>
                                      </p:to>
                                    </p:set>
                                    <p:animEffect transition="in" filter="wheel(1)">
                                      <p:cBhvr>
                                        <p:cTn id="39" dur="500"/>
                                        <p:tgtEl>
                                          <p:spTgt spid="27"/>
                                        </p:tgtEl>
                                      </p:cBhvr>
                                    </p:animEffect>
                                  </p:childTnLst>
                                </p:cTn>
                              </p:par>
                            </p:childTnLst>
                          </p:cTn>
                        </p:par>
                        <p:par>
                          <p:cTn id="40" fill="hold">
                            <p:stCondLst>
                              <p:cond delay="3500"/>
                            </p:stCondLst>
                            <p:childTnLst>
                              <p:par>
                                <p:cTn id="41" presetID="53" presetClass="entr" presetSubtype="16" fill="hold" grpId="0" nodeType="afterEffect">
                                  <p:stCondLst>
                                    <p:cond delay="0"/>
                                  </p:stCondLst>
                                  <p:childTnLst>
                                    <p:set>
                                      <p:cBhvr>
                                        <p:cTn id="42" dur="1" fill="hold">
                                          <p:stCondLst>
                                            <p:cond delay="0"/>
                                          </p:stCondLst>
                                        </p:cTn>
                                        <p:tgtEl>
                                          <p:spTgt spid="33"/>
                                        </p:tgtEl>
                                        <p:attrNameLst>
                                          <p:attrName>style.visibility</p:attrName>
                                        </p:attrNameLst>
                                      </p:cBhvr>
                                      <p:to>
                                        <p:strVal val="visible"/>
                                      </p:to>
                                    </p:set>
                                    <p:anim calcmode="lin" valueType="num">
                                      <p:cBhvr>
                                        <p:cTn id="43" dur="500" fill="hold"/>
                                        <p:tgtEl>
                                          <p:spTgt spid="33"/>
                                        </p:tgtEl>
                                        <p:attrNameLst>
                                          <p:attrName>ppt_w</p:attrName>
                                        </p:attrNameLst>
                                      </p:cBhvr>
                                      <p:tavLst>
                                        <p:tav tm="0">
                                          <p:val>
                                            <p:fltVal val="0"/>
                                          </p:val>
                                        </p:tav>
                                        <p:tav tm="100000">
                                          <p:val>
                                            <p:strVal val="#ppt_w"/>
                                          </p:val>
                                        </p:tav>
                                      </p:tavLst>
                                    </p:anim>
                                    <p:anim calcmode="lin" valueType="num">
                                      <p:cBhvr>
                                        <p:cTn id="44" dur="500" fill="hold"/>
                                        <p:tgtEl>
                                          <p:spTgt spid="33"/>
                                        </p:tgtEl>
                                        <p:attrNameLst>
                                          <p:attrName>ppt_h</p:attrName>
                                        </p:attrNameLst>
                                      </p:cBhvr>
                                      <p:tavLst>
                                        <p:tav tm="0">
                                          <p:val>
                                            <p:fltVal val="0"/>
                                          </p:val>
                                        </p:tav>
                                        <p:tav tm="100000">
                                          <p:val>
                                            <p:strVal val="#ppt_h"/>
                                          </p:val>
                                        </p:tav>
                                      </p:tavLst>
                                    </p:anim>
                                    <p:animEffect transition="in" filter="fade">
                                      <p:cBhvr>
                                        <p:cTn id="45"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bldLvl="0" animBg="1"/>
      <p:bldP spid="26" grpId="0" bldLvl="0" animBg="1"/>
      <p:bldP spid="27" grpId="0" bldLvl="0" animBg="1"/>
      <p:bldP spid="30" grpId="0" bldLvl="0" animBg="1"/>
      <p:bldP spid="32" grpId="0"/>
      <p:bldP spid="33"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组合 6"/>
          <p:cNvGrpSpPr/>
          <p:nvPr/>
        </p:nvGrpSpPr>
        <p:grpSpPr>
          <a:xfrm>
            <a:off x="256678" y="445078"/>
            <a:ext cx="3256546" cy="561473"/>
            <a:chOff x="561476" y="445078"/>
            <a:chExt cx="3256546" cy="561473"/>
          </a:xfrm>
        </p:grpSpPr>
        <p:grpSp>
          <p:nvGrpSpPr>
            <p:cNvPr id="5" name="组合 4"/>
            <p:cNvGrpSpPr/>
            <p:nvPr/>
          </p:nvGrpSpPr>
          <p:grpSpPr>
            <a:xfrm>
              <a:off x="561476" y="445078"/>
              <a:ext cx="641683" cy="561473"/>
              <a:chOff x="481265" y="545432"/>
              <a:chExt cx="641683" cy="561473"/>
            </a:xfrm>
          </p:grpSpPr>
          <p:sp>
            <p:nvSpPr>
              <p:cNvPr id="2" name="圆: 空心 1"/>
              <p:cNvSpPr/>
              <p:nvPr/>
            </p:nvSpPr>
            <p:spPr>
              <a:xfrm>
                <a:off x="689812" y="545432"/>
                <a:ext cx="433136" cy="433136"/>
              </a:xfrm>
              <a:prstGeom prst="donut">
                <a:avLst/>
              </a:prstGeom>
              <a:solidFill>
                <a:srgbClr val="4F97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28" name="椭圆 27"/>
              <p:cNvSpPr/>
              <p:nvPr/>
            </p:nvSpPr>
            <p:spPr>
              <a:xfrm>
                <a:off x="481265" y="882316"/>
                <a:ext cx="224589" cy="224589"/>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grpSp>
        <p:sp>
          <p:nvSpPr>
            <p:cNvPr id="29" name="文本框 28"/>
            <p:cNvSpPr txBox="1"/>
            <p:nvPr/>
          </p:nvSpPr>
          <p:spPr>
            <a:xfrm>
              <a:off x="1251285" y="464204"/>
              <a:ext cx="2566737" cy="5232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2800">
                  <a:solidFill>
                    <a:prstClr val="black">
                      <a:lumMod val="65000"/>
                      <a:lumOff val="35000"/>
                    </a:prstClr>
                  </a:solidFill>
                  <a:cs typeface="+mn-ea"/>
                  <a:sym typeface="+mn-lt"/>
                </a:rPr>
                <a:t>总结与反思</a:t>
              </a:r>
              <a:endParaRPr kumimoji="0" lang="zh-CN" altLang="en-US" sz="2800" b="0" i="0" u="none" strike="noStrike" kern="1200" cap="none" spc="0" normalizeH="0" baseline="0" noProof="0" dirty="0">
                <a:ln>
                  <a:noFill/>
                </a:ln>
                <a:solidFill>
                  <a:prstClr val="black">
                    <a:lumMod val="65000"/>
                    <a:lumOff val="35000"/>
                  </a:prstClr>
                </a:solidFill>
                <a:effectLst/>
                <a:uLnTx/>
                <a:uFillTx/>
                <a:cs typeface="+mn-ea"/>
                <a:sym typeface="+mn-lt"/>
              </a:endParaRPr>
            </a:p>
          </p:txBody>
        </p:sp>
      </p:grpSp>
      <p:grpSp>
        <p:nvGrpSpPr>
          <p:cNvPr id="36" name="组合 35"/>
          <p:cNvGrpSpPr/>
          <p:nvPr/>
        </p:nvGrpSpPr>
        <p:grpSpPr>
          <a:xfrm>
            <a:off x="1051714" y="2317674"/>
            <a:ext cx="10340683" cy="3629706"/>
            <a:chOff x="1004090" y="1727124"/>
            <a:chExt cx="7313120" cy="2566995"/>
          </a:xfrm>
        </p:grpSpPr>
        <p:grpSp>
          <p:nvGrpSpPr>
            <p:cNvPr id="37" name="组合 36"/>
            <p:cNvGrpSpPr/>
            <p:nvPr/>
          </p:nvGrpSpPr>
          <p:grpSpPr>
            <a:xfrm>
              <a:off x="1004090" y="1733918"/>
              <a:ext cx="1687498" cy="2194523"/>
              <a:chOff x="1025740" y="2081328"/>
              <a:chExt cx="2249997" cy="2926030"/>
            </a:xfrm>
          </p:grpSpPr>
          <p:cxnSp>
            <p:nvCxnSpPr>
              <p:cNvPr id="59" name="Straight Connector 2"/>
              <p:cNvCxnSpPr/>
              <p:nvPr/>
            </p:nvCxnSpPr>
            <p:spPr>
              <a:xfrm rot="5400000">
                <a:off x="1908984" y="4086343"/>
                <a:ext cx="485778" cy="2268"/>
              </a:xfrm>
              <a:prstGeom prst="line">
                <a:avLst/>
              </a:prstGeom>
              <a:ln>
                <a:solidFill>
                  <a:srgbClr val="4F97CD"/>
                </a:solidFill>
                <a:prstDash val="sysDot"/>
                <a:tailEnd type="oval"/>
              </a:ln>
            </p:spPr>
            <p:style>
              <a:lnRef idx="2">
                <a:schemeClr val="accent5"/>
              </a:lnRef>
              <a:fillRef idx="0">
                <a:schemeClr val="accent5"/>
              </a:fillRef>
              <a:effectRef idx="1">
                <a:schemeClr val="accent5"/>
              </a:effectRef>
              <a:fontRef idx="minor">
                <a:schemeClr val="tx1"/>
              </a:fontRef>
            </p:style>
          </p:cxnSp>
          <p:sp>
            <p:nvSpPr>
              <p:cNvPr id="60" name="Rectangle: Rounded Corners 4"/>
              <p:cNvSpPr/>
              <p:nvPr/>
            </p:nvSpPr>
            <p:spPr>
              <a:xfrm rot="10800000">
                <a:off x="1233713" y="2081328"/>
                <a:ext cx="1836321" cy="1514581"/>
              </a:xfrm>
              <a:prstGeom prst="roundRect">
                <a:avLst>
                  <a:gd name="adj" fmla="val 10000"/>
                </a:avLst>
              </a:prstGeom>
              <a:noFill/>
              <a:ln>
                <a:solidFill>
                  <a:schemeClr val="bg1">
                    <a:lumMod val="85000"/>
                  </a:schemeClr>
                </a:solid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anchor="ctr"/>
              <a:lstStyle/>
              <a:p>
                <a:pPr algn="ctr"/>
                <a:endParaRPr sz="1100" dirty="0">
                  <a:cs typeface="+mn-ea"/>
                  <a:sym typeface="+mn-lt"/>
                </a:endParaRPr>
              </a:p>
            </p:txBody>
          </p:sp>
          <p:sp>
            <p:nvSpPr>
              <p:cNvPr id="61" name="Rectangle: Rounded Corners 5"/>
              <p:cNvSpPr/>
              <p:nvPr/>
            </p:nvSpPr>
            <p:spPr>
              <a:xfrm rot="10800000" flipV="1">
                <a:off x="1514247" y="3333767"/>
                <a:ext cx="1259463" cy="500845"/>
              </a:xfrm>
              <a:prstGeom prst="roundRect">
                <a:avLst>
                  <a:gd name="adj" fmla="val 50000"/>
                </a:avLst>
              </a:prstGeom>
              <a:solidFill>
                <a:srgbClr val="4F97CD"/>
              </a:solidFill>
              <a:ln>
                <a:noFill/>
              </a:ln>
              <a:effectLst>
                <a:outerShdw blurRad="190500" dist="38100" dir="2700000" algn="tl" rotWithShape="0">
                  <a:prstClr val="black">
                    <a:alpha val="30000"/>
                  </a:prstClr>
                </a:outerShdw>
              </a:effectLst>
            </p:spPr>
            <p:style>
              <a:lnRef idx="2">
                <a:scrgbClr r="0" g="0" b="0"/>
              </a:lnRef>
              <a:fillRef idx="1">
                <a:scrgbClr r="0" g="0" b="0"/>
              </a:fillRef>
              <a:effectRef idx="0">
                <a:schemeClr val="accent5">
                  <a:hueOff val="0"/>
                  <a:satOff val="0"/>
                  <a:lumOff val="0"/>
                  <a:alphaOff val="0"/>
                </a:schemeClr>
              </a:effectRef>
              <a:fontRef idx="minor">
                <a:schemeClr val="lt1"/>
              </a:fontRef>
            </p:style>
            <p:txBody>
              <a:bodyPr wrap="none" anchor="ctr">
                <a:normAutofit/>
              </a:bodyPr>
              <a:lstStyle/>
              <a:p>
                <a:pPr algn="ctr"/>
                <a:r>
                  <a:rPr lang="zh-CN" altLang="en-US" b="1">
                    <a:cs typeface="+mn-ea"/>
                    <a:sym typeface="+mn-lt"/>
                  </a:rPr>
                  <a:t>分工与合作</a:t>
                </a:r>
                <a:endParaRPr lang="zh-CN" altLang="en-US" b="1" dirty="0">
                  <a:cs typeface="+mn-ea"/>
                  <a:sym typeface="+mn-lt"/>
                </a:endParaRPr>
              </a:p>
            </p:txBody>
          </p:sp>
          <p:sp>
            <p:nvSpPr>
              <p:cNvPr id="62" name="Freeform: Shape 7"/>
              <p:cNvSpPr/>
              <p:nvPr/>
            </p:nvSpPr>
            <p:spPr bwMode="auto">
              <a:xfrm>
                <a:off x="1798196" y="2599165"/>
                <a:ext cx="707353" cy="468728"/>
              </a:xfrm>
              <a:custGeom>
                <a:avLst/>
                <a:gdLst/>
                <a:ahLst/>
                <a:cxnLst>
                  <a:cxn ang="0">
                    <a:pos x="77" y="43"/>
                  </a:cxn>
                  <a:cxn ang="0">
                    <a:pos x="77" y="47"/>
                  </a:cxn>
                  <a:cxn ang="0">
                    <a:pos x="70" y="51"/>
                  </a:cxn>
                  <a:cxn ang="0">
                    <a:pos x="6" y="51"/>
                  </a:cxn>
                  <a:cxn ang="0">
                    <a:pos x="0" y="47"/>
                  </a:cxn>
                  <a:cxn ang="0">
                    <a:pos x="0" y="43"/>
                  </a:cxn>
                  <a:cxn ang="0">
                    <a:pos x="6" y="43"/>
                  </a:cxn>
                  <a:cxn ang="0">
                    <a:pos x="70" y="43"/>
                  </a:cxn>
                  <a:cxn ang="0">
                    <a:pos x="77" y="43"/>
                  </a:cxn>
                  <a:cxn ang="0">
                    <a:pos x="10" y="34"/>
                  </a:cxn>
                  <a:cxn ang="0">
                    <a:pos x="10" y="6"/>
                  </a:cxn>
                  <a:cxn ang="0">
                    <a:pos x="16" y="0"/>
                  </a:cxn>
                  <a:cxn ang="0">
                    <a:pos x="60" y="0"/>
                  </a:cxn>
                  <a:cxn ang="0">
                    <a:pos x="67" y="6"/>
                  </a:cxn>
                  <a:cxn ang="0">
                    <a:pos x="67" y="34"/>
                  </a:cxn>
                  <a:cxn ang="0">
                    <a:pos x="60" y="41"/>
                  </a:cxn>
                  <a:cxn ang="0">
                    <a:pos x="16" y="41"/>
                  </a:cxn>
                  <a:cxn ang="0">
                    <a:pos x="10" y="34"/>
                  </a:cxn>
                  <a:cxn ang="0">
                    <a:pos x="15" y="34"/>
                  </a:cxn>
                  <a:cxn ang="0">
                    <a:pos x="16" y="36"/>
                  </a:cxn>
                  <a:cxn ang="0">
                    <a:pos x="60" y="36"/>
                  </a:cxn>
                  <a:cxn ang="0">
                    <a:pos x="61" y="34"/>
                  </a:cxn>
                  <a:cxn ang="0">
                    <a:pos x="61" y="6"/>
                  </a:cxn>
                  <a:cxn ang="0">
                    <a:pos x="60" y="5"/>
                  </a:cxn>
                  <a:cxn ang="0">
                    <a:pos x="16" y="5"/>
                  </a:cxn>
                  <a:cxn ang="0">
                    <a:pos x="15" y="6"/>
                  </a:cxn>
                  <a:cxn ang="0">
                    <a:pos x="15" y="34"/>
                  </a:cxn>
                  <a:cxn ang="0">
                    <a:pos x="42" y="47"/>
                  </a:cxn>
                  <a:cxn ang="0">
                    <a:pos x="42" y="46"/>
                  </a:cxn>
                  <a:cxn ang="0">
                    <a:pos x="35" y="46"/>
                  </a:cxn>
                  <a:cxn ang="0">
                    <a:pos x="34" y="47"/>
                  </a:cxn>
                  <a:cxn ang="0">
                    <a:pos x="35" y="47"/>
                  </a:cxn>
                  <a:cxn ang="0">
                    <a:pos x="42" y="47"/>
                  </a:cxn>
                  <a:cxn ang="0">
                    <a:pos x="42" y="47"/>
                  </a:cxn>
                </a:cxnLst>
                <a:rect l="0" t="0" r="r" b="b"/>
                <a:pathLst>
                  <a:path w="77" h="51">
                    <a:moveTo>
                      <a:pt x="77" y="43"/>
                    </a:moveTo>
                    <a:cubicBezTo>
                      <a:pt x="77" y="47"/>
                      <a:pt x="77" y="47"/>
                      <a:pt x="77" y="47"/>
                    </a:cubicBezTo>
                    <a:cubicBezTo>
                      <a:pt x="77" y="49"/>
                      <a:pt x="74" y="51"/>
                      <a:pt x="70" y="51"/>
                    </a:cubicBezTo>
                    <a:cubicBezTo>
                      <a:pt x="6" y="51"/>
                      <a:pt x="6" y="51"/>
                      <a:pt x="6" y="51"/>
                    </a:cubicBezTo>
                    <a:cubicBezTo>
                      <a:pt x="3" y="51"/>
                      <a:pt x="0" y="49"/>
                      <a:pt x="0" y="47"/>
                    </a:cubicBezTo>
                    <a:cubicBezTo>
                      <a:pt x="0" y="43"/>
                      <a:pt x="0" y="43"/>
                      <a:pt x="0" y="43"/>
                    </a:cubicBezTo>
                    <a:cubicBezTo>
                      <a:pt x="6" y="43"/>
                      <a:pt x="6" y="43"/>
                      <a:pt x="6" y="43"/>
                    </a:cubicBezTo>
                    <a:cubicBezTo>
                      <a:pt x="70" y="43"/>
                      <a:pt x="70" y="43"/>
                      <a:pt x="70" y="43"/>
                    </a:cubicBezTo>
                    <a:lnTo>
                      <a:pt x="77" y="43"/>
                    </a:lnTo>
                    <a:close/>
                    <a:moveTo>
                      <a:pt x="10" y="34"/>
                    </a:moveTo>
                    <a:cubicBezTo>
                      <a:pt x="10" y="6"/>
                      <a:pt x="10" y="6"/>
                      <a:pt x="10" y="6"/>
                    </a:cubicBezTo>
                    <a:cubicBezTo>
                      <a:pt x="10" y="2"/>
                      <a:pt x="13" y="0"/>
                      <a:pt x="16" y="0"/>
                    </a:cubicBezTo>
                    <a:cubicBezTo>
                      <a:pt x="60" y="0"/>
                      <a:pt x="60" y="0"/>
                      <a:pt x="60" y="0"/>
                    </a:cubicBezTo>
                    <a:cubicBezTo>
                      <a:pt x="64" y="0"/>
                      <a:pt x="67" y="2"/>
                      <a:pt x="67" y="6"/>
                    </a:cubicBezTo>
                    <a:cubicBezTo>
                      <a:pt x="67" y="34"/>
                      <a:pt x="67" y="34"/>
                      <a:pt x="67" y="34"/>
                    </a:cubicBezTo>
                    <a:cubicBezTo>
                      <a:pt x="67" y="38"/>
                      <a:pt x="64" y="41"/>
                      <a:pt x="60" y="41"/>
                    </a:cubicBezTo>
                    <a:cubicBezTo>
                      <a:pt x="16" y="41"/>
                      <a:pt x="16" y="41"/>
                      <a:pt x="16" y="41"/>
                    </a:cubicBezTo>
                    <a:cubicBezTo>
                      <a:pt x="13" y="41"/>
                      <a:pt x="10" y="38"/>
                      <a:pt x="10" y="34"/>
                    </a:cubicBezTo>
                    <a:close/>
                    <a:moveTo>
                      <a:pt x="15" y="34"/>
                    </a:moveTo>
                    <a:cubicBezTo>
                      <a:pt x="15" y="35"/>
                      <a:pt x="16" y="36"/>
                      <a:pt x="16" y="36"/>
                    </a:cubicBezTo>
                    <a:cubicBezTo>
                      <a:pt x="60" y="36"/>
                      <a:pt x="60" y="36"/>
                      <a:pt x="60" y="36"/>
                    </a:cubicBezTo>
                    <a:cubicBezTo>
                      <a:pt x="61" y="36"/>
                      <a:pt x="61" y="35"/>
                      <a:pt x="61" y="34"/>
                    </a:cubicBezTo>
                    <a:cubicBezTo>
                      <a:pt x="61" y="6"/>
                      <a:pt x="61" y="6"/>
                      <a:pt x="61" y="6"/>
                    </a:cubicBezTo>
                    <a:cubicBezTo>
                      <a:pt x="61" y="5"/>
                      <a:pt x="61" y="5"/>
                      <a:pt x="60" y="5"/>
                    </a:cubicBezTo>
                    <a:cubicBezTo>
                      <a:pt x="16" y="5"/>
                      <a:pt x="16" y="5"/>
                      <a:pt x="16" y="5"/>
                    </a:cubicBezTo>
                    <a:cubicBezTo>
                      <a:pt x="16" y="5"/>
                      <a:pt x="15" y="5"/>
                      <a:pt x="15" y="6"/>
                    </a:cubicBezTo>
                    <a:lnTo>
                      <a:pt x="15" y="34"/>
                    </a:lnTo>
                    <a:close/>
                    <a:moveTo>
                      <a:pt x="42" y="47"/>
                    </a:moveTo>
                    <a:cubicBezTo>
                      <a:pt x="42" y="46"/>
                      <a:pt x="42" y="46"/>
                      <a:pt x="42" y="46"/>
                    </a:cubicBezTo>
                    <a:cubicBezTo>
                      <a:pt x="35" y="46"/>
                      <a:pt x="35" y="46"/>
                      <a:pt x="35" y="46"/>
                    </a:cubicBezTo>
                    <a:cubicBezTo>
                      <a:pt x="35" y="46"/>
                      <a:pt x="34" y="46"/>
                      <a:pt x="34" y="47"/>
                    </a:cubicBezTo>
                    <a:cubicBezTo>
                      <a:pt x="34" y="47"/>
                      <a:pt x="35" y="47"/>
                      <a:pt x="35" y="47"/>
                    </a:cubicBezTo>
                    <a:cubicBezTo>
                      <a:pt x="42" y="47"/>
                      <a:pt x="42" y="47"/>
                      <a:pt x="42" y="47"/>
                    </a:cubicBezTo>
                    <a:cubicBezTo>
                      <a:pt x="42" y="47"/>
                      <a:pt x="42" y="47"/>
                      <a:pt x="42" y="47"/>
                    </a:cubicBezTo>
                    <a:close/>
                  </a:path>
                </a:pathLst>
              </a:custGeom>
              <a:solidFill>
                <a:srgbClr val="4F97CD"/>
              </a:solidFill>
              <a:ln w="9525">
                <a:noFill/>
                <a:round/>
              </a:ln>
              <a:effectLst>
                <a:outerShdw blurRad="190500" dist="38100" dir="2700000" algn="tl" rotWithShape="0">
                  <a:prstClr val="black">
                    <a:alpha val="30000"/>
                  </a:prstClr>
                </a:outerShdw>
              </a:effectLst>
            </p:spPr>
            <p:txBody>
              <a:bodyPr anchor="ctr"/>
              <a:lstStyle/>
              <a:p>
                <a:pPr algn="ctr"/>
                <a:endParaRPr sz="1100" dirty="0">
                  <a:cs typeface="+mn-ea"/>
                  <a:sym typeface="+mn-lt"/>
                </a:endParaRPr>
              </a:p>
            </p:txBody>
          </p:sp>
          <p:grpSp>
            <p:nvGrpSpPr>
              <p:cNvPr id="63" name="组合 62"/>
              <p:cNvGrpSpPr/>
              <p:nvPr/>
            </p:nvGrpSpPr>
            <p:grpSpPr>
              <a:xfrm>
                <a:off x="1025740" y="3377270"/>
                <a:ext cx="2249997" cy="1630088"/>
                <a:chOff x="1025740" y="3377270"/>
                <a:chExt cx="2249997" cy="1630088"/>
              </a:xfrm>
            </p:grpSpPr>
            <p:sp>
              <p:nvSpPr>
                <p:cNvPr id="64" name="矩形 63"/>
                <p:cNvSpPr/>
                <p:nvPr/>
              </p:nvSpPr>
              <p:spPr>
                <a:xfrm>
                  <a:off x="1025740" y="4449953"/>
                  <a:ext cx="2249997" cy="557405"/>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1400">
                      <a:solidFill>
                        <a:schemeClr val="tx1">
                          <a:lumMod val="65000"/>
                          <a:lumOff val="35000"/>
                        </a:schemeClr>
                      </a:solidFill>
                      <a:cs typeface="+mn-ea"/>
                      <a:sym typeface="+mn-lt"/>
                    </a:rPr>
                    <a:t>在寻找项目的过程中，分工与合作尤为关键</a:t>
                  </a:r>
                  <a:endParaRPr lang="zh-CN" altLang="en-US" sz="1400" dirty="0">
                    <a:solidFill>
                      <a:schemeClr val="tx1">
                        <a:lumMod val="65000"/>
                        <a:lumOff val="35000"/>
                      </a:schemeClr>
                    </a:solidFill>
                    <a:cs typeface="+mn-ea"/>
                    <a:sym typeface="+mn-lt"/>
                  </a:endParaRPr>
                </a:p>
              </p:txBody>
            </p:sp>
            <p:sp>
              <p:nvSpPr>
                <p:cNvPr id="65" name="矩形 64"/>
                <p:cNvSpPr/>
                <p:nvPr/>
              </p:nvSpPr>
              <p:spPr>
                <a:xfrm>
                  <a:off x="1514247" y="3377270"/>
                  <a:ext cx="1259464" cy="378375"/>
                </a:xfrm>
                <a:prstGeom prst="rect">
                  <a:avLst/>
                </a:prstGeom>
              </p:spPr>
              <p:txBody>
                <a:bodyPr wrap="square">
                  <a:spAutoFit/>
                  <a:scene3d>
                    <a:camera prst="orthographicFront"/>
                    <a:lightRig rig="threePt" dir="t"/>
                  </a:scene3d>
                  <a:sp3d contourW="12700"/>
                </a:bodyPr>
                <a:lstStyle/>
                <a:p>
                  <a:pPr algn="ctr">
                    <a:lnSpc>
                      <a:spcPct val="120000"/>
                    </a:lnSpc>
                  </a:pPr>
                  <a:endParaRPr lang="zh-CN" altLang="en-US" b="1" dirty="0">
                    <a:solidFill>
                      <a:schemeClr val="bg1"/>
                    </a:solidFill>
                    <a:cs typeface="+mn-ea"/>
                    <a:sym typeface="+mn-lt"/>
                  </a:endParaRPr>
                </a:p>
              </p:txBody>
            </p:sp>
          </p:grpSp>
        </p:grpSp>
        <p:grpSp>
          <p:nvGrpSpPr>
            <p:cNvPr id="38" name="组合 37"/>
            <p:cNvGrpSpPr/>
            <p:nvPr/>
          </p:nvGrpSpPr>
          <p:grpSpPr>
            <a:xfrm>
              <a:off x="2876298" y="1730513"/>
              <a:ext cx="1687498" cy="2197929"/>
              <a:chOff x="3666368" y="2076788"/>
              <a:chExt cx="2249997" cy="2930572"/>
            </a:xfrm>
          </p:grpSpPr>
          <p:cxnSp>
            <p:nvCxnSpPr>
              <p:cNvPr id="53" name="Straight Connector 9"/>
              <p:cNvCxnSpPr/>
              <p:nvPr/>
            </p:nvCxnSpPr>
            <p:spPr>
              <a:xfrm rot="5400000">
                <a:off x="4550149" y="4079085"/>
                <a:ext cx="485778" cy="2268"/>
              </a:xfrm>
              <a:prstGeom prst="line">
                <a:avLst/>
              </a:prstGeom>
              <a:ln>
                <a:solidFill>
                  <a:srgbClr val="FFC000"/>
                </a:solidFill>
                <a:prstDash val="sysDot"/>
                <a:tailEnd type="oval"/>
              </a:ln>
            </p:spPr>
            <p:style>
              <a:lnRef idx="2">
                <a:schemeClr val="accent5"/>
              </a:lnRef>
              <a:fillRef idx="0">
                <a:schemeClr val="accent5"/>
              </a:fillRef>
              <a:effectRef idx="1">
                <a:schemeClr val="accent5"/>
              </a:effectRef>
              <a:fontRef idx="minor">
                <a:schemeClr val="tx1"/>
              </a:fontRef>
            </p:style>
          </p:cxnSp>
          <p:sp>
            <p:nvSpPr>
              <p:cNvPr id="54" name="Rectangle: Rounded Corners 11"/>
              <p:cNvSpPr/>
              <p:nvPr/>
            </p:nvSpPr>
            <p:spPr>
              <a:xfrm rot="10800000">
                <a:off x="3874878" y="2076788"/>
                <a:ext cx="1836320" cy="1514580"/>
              </a:xfrm>
              <a:prstGeom prst="roundRect">
                <a:avLst>
                  <a:gd name="adj" fmla="val 10000"/>
                </a:avLst>
              </a:prstGeom>
              <a:noFill/>
              <a:ln>
                <a:solidFill>
                  <a:schemeClr val="bg1">
                    <a:lumMod val="85000"/>
                  </a:schemeClr>
                </a:solid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anchor="ctr"/>
              <a:lstStyle/>
              <a:p>
                <a:pPr algn="ctr"/>
                <a:endParaRPr sz="1100" dirty="0">
                  <a:cs typeface="+mn-ea"/>
                  <a:sym typeface="+mn-lt"/>
                </a:endParaRPr>
              </a:p>
            </p:txBody>
          </p:sp>
          <p:sp>
            <p:nvSpPr>
              <p:cNvPr id="55" name="Rectangle: Rounded Corners 12"/>
              <p:cNvSpPr/>
              <p:nvPr/>
            </p:nvSpPr>
            <p:spPr>
              <a:xfrm rot="10800000" flipV="1">
                <a:off x="4115629" y="3329227"/>
                <a:ext cx="1259461" cy="500845"/>
              </a:xfrm>
              <a:prstGeom prst="roundRect">
                <a:avLst>
                  <a:gd name="adj" fmla="val 50000"/>
                </a:avLst>
              </a:prstGeom>
              <a:solidFill>
                <a:srgbClr val="FFC000"/>
              </a:solidFill>
              <a:ln>
                <a:noFill/>
              </a:ln>
              <a:effectLst>
                <a:outerShdw blurRad="190500" dist="38100" dir="2700000" algn="tl" rotWithShape="0">
                  <a:prstClr val="black">
                    <a:alpha val="30000"/>
                  </a:prstClr>
                </a:outerShdw>
              </a:effectLst>
            </p:spPr>
            <p:style>
              <a:lnRef idx="2">
                <a:scrgbClr r="0" g="0" b="0"/>
              </a:lnRef>
              <a:fillRef idx="1">
                <a:scrgbClr r="0" g="0" b="0"/>
              </a:fillRef>
              <a:effectRef idx="0">
                <a:schemeClr val="accent5">
                  <a:hueOff val="0"/>
                  <a:satOff val="0"/>
                  <a:lumOff val="0"/>
                  <a:alphaOff val="0"/>
                </a:schemeClr>
              </a:effectRef>
              <a:fontRef idx="minor">
                <a:schemeClr val="lt1"/>
              </a:fontRef>
            </p:style>
            <p:txBody>
              <a:bodyPr wrap="none" anchor="ctr">
                <a:normAutofit/>
              </a:bodyPr>
              <a:lstStyle/>
              <a:p>
                <a:pPr lvl="0" algn="ctr"/>
                <a:endParaRPr lang="zh-CN" altLang="en-US" sz="1000" b="1" dirty="0">
                  <a:solidFill>
                    <a:srgbClr val="FFFFFF"/>
                  </a:solidFill>
                  <a:cs typeface="+mn-ea"/>
                  <a:sym typeface="+mn-lt"/>
                </a:endParaRPr>
              </a:p>
            </p:txBody>
          </p:sp>
          <p:sp>
            <p:nvSpPr>
              <p:cNvPr id="56" name="Freeform: Shape 14"/>
              <p:cNvSpPr/>
              <p:nvPr/>
            </p:nvSpPr>
            <p:spPr bwMode="auto">
              <a:xfrm>
                <a:off x="4487297" y="2594895"/>
                <a:ext cx="611483" cy="478371"/>
              </a:xfrm>
              <a:custGeom>
                <a:avLst/>
                <a:gdLst/>
                <a:ahLst/>
                <a:cxnLst>
                  <a:cxn ang="0">
                    <a:pos x="68" y="8"/>
                  </a:cxn>
                  <a:cxn ang="0">
                    <a:pos x="67" y="9"/>
                  </a:cxn>
                  <a:cxn ang="0">
                    <a:pos x="2" y="9"/>
                  </a:cxn>
                  <a:cxn ang="0">
                    <a:pos x="0" y="8"/>
                  </a:cxn>
                  <a:cxn ang="0">
                    <a:pos x="0" y="1"/>
                  </a:cxn>
                  <a:cxn ang="0">
                    <a:pos x="2" y="0"/>
                  </a:cxn>
                  <a:cxn ang="0">
                    <a:pos x="67" y="0"/>
                  </a:cxn>
                  <a:cxn ang="0">
                    <a:pos x="68" y="1"/>
                  </a:cxn>
                  <a:cxn ang="0">
                    <a:pos x="68" y="8"/>
                  </a:cxn>
                  <a:cxn ang="0">
                    <a:pos x="13" y="27"/>
                  </a:cxn>
                  <a:cxn ang="0">
                    <a:pos x="3" y="38"/>
                  </a:cxn>
                  <a:cxn ang="0">
                    <a:pos x="2" y="38"/>
                  </a:cxn>
                  <a:cxn ang="0">
                    <a:pos x="0" y="37"/>
                  </a:cxn>
                  <a:cxn ang="0">
                    <a:pos x="0" y="15"/>
                  </a:cxn>
                  <a:cxn ang="0">
                    <a:pos x="2" y="14"/>
                  </a:cxn>
                  <a:cxn ang="0">
                    <a:pos x="3" y="14"/>
                  </a:cxn>
                  <a:cxn ang="0">
                    <a:pos x="13" y="25"/>
                  </a:cxn>
                  <a:cxn ang="0">
                    <a:pos x="14" y="26"/>
                  </a:cxn>
                  <a:cxn ang="0">
                    <a:pos x="13" y="27"/>
                  </a:cxn>
                  <a:cxn ang="0">
                    <a:pos x="68" y="52"/>
                  </a:cxn>
                  <a:cxn ang="0">
                    <a:pos x="67" y="53"/>
                  </a:cxn>
                  <a:cxn ang="0">
                    <a:pos x="2" y="53"/>
                  </a:cxn>
                  <a:cxn ang="0">
                    <a:pos x="0" y="52"/>
                  </a:cxn>
                  <a:cxn ang="0">
                    <a:pos x="0" y="44"/>
                  </a:cxn>
                  <a:cxn ang="0">
                    <a:pos x="2" y="43"/>
                  </a:cxn>
                  <a:cxn ang="0">
                    <a:pos x="67" y="43"/>
                  </a:cxn>
                  <a:cxn ang="0">
                    <a:pos x="68" y="44"/>
                  </a:cxn>
                  <a:cxn ang="0">
                    <a:pos x="68" y="52"/>
                  </a:cxn>
                  <a:cxn ang="0">
                    <a:pos x="68" y="23"/>
                  </a:cxn>
                  <a:cxn ang="0">
                    <a:pos x="67" y="24"/>
                  </a:cxn>
                  <a:cxn ang="0">
                    <a:pos x="26" y="24"/>
                  </a:cxn>
                  <a:cxn ang="0">
                    <a:pos x="25" y="23"/>
                  </a:cxn>
                  <a:cxn ang="0">
                    <a:pos x="25" y="15"/>
                  </a:cxn>
                  <a:cxn ang="0">
                    <a:pos x="26" y="14"/>
                  </a:cxn>
                  <a:cxn ang="0">
                    <a:pos x="67" y="14"/>
                  </a:cxn>
                  <a:cxn ang="0">
                    <a:pos x="68" y="15"/>
                  </a:cxn>
                  <a:cxn ang="0">
                    <a:pos x="68" y="23"/>
                  </a:cxn>
                  <a:cxn ang="0">
                    <a:pos x="68" y="37"/>
                  </a:cxn>
                  <a:cxn ang="0">
                    <a:pos x="67" y="38"/>
                  </a:cxn>
                  <a:cxn ang="0">
                    <a:pos x="26" y="38"/>
                  </a:cxn>
                  <a:cxn ang="0">
                    <a:pos x="25" y="37"/>
                  </a:cxn>
                  <a:cxn ang="0">
                    <a:pos x="25" y="30"/>
                  </a:cxn>
                  <a:cxn ang="0">
                    <a:pos x="26" y="29"/>
                  </a:cxn>
                  <a:cxn ang="0">
                    <a:pos x="67" y="29"/>
                  </a:cxn>
                  <a:cxn ang="0">
                    <a:pos x="68" y="30"/>
                  </a:cxn>
                  <a:cxn ang="0">
                    <a:pos x="68" y="37"/>
                  </a:cxn>
                </a:cxnLst>
                <a:rect l="0" t="0" r="r" b="b"/>
                <a:pathLst>
                  <a:path w="68" h="53">
                    <a:moveTo>
                      <a:pt x="68" y="8"/>
                    </a:moveTo>
                    <a:cubicBezTo>
                      <a:pt x="68" y="9"/>
                      <a:pt x="68" y="9"/>
                      <a:pt x="67" y="9"/>
                    </a:cubicBezTo>
                    <a:cubicBezTo>
                      <a:pt x="2" y="9"/>
                      <a:pt x="2" y="9"/>
                      <a:pt x="2" y="9"/>
                    </a:cubicBezTo>
                    <a:cubicBezTo>
                      <a:pt x="1" y="9"/>
                      <a:pt x="0" y="9"/>
                      <a:pt x="0" y="8"/>
                    </a:cubicBezTo>
                    <a:cubicBezTo>
                      <a:pt x="0" y="1"/>
                      <a:pt x="0" y="1"/>
                      <a:pt x="0" y="1"/>
                    </a:cubicBezTo>
                    <a:cubicBezTo>
                      <a:pt x="0" y="0"/>
                      <a:pt x="1" y="0"/>
                      <a:pt x="2" y="0"/>
                    </a:cubicBezTo>
                    <a:cubicBezTo>
                      <a:pt x="67" y="0"/>
                      <a:pt x="67" y="0"/>
                      <a:pt x="67" y="0"/>
                    </a:cubicBezTo>
                    <a:cubicBezTo>
                      <a:pt x="68" y="0"/>
                      <a:pt x="68" y="0"/>
                      <a:pt x="68" y="1"/>
                    </a:cubicBezTo>
                    <a:lnTo>
                      <a:pt x="68" y="8"/>
                    </a:lnTo>
                    <a:close/>
                    <a:moveTo>
                      <a:pt x="13" y="27"/>
                    </a:moveTo>
                    <a:cubicBezTo>
                      <a:pt x="3" y="38"/>
                      <a:pt x="3" y="38"/>
                      <a:pt x="3" y="38"/>
                    </a:cubicBezTo>
                    <a:cubicBezTo>
                      <a:pt x="2" y="38"/>
                      <a:pt x="2" y="38"/>
                      <a:pt x="2" y="38"/>
                    </a:cubicBezTo>
                    <a:cubicBezTo>
                      <a:pt x="1" y="38"/>
                      <a:pt x="0" y="38"/>
                      <a:pt x="0" y="37"/>
                    </a:cubicBezTo>
                    <a:cubicBezTo>
                      <a:pt x="0" y="15"/>
                      <a:pt x="0" y="15"/>
                      <a:pt x="0" y="15"/>
                    </a:cubicBezTo>
                    <a:cubicBezTo>
                      <a:pt x="0" y="15"/>
                      <a:pt x="1" y="14"/>
                      <a:pt x="2" y="14"/>
                    </a:cubicBezTo>
                    <a:cubicBezTo>
                      <a:pt x="2" y="14"/>
                      <a:pt x="2" y="14"/>
                      <a:pt x="3" y="14"/>
                    </a:cubicBezTo>
                    <a:cubicBezTo>
                      <a:pt x="13" y="25"/>
                      <a:pt x="13" y="25"/>
                      <a:pt x="13" y="25"/>
                    </a:cubicBezTo>
                    <a:cubicBezTo>
                      <a:pt x="14" y="26"/>
                      <a:pt x="14" y="26"/>
                      <a:pt x="14" y="26"/>
                    </a:cubicBezTo>
                    <a:cubicBezTo>
                      <a:pt x="14" y="27"/>
                      <a:pt x="14" y="27"/>
                      <a:pt x="13" y="27"/>
                    </a:cubicBezTo>
                    <a:close/>
                    <a:moveTo>
                      <a:pt x="68" y="52"/>
                    </a:moveTo>
                    <a:cubicBezTo>
                      <a:pt x="68" y="52"/>
                      <a:pt x="68" y="53"/>
                      <a:pt x="67" y="53"/>
                    </a:cubicBezTo>
                    <a:cubicBezTo>
                      <a:pt x="2" y="53"/>
                      <a:pt x="2" y="53"/>
                      <a:pt x="2" y="53"/>
                    </a:cubicBezTo>
                    <a:cubicBezTo>
                      <a:pt x="1" y="53"/>
                      <a:pt x="0" y="52"/>
                      <a:pt x="0" y="52"/>
                    </a:cubicBezTo>
                    <a:cubicBezTo>
                      <a:pt x="0" y="44"/>
                      <a:pt x="0" y="44"/>
                      <a:pt x="0" y="44"/>
                    </a:cubicBezTo>
                    <a:cubicBezTo>
                      <a:pt x="0" y="44"/>
                      <a:pt x="1" y="43"/>
                      <a:pt x="2" y="43"/>
                    </a:cubicBezTo>
                    <a:cubicBezTo>
                      <a:pt x="67" y="43"/>
                      <a:pt x="67" y="43"/>
                      <a:pt x="67" y="43"/>
                    </a:cubicBezTo>
                    <a:cubicBezTo>
                      <a:pt x="68" y="43"/>
                      <a:pt x="68" y="44"/>
                      <a:pt x="68" y="44"/>
                    </a:cubicBezTo>
                    <a:lnTo>
                      <a:pt x="68" y="52"/>
                    </a:lnTo>
                    <a:close/>
                    <a:moveTo>
                      <a:pt x="68" y="23"/>
                    </a:moveTo>
                    <a:cubicBezTo>
                      <a:pt x="68" y="23"/>
                      <a:pt x="68" y="24"/>
                      <a:pt x="67" y="24"/>
                    </a:cubicBezTo>
                    <a:cubicBezTo>
                      <a:pt x="26" y="24"/>
                      <a:pt x="26" y="24"/>
                      <a:pt x="26" y="24"/>
                    </a:cubicBezTo>
                    <a:cubicBezTo>
                      <a:pt x="25" y="24"/>
                      <a:pt x="25" y="23"/>
                      <a:pt x="25" y="23"/>
                    </a:cubicBezTo>
                    <a:cubicBezTo>
                      <a:pt x="25" y="15"/>
                      <a:pt x="25" y="15"/>
                      <a:pt x="25" y="15"/>
                    </a:cubicBezTo>
                    <a:cubicBezTo>
                      <a:pt x="25" y="15"/>
                      <a:pt x="25" y="14"/>
                      <a:pt x="26" y="14"/>
                    </a:cubicBezTo>
                    <a:cubicBezTo>
                      <a:pt x="67" y="14"/>
                      <a:pt x="67" y="14"/>
                      <a:pt x="67" y="14"/>
                    </a:cubicBezTo>
                    <a:cubicBezTo>
                      <a:pt x="68" y="14"/>
                      <a:pt x="68" y="15"/>
                      <a:pt x="68" y="15"/>
                    </a:cubicBezTo>
                    <a:lnTo>
                      <a:pt x="68" y="23"/>
                    </a:lnTo>
                    <a:close/>
                    <a:moveTo>
                      <a:pt x="68" y="37"/>
                    </a:moveTo>
                    <a:cubicBezTo>
                      <a:pt x="68" y="38"/>
                      <a:pt x="68" y="38"/>
                      <a:pt x="67" y="38"/>
                    </a:cubicBezTo>
                    <a:cubicBezTo>
                      <a:pt x="26" y="38"/>
                      <a:pt x="26" y="38"/>
                      <a:pt x="26" y="38"/>
                    </a:cubicBezTo>
                    <a:cubicBezTo>
                      <a:pt x="25" y="38"/>
                      <a:pt x="25" y="38"/>
                      <a:pt x="25" y="37"/>
                    </a:cubicBezTo>
                    <a:cubicBezTo>
                      <a:pt x="25" y="30"/>
                      <a:pt x="25" y="30"/>
                      <a:pt x="25" y="30"/>
                    </a:cubicBezTo>
                    <a:cubicBezTo>
                      <a:pt x="25" y="29"/>
                      <a:pt x="25" y="29"/>
                      <a:pt x="26" y="29"/>
                    </a:cubicBezTo>
                    <a:cubicBezTo>
                      <a:pt x="67" y="29"/>
                      <a:pt x="67" y="29"/>
                      <a:pt x="67" y="29"/>
                    </a:cubicBezTo>
                    <a:cubicBezTo>
                      <a:pt x="68" y="29"/>
                      <a:pt x="68" y="29"/>
                      <a:pt x="68" y="30"/>
                    </a:cubicBezTo>
                    <a:lnTo>
                      <a:pt x="68" y="37"/>
                    </a:lnTo>
                    <a:close/>
                  </a:path>
                </a:pathLst>
              </a:custGeom>
              <a:solidFill>
                <a:srgbClr val="FFC000"/>
              </a:solidFill>
              <a:ln w="9525">
                <a:noFill/>
                <a:round/>
              </a:ln>
              <a:effectLst>
                <a:outerShdw blurRad="190500" dist="38100" dir="2700000" algn="tl" rotWithShape="0">
                  <a:prstClr val="black">
                    <a:alpha val="30000"/>
                  </a:prstClr>
                </a:outerShdw>
              </a:effectLst>
            </p:spPr>
            <p:txBody>
              <a:bodyPr anchor="ctr"/>
              <a:lstStyle/>
              <a:p>
                <a:pPr algn="ctr"/>
                <a:endParaRPr sz="1100" dirty="0">
                  <a:cs typeface="+mn-ea"/>
                  <a:sym typeface="+mn-lt"/>
                </a:endParaRPr>
              </a:p>
            </p:txBody>
          </p:sp>
          <p:sp>
            <p:nvSpPr>
              <p:cNvPr id="57" name="矩形 56"/>
              <p:cNvSpPr/>
              <p:nvPr/>
            </p:nvSpPr>
            <p:spPr>
              <a:xfrm>
                <a:off x="4142331" y="3397212"/>
                <a:ext cx="1259464" cy="378375"/>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b="1">
                    <a:solidFill>
                      <a:schemeClr val="bg1"/>
                    </a:solidFill>
                    <a:cs typeface="+mn-ea"/>
                    <a:sym typeface="+mn-lt"/>
                  </a:rPr>
                  <a:t>利益</a:t>
                </a:r>
                <a:endParaRPr lang="zh-CN" altLang="en-US" b="1" dirty="0">
                  <a:solidFill>
                    <a:schemeClr val="bg1"/>
                  </a:solidFill>
                  <a:cs typeface="+mn-ea"/>
                  <a:sym typeface="+mn-lt"/>
                </a:endParaRPr>
              </a:p>
            </p:txBody>
          </p:sp>
          <p:sp>
            <p:nvSpPr>
              <p:cNvPr id="58" name="矩形 57"/>
              <p:cNvSpPr/>
              <p:nvPr/>
            </p:nvSpPr>
            <p:spPr>
              <a:xfrm>
                <a:off x="3666368" y="4449955"/>
                <a:ext cx="2249997" cy="557405"/>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1400">
                    <a:solidFill>
                      <a:schemeClr val="tx1">
                        <a:lumMod val="65000"/>
                        <a:lumOff val="35000"/>
                      </a:schemeClr>
                    </a:solidFill>
                    <a:cs typeface="+mn-ea"/>
                    <a:sym typeface="+mn-lt"/>
                  </a:rPr>
                  <a:t>在多次“谈判”过程中发现，利益互惠尤为重要</a:t>
                </a:r>
                <a:endParaRPr lang="zh-CN" altLang="en-US" sz="1400" dirty="0">
                  <a:solidFill>
                    <a:schemeClr val="tx1">
                      <a:lumMod val="65000"/>
                      <a:lumOff val="35000"/>
                    </a:schemeClr>
                  </a:solidFill>
                  <a:cs typeface="+mn-ea"/>
                  <a:sym typeface="+mn-lt"/>
                </a:endParaRPr>
              </a:p>
            </p:txBody>
          </p:sp>
        </p:grpSp>
        <p:grpSp>
          <p:nvGrpSpPr>
            <p:cNvPr id="39" name="组合 38"/>
            <p:cNvGrpSpPr/>
            <p:nvPr/>
          </p:nvGrpSpPr>
          <p:grpSpPr>
            <a:xfrm>
              <a:off x="4748506" y="1727124"/>
              <a:ext cx="1687498" cy="2384155"/>
              <a:chOff x="6306996" y="2072270"/>
              <a:chExt cx="2249997" cy="3178872"/>
            </a:xfrm>
          </p:grpSpPr>
          <p:cxnSp>
            <p:nvCxnSpPr>
              <p:cNvPr id="47" name="Straight Connector 16"/>
              <p:cNvCxnSpPr/>
              <p:nvPr/>
            </p:nvCxnSpPr>
            <p:spPr>
              <a:xfrm rot="5400000">
                <a:off x="7208955" y="4074566"/>
                <a:ext cx="485778" cy="2268"/>
              </a:xfrm>
              <a:prstGeom prst="line">
                <a:avLst/>
              </a:prstGeom>
              <a:ln>
                <a:solidFill>
                  <a:srgbClr val="4F97CD"/>
                </a:solidFill>
                <a:prstDash val="sysDot"/>
                <a:tailEnd type="oval"/>
              </a:ln>
            </p:spPr>
            <p:style>
              <a:lnRef idx="2">
                <a:schemeClr val="accent5"/>
              </a:lnRef>
              <a:fillRef idx="0">
                <a:schemeClr val="accent5"/>
              </a:fillRef>
              <a:effectRef idx="1">
                <a:schemeClr val="accent5"/>
              </a:effectRef>
              <a:fontRef idx="minor">
                <a:schemeClr val="tx1"/>
              </a:fontRef>
            </p:style>
          </p:cxnSp>
          <p:sp>
            <p:nvSpPr>
              <p:cNvPr id="48" name="Rectangle: Rounded Corners 18"/>
              <p:cNvSpPr/>
              <p:nvPr/>
            </p:nvSpPr>
            <p:spPr>
              <a:xfrm rot="10800000">
                <a:off x="6533684" y="2072270"/>
                <a:ext cx="1836321" cy="1514581"/>
              </a:xfrm>
              <a:prstGeom prst="roundRect">
                <a:avLst>
                  <a:gd name="adj" fmla="val 10000"/>
                </a:avLst>
              </a:prstGeom>
              <a:noFill/>
              <a:ln>
                <a:solidFill>
                  <a:schemeClr val="bg1">
                    <a:lumMod val="85000"/>
                  </a:schemeClr>
                </a:solid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anchor="ctr"/>
              <a:lstStyle/>
              <a:p>
                <a:pPr algn="ctr"/>
                <a:endParaRPr sz="1100" dirty="0">
                  <a:cs typeface="+mn-ea"/>
                  <a:sym typeface="+mn-lt"/>
                </a:endParaRPr>
              </a:p>
            </p:txBody>
          </p:sp>
          <p:sp>
            <p:nvSpPr>
              <p:cNvPr id="49" name="Rectangle: Rounded Corners 19"/>
              <p:cNvSpPr/>
              <p:nvPr/>
            </p:nvSpPr>
            <p:spPr>
              <a:xfrm rot="10800000" flipV="1">
                <a:off x="6822112" y="3368151"/>
                <a:ext cx="1259462" cy="500845"/>
              </a:xfrm>
              <a:prstGeom prst="roundRect">
                <a:avLst>
                  <a:gd name="adj" fmla="val 50000"/>
                </a:avLst>
              </a:prstGeom>
              <a:solidFill>
                <a:srgbClr val="4F97CD"/>
              </a:solidFill>
              <a:ln>
                <a:noFill/>
              </a:ln>
              <a:effectLst>
                <a:outerShdw blurRad="190500" dist="38100" dir="2700000" algn="tl" rotWithShape="0">
                  <a:prstClr val="black">
                    <a:alpha val="30000"/>
                  </a:prstClr>
                </a:outerShdw>
              </a:effectLst>
            </p:spPr>
            <p:style>
              <a:lnRef idx="2">
                <a:scrgbClr r="0" g="0" b="0"/>
              </a:lnRef>
              <a:fillRef idx="1">
                <a:scrgbClr r="0" g="0" b="0"/>
              </a:fillRef>
              <a:effectRef idx="0">
                <a:schemeClr val="accent5">
                  <a:hueOff val="0"/>
                  <a:satOff val="0"/>
                  <a:lumOff val="0"/>
                  <a:alphaOff val="0"/>
                </a:schemeClr>
              </a:effectRef>
              <a:fontRef idx="minor">
                <a:schemeClr val="lt1"/>
              </a:fontRef>
            </p:style>
            <p:txBody>
              <a:bodyPr wrap="none" anchor="ctr">
                <a:normAutofit/>
              </a:bodyPr>
              <a:lstStyle/>
              <a:p>
                <a:pPr lvl="0" algn="ctr"/>
                <a:endParaRPr lang="zh-CN" altLang="en-US" sz="1000" b="1" dirty="0">
                  <a:solidFill>
                    <a:srgbClr val="FFFFFF"/>
                  </a:solidFill>
                  <a:cs typeface="+mn-ea"/>
                  <a:sym typeface="+mn-lt"/>
                </a:endParaRPr>
              </a:p>
            </p:txBody>
          </p:sp>
          <p:sp>
            <p:nvSpPr>
              <p:cNvPr id="50" name="Freeform: Shape 21"/>
              <p:cNvSpPr/>
              <p:nvPr/>
            </p:nvSpPr>
            <p:spPr bwMode="auto">
              <a:xfrm>
                <a:off x="7179785" y="2555325"/>
                <a:ext cx="544118" cy="54847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1" y="27"/>
                  </a:cxn>
                  <a:cxn ang="0">
                    <a:pos x="30" y="17"/>
                  </a:cxn>
                  <a:cxn ang="0">
                    <a:pos x="9" y="37"/>
                  </a:cxn>
                  <a:cxn ang="0">
                    <a:pos x="9" y="48"/>
                  </a:cxn>
                  <a:cxn ang="0">
                    <a:pos x="20" y="48"/>
                  </a:cxn>
                  <a:cxn ang="0">
                    <a:pos x="41" y="27"/>
                  </a:cxn>
                  <a:cxn ang="0">
                    <a:pos x="21" y="43"/>
                  </a:cxn>
                  <a:cxn ang="0">
                    <a:pos x="19" y="44"/>
                  </a:cxn>
                  <a:cxn ang="0">
                    <a:pos x="17" y="44"/>
                  </a:cxn>
                  <a:cxn ang="0">
                    <a:pos x="17" y="41"/>
                  </a:cxn>
                  <a:cxn ang="0">
                    <a:pos x="13" y="41"/>
                  </a:cxn>
                  <a:cxn ang="0">
                    <a:pos x="13" y="39"/>
                  </a:cxn>
                  <a:cxn ang="0">
                    <a:pos x="15" y="37"/>
                  </a:cxn>
                  <a:cxn ang="0">
                    <a:pos x="21" y="43"/>
                  </a:cxn>
                  <a:cxn ang="0">
                    <a:pos x="31" y="23"/>
                  </a:cxn>
                  <a:cxn ang="0">
                    <a:pos x="20" y="34"/>
                  </a:cxn>
                  <a:cxn ang="0">
                    <a:pos x="19" y="34"/>
                  </a:cxn>
                  <a:cxn ang="0">
                    <a:pos x="19" y="33"/>
                  </a:cxn>
                  <a:cxn ang="0">
                    <a:pos x="30" y="22"/>
                  </a:cxn>
                  <a:cxn ang="0">
                    <a:pos x="31" y="22"/>
                  </a:cxn>
                  <a:cxn ang="0">
                    <a:pos x="31" y="23"/>
                  </a:cxn>
                  <a:cxn ang="0">
                    <a:pos x="47" y="22"/>
                  </a:cxn>
                  <a:cxn ang="0">
                    <a:pos x="47" y="16"/>
                  </a:cxn>
                  <a:cxn ang="0">
                    <a:pos x="41" y="11"/>
                  </a:cxn>
                  <a:cxn ang="0">
                    <a:pos x="36" y="11"/>
                  </a:cxn>
                  <a:cxn ang="0">
                    <a:pos x="33" y="14"/>
                  </a:cxn>
                  <a:cxn ang="0">
                    <a:pos x="43" y="25"/>
                  </a:cxn>
                  <a:cxn ang="0">
                    <a:pos x="47" y="22"/>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1" y="27"/>
                    </a:moveTo>
                    <a:cubicBezTo>
                      <a:pt x="30" y="17"/>
                      <a:pt x="30" y="17"/>
                      <a:pt x="30" y="17"/>
                    </a:cubicBezTo>
                    <a:cubicBezTo>
                      <a:pt x="9" y="37"/>
                      <a:pt x="9" y="37"/>
                      <a:pt x="9" y="37"/>
                    </a:cubicBezTo>
                    <a:cubicBezTo>
                      <a:pt x="9" y="48"/>
                      <a:pt x="9" y="48"/>
                      <a:pt x="9" y="48"/>
                    </a:cubicBezTo>
                    <a:cubicBezTo>
                      <a:pt x="20" y="48"/>
                      <a:pt x="20" y="48"/>
                      <a:pt x="20" y="48"/>
                    </a:cubicBezTo>
                    <a:lnTo>
                      <a:pt x="41" y="27"/>
                    </a:lnTo>
                    <a:close/>
                    <a:moveTo>
                      <a:pt x="21" y="43"/>
                    </a:moveTo>
                    <a:cubicBezTo>
                      <a:pt x="19" y="44"/>
                      <a:pt x="19" y="44"/>
                      <a:pt x="19" y="44"/>
                    </a:cubicBezTo>
                    <a:cubicBezTo>
                      <a:pt x="17" y="44"/>
                      <a:pt x="17" y="44"/>
                      <a:pt x="17" y="44"/>
                    </a:cubicBezTo>
                    <a:cubicBezTo>
                      <a:pt x="17" y="41"/>
                      <a:pt x="17" y="41"/>
                      <a:pt x="17" y="41"/>
                    </a:cubicBezTo>
                    <a:cubicBezTo>
                      <a:pt x="13" y="41"/>
                      <a:pt x="13" y="41"/>
                      <a:pt x="13" y="41"/>
                    </a:cubicBezTo>
                    <a:cubicBezTo>
                      <a:pt x="13" y="39"/>
                      <a:pt x="13" y="39"/>
                      <a:pt x="13" y="39"/>
                    </a:cubicBezTo>
                    <a:cubicBezTo>
                      <a:pt x="15" y="37"/>
                      <a:pt x="15" y="37"/>
                      <a:pt x="15" y="37"/>
                    </a:cubicBezTo>
                    <a:lnTo>
                      <a:pt x="21" y="43"/>
                    </a:lnTo>
                    <a:close/>
                    <a:moveTo>
                      <a:pt x="31" y="23"/>
                    </a:moveTo>
                    <a:cubicBezTo>
                      <a:pt x="20" y="34"/>
                      <a:pt x="20" y="34"/>
                      <a:pt x="20" y="34"/>
                    </a:cubicBezTo>
                    <a:cubicBezTo>
                      <a:pt x="19" y="34"/>
                      <a:pt x="19" y="35"/>
                      <a:pt x="19" y="34"/>
                    </a:cubicBezTo>
                    <a:cubicBezTo>
                      <a:pt x="18" y="34"/>
                      <a:pt x="18" y="33"/>
                      <a:pt x="19" y="33"/>
                    </a:cubicBezTo>
                    <a:cubicBezTo>
                      <a:pt x="30" y="22"/>
                      <a:pt x="30" y="22"/>
                      <a:pt x="30" y="22"/>
                    </a:cubicBezTo>
                    <a:cubicBezTo>
                      <a:pt x="30" y="22"/>
                      <a:pt x="31" y="22"/>
                      <a:pt x="31" y="22"/>
                    </a:cubicBezTo>
                    <a:cubicBezTo>
                      <a:pt x="31" y="22"/>
                      <a:pt x="31" y="23"/>
                      <a:pt x="31" y="23"/>
                    </a:cubicBezTo>
                    <a:close/>
                    <a:moveTo>
                      <a:pt x="47" y="22"/>
                    </a:moveTo>
                    <a:cubicBezTo>
                      <a:pt x="48" y="20"/>
                      <a:pt x="48" y="18"/>
                      <a:pt x="47" y="16"/>
                    </a:cubicBezTo>
                    <a:cubicBezTo>
                      <a:pt x="41" y="11"/>
                      <a:pt x="41" y="11"/>
                      <a:pt x="41" y="11"/>
                    </a:cubicBezTo>
                    <a:cubicBezTo>
                      <a:pt x="40" y="9"/>
                      <a:pt x="37" y="9"/>
                      <a:pt x="36" y="11"/>
                    </a:cubicBezTo>
                    <a:cubicBezTo>
                      <a:pt x="33" y="14"/>
                      <a:pt x="33" y="14"/>
                      <a:pt x="33" y="14"/>
                    </a:cubicBezTo>
                    <a:cubicBezTo>
                      <a:pt x="43" y="25"/>
                      <a:pt x="43" y="25"/>
                      <a:pt x="43" y="25"/>
                    </a:cubicBezTo>
                    <a:lnTo>
                      <a:pt x="47" y="22"/>
                    </a:lnTo>
                    <a:close/>
                  </a:path>
                </a:pathLst>
              </a:custGeom>
              <a:solidFill>
                <a:srgbClr val="4F97CD"/>
              </a:solidFill>
              <a:ln w="9525">
                <a:noFill/>
                <a:round/>
              </a:ln>
              <a:effectLst>
                <a:outerShdw blurRad="190500" dist="38100" dir="2700000" algn="tl" rotWithShape="0">
                  <a:prstClr val="black">
                    <a:alpha val="30000"/>
                  </a:prstClr>
                </a:outerShdw>
              </a:effectLst>
            </p:spPr>
            <p:txBody>
              <a:bodyPr anchor="ctr"/>
              <a:lstStyle/>
              <a:p>
                <a:pPr algn="ctr"/>
                <a:endParaRPr sz="1100" dirty="0">
                  <a:cs typeface="+mn-ea"/>
                  <a:sym typeface="+mn-lt"/>
                </a:endParaRPr>
              </a:p>
            </p:txBody>
          </p:sp>
          <p:sp>
            <p:nvSpPr>
              <p:cNvPr id="51" name="矩形 50"/>
              <p:cNvSpPr/>
              <p:nvPr/>
            </p:nvSpPr>
            <p:spPr>
              <a:xfrm>
                <a:off x="6819307" y="3422950"/>
                <a:ext cx="1259464" cy="378375"/>
              </a:xfrm>
              <a:prstGeom prst="rect">
                <a:avLst/>
              </a:prstGeom>
              <a:noFill/>
            </p:spPr>
            <p:txBody>
              <a:bodyPr wrap="square">
                <a:spAutoFit/>
                <a:scene3d>
                  <a:camera prst="orthographicFront"/>
                  <a:lightRig rig="threePt" dir="t"/>
                </a:scene3d>
                <a:sp3d contourW="12700"/>
              </a:bodyPr>
              <a:lstStyle/>
              <a:p>
                <a:pPr algn="ctr">
                  <a:lnSpc>
                    <a:spcPct val="120000"/>
                  </a:lnSpc>
                </a:pPr>
                <a:r>
                  <a:rPr lang="zh-CN" altLang="en-US" b="1">
                    <a:solidFill>
                      <a:schemeClr val="bg1"/>
                    </a:solidFill>
                    <a:cs typeface="+mn-ea"/>
                    <a:sym typeface="+mn-lt"/>
                  </a:rPr>
                  <a:t>心态</a:t>
                </a:r>
                <a:endParaRPr lang="zh-CN" altLang="en-US" b="1" dirty="0">
                  <a:solidFill>
                    <a:schemeClr val="bg1"/>
                  </a:solidFill>
                  <a:cs typeface="+mn-ea"/>
                  <a:sym typeface="+mn-lt"/>
                </a:endParaRPr>
              </a:p>
            </p:txBody>
          </p:sp>
          <p:sp>
            <p:nvSpPr>
              <p:cNvPr id="52" name="矩形 51"/>
              <p:cNvSpPr/>
              <p:nvPr/>
            </p:nvSpPr>
            <p:spPr>
              <a:xfrm>
                <a:off x="6306996" y="4449953"/>
                <a:ext cx="2249997" cy="801189"/>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1400">
                    <a:solidFill>
                      <a:schemeClr val="tx1">
                        <a:lumMod val="65000"/>
                        <a:lumOff val="35000"/>
                      </a:schemeClr>
                    </a:solidFill>
                    <a:cs typeface="+mn-ea"/>
                    <a:sym typeface="+mn-lt"/>
                  </a:rPr>
                  <a:t>道路是曲折的，前途是光明的，保持良好心态也是“取胜”的关键</a:t>
                </a:r>
                <a:endParaRPr lang="zh-CN" altLang="en-US" sz="1400" dirty="0">
                  <a:solidFill>
                    <a:schemeClr val="tx1">
                      <a:lumMod val="65000"/>
                      <a:lumOff val="35000"/>
                    </a:schemeClr>
                  </a:solidFill>
                  <a:cs typeface="+mn-ea"/>
                  <a:sym typeface="+mn-lt"/>
                </a:endParaRPr>
              </a:p>
            </p:txBody>
          </p:sp>
        </p:grpSp>
        <p:grpSp>
          <p:nvGrpSpPr>
            <p:cNvPr id="40" name="组合 39"/>
            <p:cNvGrpSpPr/>
            <p:nvPr/>
          </p:nvGrpSpPr>
          <p:grpSpPr>
            <a:xfrm>
              <a:off x="6629712" y="1737338"/>
              <a:ext cx="1687498" cy="2556781"/>
              <a:chOff x="8947624" y="2085887"/>
              <a:chExt cx="2249997" cy="3409040"/>
            </a:xfrm>
          </p:grpSpPr>
          <p:cxnSp>
            <p:nvCxnSpPr>
              <p:cNvPr id="41" name="Straight Connector 23"/>
              <p:cNvCxnSpPr/>
              <p:nvPr/>
            </p:nvCxnSpPr>
            <p:spPr>
              <a:xfrm rot="5400000">
                <a:off x="9797236" y="4088183"/>
                <a:ext cx="485778" cy="2268"/>
              </a:xfrm>
              <a:prstGeom prst="line">
                <a:avLst/>
              </a:prstGeom>
              <a:ln>
                <a:solidFill>
                  <a:srgbClr val="FFC000"/>
                </a:solidFill>
                <a:prstDash val="sysDot"/>
                <a:tailEnd type="oval"/>
              </a:ln>
            </p:spPr>
            <p:style>
              <a:lnRef idx="2">
                <a:schemeClr val="accent5"/>
              </a:lnRef>
              <a:fillRef idx="0">
                <a:schemeClr val="accent5"/>
              </a:fillRef>
              <a:effectRef idx="1">
                <a:schemeClr val="accent5"/>
              </a:effectRef>
              <a:fontRef idx="minor">
                <a:schemeClr val="tx1"/>
              </a:fontRef>
            </p:style>
          </p:cxnSp>
          <p:sp>
            <p:nvSpPr>
              <p:cNvPr id="42" name="Rectangle: Rounded Corners 25"/>
              <p:cNvSpPr/>
              <p:nvPr/>
            </p:nvSpPr>
            <p:spPr>
              <a:xfrm rot="10800000">
                <a:off x="9121966" y="2085887"/>
                <a:ext cx="1836321" cy="1514580"/>
              </a:xfrm>
              <a:prstGeom prst="roundRect">
                <a:avLst>
                  <a:gd name="adj" fmla="val 10000"/>
                </a:avLst>
              </a:prstGeom>
              <a:noFill/>
              <a:ln>
                <a:solidFill>
                  <a:schemeClr val="bg1">
                    <a:lumMod val="85000"/>
                  </a:schemeClr>
                </a:solid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anchor="ctr"/>
              <a:lstStyle/>
              <a:p>
                <a:pPr algn="ctr"/>
                <a:endParaRPr sz="1100" dirty="0">
                  <a:cs typeface="+mn-ea"/>
                  <a:sym typeface="+mn-lt"/>
                </a:endParaRPr>
              </a:p>
            </p:txBody>
          </p:sp>
          <p:sp>
            <p:nvSpPr>
              <p:cNvPr id="43" name="Rectangle: Rounded Corners 26"/>
              <p:cNvSpPr/>
              <p:nvPr/>
            </p:nvSpPr>
            <p:spPr>
              <a:xfrm rot="10800000" flipV="1">
                <a:off x="9362717" y="3338326"/>
                <a:ext cx="1259463" cy="500845"/>
              </a:xfrm>
              <a:prstGeom prst="roundRect">
                <a:avLst>
                  <a:gd name="adj" fmla="val 50000"/>
                </a:avLst>
              </a:prstGeom>
              <a:solidFill>
                <a:srgbClr val="FFC000"/>
              </a:solidFill>
              <a:ln>
                <a:noFill/>
              </a:ln>
              <a:effectLst>
                <a:outerShdw blurRad="190500" dist="38100" dir="2700000" algn="tl" rotWithShape="0">
                  <a:prstClr val="black">
                    <a:alpha val="30000"/>
                  </a:prstClr>
                </a:outerShdw>
              </a:effectLst>
            </p:spPr>
            <p:style>
              <a:lnRef idx="2">
                <a:scrgbClr r="0" g="0" b="0"/>
              </a:lnRef>
              <a:fillRef idx="1">
                <a:scrgbClr r="0" g="0" b="0"/>
              </a:fillRef>
              <a:effectRef idx="0">
                <a:schemeClr val="accent5">
                  <a:hueOff val="0"/>
                  <a:satOff val="0"/>
                  <a:lumOff val="0"/>
                  <a:alphaOff val="0"/>
                </a:schemeClr>
              </a:effectRef>
              <a:fontRef idx="minor">
                <a:schemeClr val="lt1"/>
              </a:fontRef>
            </p:style>
            <p:txBody>
              <a:bodyPr wrap="none" anchor="ctr">
                <a:normAutofit/>
              </a:bodyPr>
              <a:lstStyle/>
              <a:p>
                <a:pPr lvl="0" algn="ctr"/>
                <a:endParaRPr lang="zh-CN" altLang="en-US" sz="1000" b="1" dirty="0">
                  <a:solidFill>
                    <a:srgbClr val="FFFFFF"/>
                  </a:solidFill>
                  <a:cs typeface="+mn-ea"/>
                  <a:sym typeface="+mn-lt"/>
                </a:endParaRPr>
              </a:p>
            </p:txBody>
          </p:sp>
          <p:sp>
            <p:nvSpPr>
              <p:cNvPr id="44" name="Freeform: Shape 28"/>
              <p:cNvSpPr/>
              <p:nvPr/>
            </p:nvSpPr>
            <p:spPr bwMode="auto">
              <a:xfrm>
                <a:off x="9732157" y="2597581"/>
                <a:ext cx="615937" cy="491189"/>
              </a:xfrm>
              <a:custGeom>
                <a:avLst/>
                <a:gdLst/>
                <a:ahLst/>
                <a:cxnLst>
                  <a:cxn ang="0">
                    <a:pos x="73" y="52"/>
                  </a:cxn>
                  <a:cxn ang="0">
                    <a:pos x="67" y="58"/>
                  </a:cxn>
                  <a:cxn ang="0">
                    <a:pos x="7" y="58"/>
                  </a:cxn>
                  <a:cxn ang="0">
                    <a:pos x="0" y="52"/>
                  </a:cxn>
                  <a:cxn ang="0">
                    <a:pos x="0" y="6"/>
                  </a:cxn>
                  <a:cxn ang="0">
                    <a:pos x="7" y="0"/>
                  </a:cxn>
                  <a:cxn ang="0">
                    <a:pos x="67" y="0"/>
                  </a:cxn>
                  <a:cxn ang="0">
                    <a:pos x="73" y="6"/>
                  </a:cxn>
                  <a:cxn ang="0">
                    <a:pos x="73" y="52"/>
                  </a:cxn>
                  <a:cxn ang="0">
                    <a:pos x="7" y="4"/>
                  </a:cxn>
                  <a:cxn ang="0">
                    <a:pos x="5" y="6"/>
                  </a:cxn>
                  <a:cxn ang="0">
                    <a:pos x="5" y="52"/>
                  </a:cxn>
                  <a:cxn ang="0">
                    <a:pos x="7" y="53"/>
                  </a:cxn>
                  <a:cxn ang="0">
                    <a:pos x="67" y="53"/>
                  </a:cxn>
                  <a:cxn ang="0">
                    <a:pos x="68" y="52"/>
                  </a:cxn>
                  <a:cxn ang="0">
                    <a:pos x="68" y="6"/>
                  </a:cxn>
                  <a:cxn ang="0">
                    <a:pos x="67" y="4"/>
                  </a:cxn>
                  <a:cxn ang="0">
                    <a:pos x="7" y="4"/>
                  </a:cxn>
                  <a:cxn ang="0">
                    <a:pos x="17" y="24"/>
                  </a:cxn>
                  <a:cxn ang="0">
                    <a:pos x="10" y="17"/>
                  </a:cxn>
                  <a:cxn ang="0">
                    <a:pos x="17" y="9"/>
                  </a:cxn>
                  <a:cxn ang="0">
                    <a:pos x="25" y="17"/>
                  </a:cxn>
                  <a:cxn ang="0">
                    <a:pos x="17" y="24"/>
                  </a:cxn>
                  <a:cxn ang="0">
                    <a:pos x="64" y="48"/>
                  </a:cxn>
                  <a:cxn ang="0">
                    <a:pos x="10" y="48"/>
                  </a:cxn>
                  <a:cxn ang="0">
                    <a:pos x="10" y="41"/>
                  </a:cxn>
                  <a:cxn ang="0">
                    <a:pos x="22" y="29"/>
                  </a:cxn>
                  <a:cxn ang="0">
                    <a:pos x="28" y="35"/>
                  </a:cxn>
                  <a:cxn ang="0">
                    <a:pos x="48" y="15"/>
                  </a:cxn>
                  <a:cxn ang="0">
                    <a:pos x="64" y="31"/>
                  </a:cxn>
                  <a:cxn ang="0">
                    <a:pos x="64" y="48"/>
                  </a:cxn>
                </a:cxnLst>
                <a:rect l="0" t="0" r="r" b="b"/>
                <a:pathLst>
                  <a:path w="73" h="58">
                    <a:moveTo>
                      <a:pt x="73" y="52"/>
                    </a:moveTo>
                    <a:cubicBezTo>
                      <a:pt x="73" y="55"/>
                      <a:pt x="71" y="58"/>
                      <a:pt x="67" y="58"/>
                    </a:cubicBezTo>
                    <a:cubicBezTo>
                      <a:pt x="7" y="58"/>
                      <a:pt x="7" y="58"/>
                      <a:pt x="7" y="58"/>
                    </a:cubicBezTo>
                    <a:cubicBezTo>
                      <a:pt x="3" y="58"/>
                      <a:pt x="0" y="55"/>
                      <a:pt x="0" y="52"/>
                    </a:cubicBezTo>
                    <a:cubicBezTo>
                      <a:pt x="0" y="6"/>
                      <a:pt x="0" y="6"/>
                      <a:pt x="0" y="6"/>
                    </a:cubicBezTo>
                    <a:cubicBezTo>
                      <a:pt x="0" y="2"/>
                      <a:pt x="3" y="0"/>
                      <a:pt x="7" y="0"/>
                    </a:cubicBezTo>
                    <a:cubicBezTo>
                      <a:pt x="67" y="0"/>
                      <a:pt x="67" y="0"/>
                      <a:pt x="67" y="0"/>
                    </a:cubicBezTo>
                    <a:cubicBezTo>
                      <a:pt x="71" y="0"/>
                      <a:pt x="73" y="2"/>
                      <a:pt x="73" y="6"/>
                    </a:cubicBezTo>
                    <a:lnTo>
                      <a:pt x="73" y="52"/>
                    </a:lnTo>
                    <a:close/>
                    <a:moveTo>
                      <a:pt x="7" y="4"/>
                    </a:moveTo>
                    <a:cubicBezTo>
                      <a:pt x="6" y="4"/>
                      <a:pt x="5" y="5"/>
                      <a:pt x="5" y="6"/>
                    </a:cubicBezTo>
                    <a:cubicBezTo>
                      <a:pt x="5" y="52"/>
                      <a:pt x="5" y="52"/>
                      <a:pt x="5" y="52"/>
                    </a:cubicBezTo>
                    <a:cubicBezTo>
                      <a:pt x="5" y="52"/>
                      <a:pt x="6" y="53"/>
                      <a:pt x="7" y="53"/>
                    </a:cubicBezTo>
                    <a:cubicBezTo>
                      <a:pt x="67" y="53"/>
                      <a:pt x="67" y="53"/>
                      <a:pt x="67" y="53"/>
                    </a:cubicBezTo>
                    <a:cubicBezTo>
                      <a:pt x="68" y="53"/>
                      <a:pt x="68" y="52"/>
                      <a:pt x="68" y="52"/>
                    </a:cubicBezTo>
                    <a:cubicBezTo>
                      <a:pt x="68" y="6"/>
                      <a:pt x="68" y="6"/>
                      <a:pt x="68" y="6"/>
                    </a:cubicBezTo>
                    <a:cubicBezTo>
                      <a:pt x="68" y="5"/>
                      <a:pt x="68" y="4"/>
                      <a:pt x="67" y="4"/>
                    </a:cubicBezTo>
                    <a:lnTo>
                      <a:pt x="7" y="4"/>
                    </a:lnTo>
                    <a:close/>
                    <a:moveTo>
                      <a:pt x="17" y="24"/>
                    </a:moveTo>
                    <a:cubicBezTo>
                      <a:pt x="13" y="24"/>
                      <a:pt x="10" y="21"/>
                      <a:pt x="10" y="17"/>
                    </a:cubicBezTo>
                    <a:cubicBezTo>
                      <a:pt x="10" y="13"/>
                      <a:pt x="13" y="9"/>
                      <a:pt x="17" y="9"/>
                    </a:cubicBezTo>
                    <a:cubicBezTo>
                      <a:pt x="21" y="9"/>
                      <a:pt x="25" y="13"/>
                      <a:pt x="25" y="17"/>
                    </a:cubicBezTo>
                    <a:cubicBezTo>
                      <a:pt x="25" y="21"/>
                      <a:pt x="21" y="24"/>
                      <a:pt x="17" y="24"/>
                    </a:cubicBezTo>
                    <a:close/>
                    <a:moveTo>
                      <a:pt x="64" y="48"/>
                    </a:moveTo>
                    <a:cubicBezTo>
                      <a:pt x="10" y="48"/>
                      <a:pt x="10" y="48"/>
                      <a:pt x="10" y="48"/>
                    </a:cubicBezTo>
                    <a:cubicBezTo>
                      <a:pt x="10" y="41"/>
                      <a:pt x="10" y="41"/>
                      <a:pt x="10" y="41"/>
                    </a:cubicBezTo>
                    <a:cubicBezTo>
                      <a:pt x="22" y="29"/>
                      <a:pt x="22" y="29"/>
                      <a:pt x="22" y="29"/>
                    </a:cubicBezTo>
                    <a:cubicBezTo>
                      <a:pt x="28" y="35"/>
                      <a:pt x="28" y="35"/>
                      <a:pt x="28" y="35"/>
                    </a:cubicBezTo>
                    <a:cubicBezTo>
                      <a:pt x="48" y="15"/>
                      <a:pt x="48" y="15"/>
                      <a:pt x="48" y="15"/>
                    </a:cubicBezTo>
                    <a:cubicBezTo>
                      <a:pt x="64" y="31"/>
                      <a:pt x="64" y="31"/>
                      <a:pt x="64" y="31"/>
                    </a:cubicBezTo>
                    <a:lnTo>
                      <a:pt x="64" y="48"/>
                    </a:lnTo>
                    <a:close/>
                  </a:path>
                </a:pathLst>
              </a:custGeom>
              <a:solidFill>
                <a:srgbClr val="FFC000"/>
              </a:solidFill>
              <a:ln w="9525">
                <a:noFill/>
                <a:round/>
              </a:ln>
              <a:effectLst>
                <a:outerShdw blurRad="190500" dist="38100" dir="2700000" algn="tl" rotWithShape="0">
                  <a:prstClr val="black">
                    <a:alpha val="30000"/>
                  </a:prstClr>
                </a:outerShdw>
              </a:effectLst>
            </p:spPr>
            <p:txBody>
              <a:bodyPr anchor="ctr"/>
              <a:lstStyle/>
              <a:p>
                <a:pPr algn="ctr"/>
                <a:endParaRPr sz="1100" dirty="0">
                  <a:cs typeface="+mn-ea"/>
                  <a:sym typeface="+mn-lt"/>
                </a:endParaRPr>
              </a:p>
            </p:txBody>
          </p:sp>
          <p:sp>
            <p:nvSpPr>
              <p:cNvPr id="45" name="矩形 44"/>
              <p:cNvSpPr/>
              <p:nvPr/>
            </p:nvSpPr>
            <p:spPr>
              <a:xfrm>
                <a:off x="9359912" y="3397210"/>
                <a:ext cx="1259464" cy="378375"/>
              </a:xfrm>
              <a:prstGeom prst="rect">
                <a:avLst/>
              </a:prstGeom>
              <a:ln>
                <a:noFill/>
              </a:ln>
            </p:spPr>
            <p:txBody>
              <a:bodyPr wrap="square">
                <a:spAutoFit/>
                <a:scene3d>
                  <a:camera prst="orthographicFront"/>
                  <a:lightRig rig="threePt" dir="t"/>
                </a:scene3d>
                <a:sp3d contourW="12700"/>
              </a:bodyPr>
              <a:lstStyle/>
              <a:p>
                <a:pPr algn="ctr">
                  <a:lnSpc>
                    <a:spcPct val="120000"/>
                  </a:lnSpc>
                </a:pPr>
                <a:r>
                  <a:rPr lang="zh-CN" altLang="en-US" b="1">
                    <a:solidFill>
                      <a:schemeClr val="bg1"/>
                    </a:solidFill>
                    <a:cs typeface="+mn-ea"/>
                    <a:sym typeface="+mn-lt"/>
                  </a:rPr>
                  <a:t>团结</a:t>
                </a:r>
                <a:endParaRPr lang="zh-CN" altLang="en-US" b="1" dirty="0">
                  <a:solidFill>
                    <a:schemeClr val="bg1"/>
                  </a:solidFill>
                  <a:cs typeface="+mn-ea"/>
                  <a:sym typeface="+mn-lt"/>
                </a:endParaRPr>
              </a:p>
            </p:txBody>
          </p:sp>
          <p:sp>
            <p:nvSpPr>
              <p:cNvPr id="46" name="矩形 45"/>
              <p:cNvSpPr/>
              <p:nvPr/>
            </p:nvSpPr>
            <p:spPr>
              <a:xfrm>
                <a:off x="8947624" y="4449953"/>
                <a:ext cx="2249997" cy="1044974"/>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1400">
                    <a:solidFill>
                      <a:schemeClr val="tx1">
                        <a:lumMod val="65000"/>
                        <a:lumOff val="35000"/>
                      </a:schemeClr>
                    </a:solidFill>
                    <a:cs typeface="+mn-ea"/>
                    <a:sym typeface="+mn-lt"/>
                  </a:rPr>
                  <a:t>不仅仅需要跟甲方进行充分的沟通，在小组内部更需要及时进行沟通和信息交流，做出理性的决策</a:t>
                </a:r>
                <a:endParaRPr lang="zh-CN" altLang="en-US" sz="1400" dirty="0">
                  <a:solidFill>
                    <a:schemeClr val="tx1">
                      <a:lumMod val="65000"/>
                      <a:lumOff val="35000"/>
                    </a:schemeClr>
                  </a:solidFill>
                  <a:cs typeface="+mn-ea"/>
                  <a:sym typeface="+mn-lt"/>
                </a:endParaRPr>
              </a:p>
            </p:txBody>
          </p:sp>
        </p:grpSp>
      </p:gr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0">
        <p15:prstTrans prst="pageCurlDouble"/>
      </p:transition>
    </mc:Choice>
    <mc:Fallback xmlns="">
      <p:transition spd="slow" advClick="0" advTm="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256678" y="445078"/>
            <a:ext cx="3256546" cy="561473"/>
            <a:chOff x="561476" y="445078"/>
            <a:chExt cx="3256546" cy="561473"/>
          </a:xfrm>
        </p:grpSpPr>
        <p:grpSp>
          <p:nvGrpSpPr>
            <p:cNvPr id="5" name="组合 4"/>
            <p:cNvGrpSpPr/>
            <p:nvPr/>
          </p:nvGrpSpPr>
          <p:grpSpPr>
            <a:xfrm>
              <a:off x="561476" y="445078"/>
              <a:ext cx="641683" cy="561473"/>
              <a:chOff x="481265" y="545432"/>
              <a:chExt cx="641683" cy="561473"/>
            </a:xfrm>
          </p:grpSpPr>
          <p:sp>
            <p:nvSpPr>
              <p:cNvPr id="2" name="圆: 空心 1"/>
              <p:cNvSpPr/>
              <p:nvPr/>
            </p:nvSpPr>
            <p:spPr>
              <a:xfrm>
                <a:off x="689812" y="545432"/>
                <a:ext cx="433136" cy="433136"/>
              </a:xfrm>
              <a:prstGeom prst="donut">
                <a:avLst/>
              </a:prstGeom>
              <a:solidFill>
                <a:srgbClr val="4F97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28" name="椭圆 27"/>
              <p:cNvSpPr/>
              <p:nvPr/>
            </p:nvSpPr>
            <p:spPr>
              <a:xfrm>
                <a:off x="481265" y="882316"/>
                <a:ext cx="224589" cy="224589"/>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grpSp>
        <p:sp>
          <p:nvSpPr>
            <p:cNvPr id="29" name="文本框 28"/>
            <p:cNvSpPr txBox="1"/>
            <p:nvPr/>
          </p:nvSpPr>
          <p:spPr>
            <a:xfrm>
              <a:off x="1251285" y="464204"/>
              <a:ext cx="2566737" cy="52197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b="0" i="0" u="none" strike="noStrike" kern="1200" cap="none" spc="0" normalizeH="0" baseline="0" noProof="0" dirty="0">
                  <a:ln>
                    <a:noFill/>
                  </a:ln>
                  <a:solidFill>
                    <a:prstClr val="black">
                      <a:lumMod val="65000"/>
                      <a:lumOff val="35000"/>
                    </a:prstClr>
                  </a:solidFill>
                  <a:effectLst/>
                  <a:uLnTx/>
                  <a:uFillTx/>
                  <a:cs typeface="+mn-ea"/>
                  <a:sym typeface="+mn-lt"/>
                </a:rPr>
                <a:t>小组后续计划</a:t>
              </a:r>
            </a:p>
          </p:txBody>
        </p:sp>
      </p:grpSp>
      <p:grpSp>
        <p:nvGrpSpPr>
          <p:cNvPr id="3" name="组合 2"/>
          <p:cNvGrpSpPr/>
          <p:nvPr/>
        </p:nvGrpSpPr>
        <p:grpSpPr>
          <a:xfrm>
            <a:off x="4633345" y="2004831"/>
            <a:ext cx="2925310" cy="2912506"/>
            <a:chOff x="4486143" y="1927852"/>
            <a:chExt cx="3219714" cy="3205621"/>
          </a:xfrm>
        </p:grpSpPr>
        <p:grpSp>
          <p:nvGrpSpPr>
            <p:cNvPr id="8" name="组合 7"/>
            <p:cNvGrpSpPr/>
            <p:nvPr/>
          </p:nvGrpSpPr>
          <p:grpSpPr>
            <a:xfrm>
              <a:off x="4486143" y="1927852"/>
              <a:ext cx="3219714" cy="3205621"/>
              <a:chOff x="4299441" y="1876929"/>
              <a:chExt cx="3593118" cy="3577390"/>
            </a:xfrm>
          </p:grpSpPr>
          <p:sp>
            <p:nvSpPr>
              <p:cNvPr id="19" name="Rectangle: Diagonal Corners Rounded 5"/>
              <p:cNvSpPr/>
              <p:nvPr/>
            </p:nvSpPr>
            <p:spPr>
              <a:xfrm flipH="1" flipV="1">
                <a:off x="6156848" y="3718609"/>
                <a:ext cx="1735711" cy="1735710"/>
              </a:xfrm>
              <a:prstGeom prst="round2DiagRect">
                <a:avLst>
                  <a:gd name="adj1" fmla="val 50000"/>
                  <a:gd name="adj2" fmla="val 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cs typeface="+mn-ea"/>
                  <a:sym typeface="+mn-lt"/>
                </a:endParaRPr>
              </a:p>
            </p:txBody>
          </p:sp>
          <p:sp>
            <p:nvSpPr>
              <p:cNvPr id="17" name="Rectangle: Diagonal Corners Rounded 4"/>
              <p:cNvSpPr/>
              <p:nvPr/>
            </p:nvSpPr>
            <p:spPr>
              <a:xfrm flipV="1">
                <a:off x="4299441" y="3718609"/>
                <a:ext cx="1735711" cy="1735710"/>
              </a:xfrm>
              <a:prstGeom prst="round2DiagRect">
                <a:avLst>
                  <a:gd name="adj1" fmla="val 50000"/>
                  <a:gd name="adj2" fmla="val 0"/>
                </a:avLst>
              </a:prstGeom>
              <a:solidFill>
                <a:srgbClr val="4F97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cs typeface="+mn-ea"/>
                  <a:sym typeface="+mn-lt"/>
                </a:endParaRPr>
              </a:p>
            </p:txBody>
          </p:sp>
          <p:sp>
            <p:nvSpPr>
              <p:cNvPr id="15" name="Rectangle: Diagonal Corners Rounded 7"/>
              <p:cNvSpPr/>
              <p:nvPr/>
            </p:nvSpPr>
            <p:spPr>
              <a:xfrm flipH="1">
                <a:off x="6156848" y="1876929"/>
                <a:ext cx="1735711" cy="1735710"/>
              </a:xfrm>
              <a:prstGeom prst="round2DiagRect">
                <a:avLst>
                  <a:gd name="adj1" fmla="val 50000"/>
                  <a:gd name="adj2" fmla="val 0"/>
                </a:avLst>
              </a:prstGeom>
              <a:solidFill>
                <a:srgbClr val="4F97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cs typeface="+mn-ea"/>
                  <a:sym typeface="+mn-lt"/>
                </a:endParaRPr>
              </a:p>
            </p:txBody>
          </p:sp>
          <p:sp>
            <p:nvSpPr>
              <p:cNvPr id="13" name="Rectangle: Diagonal Corners Rounded 6"/>
              <p:cNvSpPr/>
              <p:nvPr/>
            </p:nvSpPr>
            <p:spPr>
              <a:xfrm>
                <a:off x="4299441" y="1876929"/>
                <a:ext cx="1735711" cy="1735710"/>
              </a:xfrm>
              <a:prstGeom prst="round2DiagRect">
                <a:avLst>
                  <a:gd name="adj1" fmla="val 50000"/>
                  <a:gd name="adj2" fmla="val 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cs typeface="+mn-ea"/>
                  <a:sym typeface="+mn-lt"/>
                </a:endParaRPr>
              </a:p>
            </p:txBody>
          </p:sp>
        </p:grpSp>
        <p:sp>
          <p:nvSpPr>
            <p:cNvPr id="25" name="Freeform 143"/>
            <p:cNvSpPr>
              <a:spLocks noEditPoints="1"/>
            </p:cNvSpPr>
            <p:nvPr/>
          </p:nvSpPr>
          <p:spPr bwMode="auto">
            <a:xfrm>
              <a:off x="4904002" y="2332477"/>
              <a:ext cx="672261" cy="619270"/>
            </a:xfrm>
            <a:custGeom>
              <a:avLst/>
              <a:gdLst>
                <a:gd name="T0" fmla="*/ 151 w 157"/>
                <a:gd name="T1" fmla="*/ 59 h 145"/>
                <a:gd name="T2" fmla="*/ 130 w 157"/>
                <a:gd name="T3" fmla="*/ 41 h 145"/>
                <a:gd name="T4" fmla="*/ 110 w 157"/>
                <a:gd name="T5" fmla="*/ 23 h 145"/>
                <a:gd name="T6" fmla="*/ 88 w 157"/>
                <a:gd name="T7" fmla="*/ 5 h 145"/>
                <a:gd name="T8" fmla="*/ 69 w 157"/>
                <a:gd name="T9" fmla="*/ 5 h 145"/>
                <a:gd name="T10" fmla="*/ 47 w 157"/>
                <a:gd name="T11" fmla="*/ 23 h 145"/>
                <a:gd name="T12" fmla="*/ 27 w 157"/>
                <a:gd name="T13" fmla="*/ 41 h 145"/>
                <a:gd name="T14" fmla="*/ 6 w 157"/>
                <a:gd name="T15" fmla="*/ 59 h 145"/>
                <a:gd name="T16" fmla="*/ 9 w 157"/>
                <a:gd name="T17" fmla="*/ 68 h 145"/>
                <a:gd name="T18" fmla="*/ 21 w 157"/>
                <a:gd name="T19" fmla="*/ 68 h 145"/>
                <a:gd name="T20" fmla="*/ 21 w 157"/>
                <a:gd name="T21" fmla="*/ 139 h 145"/>
                <a:gd name="T22" fmla="*/ 27 w 157"/>
                <a:gd name="T23" fmla="*/ 145 h 145"/>
                <a:gd name="T24" fmla="*/ 38 w 157"/>
                <a:gd name="T25" fmla="*/ 145 h 145"/>
                <a:gd name="T26" fmla="*/ 38 w 157"/>
                <a:gd name="T27" fmla="*/ 81 h 145"/>
                <a:gd name="T28" fmla="*/ 71 w 157"/>
                <a:gd name="T29" fmla="*/ 81 h 145"/>
                <a:gd name="T30" fmla="*/ 71 w 157"/>
                <a:gd name="T31" fmla="*/ 145 h 145"/>
                <a:gd name="T32" fmla="*/ 130 w 157"/>
                <a:gd name="T33" fmla="*/ 145 h 145"/>
                <a:gd name="T34" fmla="*/ 136 w 157"/>
                <a:gd name="T35" fmla="*/ 139 h 145"/>
                <a:gd name="T36" fmla="*/ 136 w 157"/>
                <a:gd name="T37" fmla="*/ 68 h 145"/>
                <a:gd name="T38" fmla="*/ 148 w 157"/>
                <a:gd name="T39" fmla="*/ 68 h 145"/>
                <a:gd name="T40" fmla="*/ 151 w 157"/>
                <a:gd name="T41" fmla="*/ 59 h 145"/>
                <a:gd name="T42" fmla="*/ 118 w 157"/>
                <a:gd name="T43" fmla="*/ 97 h 145"/>
                <a:gd name="T44" fmla="*/ 89 w 157"/>
                <a:gd name="T45" fmla="*/ 97 h 145"/>
                <a:gd name="T46" fmla="*/ 89 w 157"/>
                <a:gd name="T47" fmla="*/ 72 h 145"/>
                <a:gd name="T48" fmla="*/ 118 w 157"/>
                <a:gd name="T49" fmla="*/ 72 h 145"/>
                <a:gd name="T50" fmla="*/ 118 w 157"/>
                <a:gd name="T51" fmla="*/ 97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7" h="145">
                  <a:moveTo>
                    <a:pt x="151" y="59"/>
                  </a:moveTo>
                  <a:cubicBezTo>
                    <a:pt x="130" y="41"/>
                    <a:pt x="130" y="41"/>
                    <a:pt x="130" y="41"/>
                  </a:cubicBezTo>
                  <a:cubicBezTo>
                    <a:pt x="124" y="36"/>
                    <a:pt x="115" y="28"/>
                    <a:pt x="110" y="23"/>
                  </a:cubicBezTo>
                  <a:cubicBezTo>
                    <a:pt x="88" y="5"/>
                    <a:pt x="88" y="5"/>
                    <a:pt x="88" y="5"/>
                  </a:cubicBezTo>
                  <a:cubicBezTo>
                    <a:pt x="83" y="0"/>
                    <a:pt x="74" y="0"/>
                    <a:pt x="69" y="5"/>
                  </a:cubicBezTo>
                  <a:cubicBezTo>
                    <a:pt x="47" y="23"/>
                    <a:pt x="47" y="23"/>
                    <a:pt x="47" y="23"/>
                  </a:cubicBezTo>
                  <a:cubicBezTo>
                    <a:pt x="42" y="28"/>
                    <a:pt x="33" y="36"/>
                    <a:pt x="27" y="41"/>
                  </a:cubicBezTo>
                  <a:cubicBezTo>
                    <a:pt x="6" y="59"/>
                    <a:pt x="6" y="59"/>
                    <a:pt x="6" y="59"/>
                  </a:cubicBezTo>
                  <a:cubicBezTo>
                    <a:pt x="0" y="64"/>
                    <a:pt x="2" y="68"/>
                    <a:pt x="9" y="68"/>
                  </a:cubicBezTo>
                  <a:cubicBezTo>
                    <a:pt x="21" y="68"/>
                    <a:pt x="21" y="68"/>
                    <a:pt x="21" y="68"/>
                  </a:cubicBezTo>
                  <a:cubicBezTo>
                    <a:pt x="21" y="139"/>
                    <a:pt x="21" y="139"/>
                    <a:pt x="21" y="139"/>
                  </a:cubicBezTo>
                  <a:cubicBezTo>
                    <a:pt x="21" y="142"/>
                    <a:pt x="24" y="145"/>
                    <a:pt x="27" y="145"/>
                  </a:cubicBezTo>
                  <a:cubicBezTo>
                    <a:pt x="38" y="145"/>
                    <a:pt x="38" y="145"/>
                    <a:pt x="38" y="145"/>
                  </a:cubicBezTo>
                  <a:cubicBezTo>
                    <a:pt x="38" y="81"/>
                    <a:pt x="38" y="81"/>
                    <a:pt x="38" y="81"/>
                  </a:cubicBezTo>
                  <a:cubicBezTo>
                    <a:pt x="71" y="81"/>
                    <a:pt x="71" y="81"/>
                    <a:pt x="71" y="81"/>
                  </a:cubicBezTo>
                  <a:cubicBezTo>
                    <a:pt x="71" y="145"/>
                    <a:pt x="71" y="145"/>
                    <a:pt x="71" y="145"/>
                  </a:cubicBezTo>
                  <a:cubicBezTo>
                    <a:pt x="130" y="145"/>
                    <a:pt x="130" y="145"/>
                    <a:pt x="130" y="145"/>
                  </a:cubicBezTo>
                  <a:cubicBezTo>
                    <a:pt x="134" y="145"/>
                    <a:pt x="136" y="142"/>
                    <a:pt x="136" y="139"/>
                  </a:cubicBezTo>
                  <a:cubicBezTo>
                    <a:pt x="136" y="68"/>
                    <a:pt x="136" y="68"/>
                    <a:pt x="136" y="68"/>
                  </a:cubicBezTo>
                  <a:cubicBezTo>
                    <a:pt x="148" y="68"/>
                    <a:pt x="148" y="68"/>
                    <a:pt x="148" y="68"/>
                  </a:cubicBezTo>
                  <a:cubicBezTo>
                    <a:pt x="155" y="68"/>
                    <a:pt x="157" y="64"/>
                    <a:pt x="151" y="59"/>
                  </a:cubicBezTo>
                  <a:close/>
                  <a:moveTo>
                    <a:pt x="118" y="97"/>
                  </a:moveTo>
                  <a:cubicBezTo>
                    <a:pt x="89" y="97"/>
                    <a:pt x="89" y="97"/>
                    <a:pt x="89" y="97"/>
                  </a:cubicBezTo>
                  <a:cubicBezTo>
                    <a:pt x="89" y="72"/>
                    <a:pt x="89" y="72"/>
                    <a:pt x="89" y="72"/>
                  </a:cubicBezTo>
                  <a:cubicBezTo>
                    <a:pt x="118" y="72"/>
                    <a:pt x="118" y="72"/>
                    <a:pt x="118" y="72"/>
                  </a:cubicBezTo>
                  <a:lnTo>
                    <a:pt x="118" y="97"/>
                  </a:lnTo>
                  <a:close/>
                </a:path>
              </a:pathLst>
            </a:custGeom>
            <a:solidFill>
              <a:schemeClr val="bg1"/>
            </a:solidFill>
            <a:ln>
              <a:noFill/>
            </a:ln>
          </p:spPr>
          <p:txBody>
            <a:bodyPr vert="horz" wrap="square" lIns="121891" tIns="60945" rIns="121891" bIns="60945"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400" b="0" i="0" u="none" strike="noStrike" kern="1200" cap="none" spc="0" normalizeH="0" baseline="0" noProof="0" dirty="0">
                <a:ln>
                  <a:noFill/>
                </a:ln>
                <a:solidFill>
                  <a:prstClr val="black">
                    <a:lumMod val="65000"/>
                    <a:lumOff val="35000"/>
                  </a:prstClr>
                </a:solidFill>
                <a:effectLst/>
                <a:uLnTx/>
                <a:uFillTx/>
                <a:cs typeface="+mn-ea"/>
                <a:sym typeface="+mn-lt"/>
              </a:endParaRPr>
            </a:p>
          </p:txBody>
        </p:sp>
        <p:sp>
          <p:nvSpPr>
            <p:cNvPr id="26" name="Freeform 47"/>
            <p:cNvSpPr>
              <a:spLocks noEditPoints="1"/>
            </p:cNvSpPr>
            <p:nvPr/>
          </p:nvSpPr>
          <p:spPr bwMode="auto">
            <a:xfrm>
              <a:off x="6586363" y="4073289"/>
              <a:ext cx="632585" cy="632585"/>
            </a:xfrm>
            <a:custGeom>
              <a:avLst/>
              <a:gdLst>
                <a:gd name="T0" fmla="*/ 81 w 128"/>
                <a:gd name="T1" fmla="*/ 14 h 128"/>
                <a:gd name="T2" fmla="*/ 53 w 128"/>
                <a:gd name="T3" fmla="*/ 36 h 128"/>
                <a:gd name="T4" fmla="*/ 33 w 128"/>
                <a:gd name="T5" fmla="*/ 36 h 128"/>
                <a:gd name="T6" fmla="*/ 0 w 128"/>
                <a:gd name="T7" fmla="*/ 56 h 128"/>
                <a:gd name="T8" fmla="*/ 24 w 128"/>
                <a:gd name="T9" fmla="*/ 84 h 128"/>
                <a:gd name="T10" fmla="*/ 32 w 128"/>
                <a:gd name="T11" fmla="*/ 128 h 128"/>
                <a:gd name="T12" fmla="*/ 56 w 128"/>
                <a:gd name="T13" fmla="*/ 120 h 128"/>
                <a:gd name="T14" fmla="*/ 52 w 128"/>
                <a:gd name="T15" fmla="*/ 108 h 128"/>
                <a:gd name="T16" fmla="*/ 52 w 128"/>
                <a:gd name="T17" fmla="*/ 80 h 128"/>
                <a:gd name="T18" fmla="*/ 53 w 128"/>
                <a:gd name="T19" fmla="*/ 78 h 128"/>
                <a:gd name="T20" fmla="*/ 54 w 128"/>
                <a:gd name="T21" fmla="*/ 77 h 128"/>
                <a:gd name="T22" fmla="*/ 55 w 128"/>
                <a:gd name="T23" fmla="*/ 76 h 128"/>
                <a:gd name="T24" fmla="*/ 81 w 128"/>
                <a:gd name="T25" fmla="*/ 98 h 128"/>
                <a:gd name="T26" fmla="*/ 128 w 128"/>
                <a:gd name="T27" fmla="*/ 56 h 128"/>
                <a:gd name="T28" fmla="*/ 80 w 128"/>
                <a:gd name="T29" fmla="*/ 56 h 128"/>
                <a:gd name="T30" fmla="*/ 92 w 128"/>
                <a:gd name="T31" fmla="*/ 44 h 128"/>
                <a:gd name="T32" fmla="*/ 92 w 128"/>
                <a:gd name="T33" fmla="*/ 68 h 128"/>
                <a:gd name="T34" fmla="*/ 80 w 128"/>
                <a:gd name="T35" fmla="*/ 56 h 128"/>
                <a:gd name="T36" fmla="*/ 16 w 128"/>
                <a:gd name="T37" fmla="*/ 44 h 128"/>
                <a:gd name="T38" fmla="*/ 40 w 128"/>
                <a:gd name="T39" fmla="*/ 56 h 128"/>
                <a:gd name="T40" fmla="*/ 16 w 128"/>
                <a:gd name="T41" fmla="*/ 68 h 128"/>
                <a:gd name="T42" fmla="*/ 48 w 128"/>
                <a:gd name="T43" fmla="*/ 120 h 128"/>
                <a:gd name="T44" fmla="*/ 32 w 128"/>
                <a:gd name="T45" fmla="*/ 84 h 128"/>
                <a:gd name="T46" fmla="*/ 33 w 128"/>
                <a:gd name="T47" fmla="*/ 76 h 128"/>
                <a:gd name="T48" fmla="*/ 45 w 128"/>
                <a:gd name="T49" fmla="*/ 76 h 128"/>
                <a:gd name="T50" fmla="*/ 44 w 128"/>
                <a:gd name="T51" fmla="*/ 108 h 128"/>
                <a:gd name="T52" fmla="*/ 48 w 128"/>
                <a:gd name="T53" fmla="*/ 117 h 128"/>
                <a:gd name="T54" fmla="*/ 53 w 128"/>
                <a:gd name="T55" fmla="*/ 68 h 128"/>
                <a:gd name="T56" fmla="*/ 52 w 128"/>
                <a:gd name="T57" fmla="*/ 68 h 128"/>
                <a:gd name="T58" fmla="*/ 52 w 128"/>
                <a:gd name="T59" fmla="*/ 44 h 128"/>
                <a:gd name="T60" fmla="*/ 74 w 128"/>
                <a:gd name="T61" fmla="*/ 36 h 128"/>
                <a:gd name="T62" fmla="*/ 74 w 128"/>
                <a:gd name="T63" fmla="*/ 76 h 128"/>
                <a:gd name="T64" fmla="*/ 100 w 128"/>
                <a:gd name="T65" fmla="*/ 104 h 128"/>
                <a:gd name="T66" fmla="*/ 92 w 128"/>
                <a:gd name="T67" fmla="*/ 76 h 128"/>
                <a:gd name="T68" fmla="*/ 92 w 128"/>
                <a:gd name="T69" fmla="*/ 36 h 128"/>
                <a:gd name="T70" fmla="*/ 100 w 128"/>
                <a:gd name="T71" fmla="*/ 8 h 128"/>
                <a:gd name="T72" fmla="*/ 100 w 128"/>
                <a:gd name="T73" fmla="*/ 104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8" h="128">
                  <a:moveTo>
                    <a:pt x="100" y="0"/>
                  </a:moveTo>
                  <a:cubicBezTo>
                    <a:pt x="92" y="0"/>
                    <a:pt x="85" y="6"/>
                    <a:pt x="81" y="14"/>
                  </a:cubicBezTo>
                  <a:cubicBezTo>
                    <a:pt x="81" y="14"/>
                    <a:pt x="81" y="14"/>
                    <a:pt x="81" y="14"/>
                  </a:cubicBezTo>
                  <a:cubicBezTo>
                    <a:pt x="74" y="27"/>
                    <a:pt x="64" y="36"/>
                    <a:pt x="53" y="36"/>
                  </a:cubicBezTo>
                  <a:cubicBezTo>
                    <a:pt x="50" y="36"/>
                    <a:pt x="50" y="36"/>
                    <a:pt x="50" y="36"/>
                  </a:cubicBezTo>
                  <a:cubicBezTo>
                    <a:pt x="33" y="36"/>
                    <a:pt x="33" y="36"/>
                    <a:pt x="33" y="36"/>
                  </a:cubicBezTo>
                  <a:cubicBezTo>
                    <a:pt x="16" y="36"/>
                    <a:pt x="16" y="36"/>
                    <a:pt x="16" y="36"/>
                  </a:cubicBezTo>
                  <a:cubicBezTo>
                    <a:pt x="7" y="36"/>
                    <a:pt x="0" y="45"/>
                    <a:pt x="0" y="56"/>
                  </a:cubicBezTo>
                  <a:cubicBezTo>
                    <a:pt x="0" y="67"/>
                    <a:pt x="7" y="76"/>
                    <a:pt x="16" y="76"/>
                  </a:cubicBezTo>
                  <a:cubicBezTo>
                    <a:pt x="20" y="76"/>
                    <a:pt x="24" y="80"/>
                    <a:pt x="24" y="84"/>
                  </a:cubicBezTo>
                  <a:cubicBezTo>
                    <a:pt x="24" y="120"/>
                    <a:pt x="24" y="120"/>
                    <a:pt x="24" y="120"/>
                  </a:cubicBezTo>
                  <a:cubicBezTo>
                    <a:pt x="24" y="124"/>
                    <a:pt x="28" y="128"/>
                    <a:pt x="32" y="128"/>
                  </a:cubicBezTo>
                  <a:cubicBezTo>
                    <a:pt x="48" y="128"/>
                    <a:pt x="48" y="128"/>
                    <a:pt x="48" y="128"/>
                  </a:cubicBezTo>
                  <a:cubicBezTo>
                    <a:pt x="52" y="128"/>
                    <a:pt x="56" y="124"/>
                    <a:pt x="56" y="120"/>
                  </a:cubicBezTo>
                  <a:cubicBezTo>
                    <a:pt x="56" y="116"/>
                    <a:pt x="56" y="116"/>
                    <a:pt x="56" y="116"/>
                  </a:cubicBezTo>
                  <a:cubicBezTo>
                    <a:pt x="56" y="112"/>
                    <a:pt x="52" y="110"/>
                    <a:pt x="52" y="108"/>
                  </a:cubicBezTo>
                  <a:cubicBezTo>
                    <a:pt x="52" y="80"/>
                    <a:pt x="52" y="80"/>
                    <a:pt x="52" y="80"/>
                  </a:cubicBezTo>
                  <a:cubicBezTo>
                    <a:pt x="52" y="80"/>
                    <a:pt x="52" y="80"/>
                    <a:pt x="52" y="80"/>
                  </a:cubicBezTo>
                  <a:cubicBezTo>
                    <a:pt x="52" y="79"/>
                    <a:pt x="52" y="79"/>
                    <a:pt x="53" y="78"/>
                  </a:cubicBezTo>
                  <a:cubicBezTo>
                    <a:pt x="53" y="78"/>
                    <a:pt x="53" y="78"/>
                    <a:pt x="53" y="78"/>
                  </a:cubicBezTo>
                  <a:cubicBezTo>
                    <a:pt x="53" y="77"/>
                    <a:pt x="53" y="77"/>
                    <a:pt x="54" y="77"/>
                  </a:cubicBezTo>
                  <a:cubicBezTo>
                    <a:pt x="54" y="77"/>
                    <a:pt x="54" y="77"/>
                    <a:pt x="54" y="77"/>
                  </a:cubicBezTo>
                  <a:cubicBezTo>
                    <a:pt x="54" y="77"/>
                    <a:pt x="54" y="77"/>
                    <a:pt x="54" y="77"/>
                  </a:cubicBezTo>
                  <a:cubicBezTo>
                    <a:pt x="54" y="76"/>
                    <a:pt x="55" y="76"/>
                    <a:pt x="55" y="76"/>
                  </a:cubicBezTo>
                  <a:cubicBezTo>
                    <a:pt x="65" y="77"/>
                    <a:pt x="74" y="85"/>
                    <a:pt x="81" y="98"/>
                  </a:cubicBezTo>
                  <a:cubicBezTo>
                    <a:pt x="81" y="98"/>
                    <a:pt x="81" y="98"/>
                    <a:pt x="81" y="98"/>
                  </a:cubicBezTo>
                  <a:cubicBezTo>
                    <a:pt x="85" y="106"/>
                    <a:pt x="92" y="112"/>
                    <a:pt x="100" y="112"/>
                  </a:cubicBezTo>
                  <a:cubicBezTo>
                    <a:pt x="118" y="112"/>
                    <a:pt x="128" y="84"/>
                    <a:pt x="128" y="56"/>
                  </a:cubicBezTo>
                  <a:cubicBezTo>
                    <a:pt x="128" y="28"/>
                    <a:pt x="118" y="0"/>
                    <a:pt x="100" y="0"/>
                  </a:cubicBezTo>
                  <a:close/>
                  <a:moveTo>
                    <a:pt x="80" y="56"/>
                  </a:moveTo>
                  <a:cubicBezTo>
                    <a:pt x="80" y="52"/>
                    <a:pt x="80" y="48"/>
                    <a:pt x="81" y="44"/>
                  </a:cubicBezTo>
                  <a:cubicBezTo>
                    <a:pt x="92" y="44"/>
                    <a:pt x="92" y="44"/>
                    <a:pt x="92" y="44"/>
                  </a:cubicBezTo>
                  <a:cubicBezTo>
                    <a:pt x="96" y="44"/>
                    <a:pt x="100" y="49"/>
                    <a:pt x="100" y="56"/>
                  </a:cubicBezTo>
                  <a:cubicBezTo>
                    <a:pt x="100" y="63"/>
                    <a:pt x="96" y="68"/>
                    <a:pt x="92" y="68"/>
                  </a:cubicBezTo>
                  <a:cubicBezTo>
                    <a:pt x="81" y="68"/>
                    <a:pt x="81" y="68"/>
                    <a:pt x="81" y="68"/>
                  </a:cubicBezTo>
                  <a:cubicBezTo>
                    <a:pt x="80" y="64"/>
                    <a:pt x="80" y="60"/>
                    <a:pt x="80" y="56"/>
                  </a:cubicBezTo>
                  <a:close/>
                  <a:moveTo>
                    <a:pt x="8" y="56"/>
                  </a:moveTo>
                  <a:cubicBezTo>
                    <a:pt x="8" y="49"/>
                    <a:pt x="12" y="44"/>
                    <a:pt x="16" y="44"/>
                  </a:cubicBezTo>
                  <a:cubicBezTo>
                    <a:pt x="44" y="44"/>
                    <a:pt x="44" y="44"/>
                    <a:pt x="44" y="44"/>
                  </a:cubicBezTo>
                  <a:cubicBezTo>
                    <a:pt x="42" y="47"/>
                    <a:pt x="40" y="51"/>
                    <a:pt x="40" y="56"/>
                  </a:cubicBezTo>
                  <a:cubicBezTo>
                    <a:pt x="40" y="61"/>
                    <a:pt x="42" y="65"/>
                    <a:pt x="44" y="68"/>
                  </a:cubicBezTo>
                  <a:cubicBezTo>
                    <a:pt x="16" y="68"/>
                    <a:pt x="16" y="68"/>
                    <a:pt x="16" y="68"/>
                  </a:cubicBezTo>
                  <a:cubicBezTo>
                    <a:pt x="12" y="68"/>
                    <a:pt x="8" y="63"/>
                    <a:pt x="8" y="56"/>
                  </a:cubicBezTo>
                  <a:close/>
                  <a:moveTo>
                    <a:pt x="48" y="120"/>
                  </a:moveTo>
                  <a:cubicBezTo>
                    <a:pt x="32" y="120"/>
                    <a:pt x="32" y="120"/>
                    <a:pt x="32" y="120"/>
                  </a:cubicBezTo>
                  <a:cubicBezTo>
                    <a:pt x="32" y="84"/>
                    <a:pt x="32" y="84"/>
                    <a:pt x="32" y="84"/>
                  </a:cubicBezTo>
                  <a:cubicBezTo>
                    <a:pt x="32" y="81"/>
                    <a:pt x="31" y="78"/>
                    <a:pt x="30" y="76"/>
                  </a:cubicBezTo>
                  <a:cubicBezTo>
                    <a:pt x="33" y="76"/>
                    <a:pt x="33" y="76"/>
                    <a:pt x="33" y="76"/>
                  </a:cubicBezTo>
                  <a:cubicBezTo>
                    <a:pt x="33" y="76"/>
                    <a:pt x="33" y="76"/>
                    <a:pt x="33" y="76"/>
                  </a:cubicBezTo>
                  <a:cubicBezTo>
                    <a:pt x="45" y="76"/>
                    <a:pt x="45" y="76"/>
                    <a:pt x="45" y="76"/>
                  </a:cubicBezTo>
                  <a:cubicBezTo>
                    <a:pt x="44" y="77"/>
                    <a:pt x="44" y="79"/>
                    <a:pt x="44" y="80"/>
                  </a:cubicBezTo>
                  <a:cubicBezTo>
                    <a:pt x="44" y="108"/>
                    <a:pt x="44" y="108"/>
                    <a:pt x="44" y="108"/>
                  </a:cubicBezTo>
                  <a:cubicBezTo>
                    <a:pt x="44" y="112"/>
                    <a:pt x="46" y="114"/>
                    <a:pt x="47" y="116"/>
                  </a:cubicBezTo>
                  <a:cubicBezTo>
                    <a:pt x="48" y="116"/>
                    <a:pt x="48" y="116"/>
                    <a:pt x="48" y="117"/>
                  </a:cubicBezTo>
                  <a:lnTo>
                    <a:pt x="48" y="120"/>
                  </a:lnTo>
                  <a:close/>
                  <a:moveTo>
                    <a:pt x="53" y="68"/>
                  </a:moveTo>
                  <a:cubicBezTo>
                    <a:pt x="52" y="68"/>
                    <a:pt x="52" y="68"/>
                    <a:pt x="52" y="68"/>
                  </a:cubicBezTo>
                  <a:cubicBezTo>
                    <a:pt x="52" y="68"/>
                    <a:pt x="52" y="68"/>
                    <a:pt x="52" y="68"/>
                  </a:cubicBezTo>
                  <a:cubicBezTo>
                    <a:pt x="48" y="68"/>
                    <a:pt x="44" y="63"/>
                    <a:pt x="44" y="56"/>
                  </a:cubicBezTo>
                  <a:cubicBezTo>
                    <a:pt x="44" y="49"/>
                    <a:pt x="48" y="44"/>
                    <a:pt x="52" y="44"/>
                  </a:cubicBezTo>
                  <a:cubicBezTo>
                    <a:pt x="53" y="44"/>
                    <a:pt x="53" y="44"/>
                    <a:pt x="53" y="44"/>
                  </a:cubicBezTo>
                  <a:cubicBezTo>
                    <a:pt x="60" y="44"/>
                    <a:pt x="68" y="41"/>
                    <a:pt x="74" y="36"/>
                  </a:cubicBezTo>
                  <a:cubicBezTo>
                    <a:pt x="73" y="42"/>
                    <a:pt x="72" y="49"/>
                    <a:pt x="72" y="56"/>
                  </a:cubicBezTo>
                  <a:cubicBezTo>
                    <a:pt x="72" y="63"/>
                    <a:pt x="73" y="70"/>
                    <a:pt x="74" y="76"/>
                  </a:cubicBezTo>
                  <a:cubicBezTo>
                    <a:pt x="68" y="71"/>
                    <a:pt x="60" y="68"/>
                    <a:pt x="53" y="68"/>
                  </a:cubicBezTo>
                  <a:close/>
                  <a:moveTo>
                    <a:pt x="100" y="104"/>
                  </a:moveTo>
                  <a:cubicBezTo>
                    <a:pt x="92" y="104"/>
                    <a:pt x="85" y="93"/>
                    <a:pt x="82" y="76"/>
                  </a:cubicBezTo>
                  <a:cubicBezTo>
                    <a:pt x="92" y="76"/>
                    <a:pt x="92" y="76"/>
                    <a:pt x="92" y="76"/>
                  </a:cubicBezTo>
                  <a:cubicBezTo>
                    <a:pt x="101" y="76"/>
                    <a:pt x="108" y="67"/>
                    <a:pt x="108" y="56"/>
                  </a:cubicBezTo>
                  <a:cubicBezTo>
                    <a:pt x="108" y="45"/>
                    <a:pt x="101" y="36"/>
                    <a:pt x="92" y="36"/>
                  </a:cubicBezTo>
                  <a:cubicBezTo>
                    <a:pt x="82" y="36"/>
                    <a:pt x="82" y="36"/>
                    <a:pt x="82" y="36"/>
                  </a:cubicBezTo>
                  <a:cubicBezTo>
                    <a:pt x="85" y="19"/>
                    <a:pt x="92" y="8"/>
                    <a:pt x="100" y="8"/>
                  </a:cubicBezTo>
                  <a:cubicBezTo>
                    <a:pt x="111" y="8"/>
                    <a:pt x="120" y="29"/>
                    <a:pt x="120" y="56"/>
                  </a:cubicBezTo>
                  <a:cubicBezTo>
                    <a:pt x="120" y="83"/>
                    <a:pt x="111" y="104"/>
                    <a:pt x="100" y="104"/>
                  </a:cubicBezTo>
                  <a:close/>
                </a:path>
              </a:pathLst>
            </a:custGeom>
            <a:solidFill>
              <a:schemeClr val="bg1"/>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cs typeface="+mn-ea"/>
                <a:sym typeface="+mn-lt"/>
              </a:endParaRPr>
            </a:p>
          </p:txBody>
        </p:sp>
        <p:sp>
          <p:nvSpPr>
            <p:cNvPr id="27" name="Freeform 7"/>
            <p:cNvSpPr>
              <a:spLocks noEditPoints="1"/>
            </p:cNvSpPr>
            <p:nvPr/>
          </p:nvSpPr>
          <p:spPr bwMode="auto">
            <a:xfrm>
              <a:off x="4939330" y="3971392"/>
              <a:ext cx="666138" cy="664775"/>
            </a:xfrm>
            <a:custGeom>
              <a:avLst/>
              <a:gdLst>
                <a:gd name="T0" fmla="*/ 347 w 376"/>
                <a:gd name="T1" fmla="*/ 284 h 376"/>
                <a:gd name="T2" fmla="*/ 347 w 376"/>
                <a:gd name="T3" fmla="*/ 238 h 376"/>
                <a:gd name="T4" fmla="*/ 278 w 376"/>
                <a:gd name="T5" fmla="*/ 169 h 376"/>
                <a:gd name="T6" fmla="*/ 238 w 376"/>
                <a:gd name="T7" fmla="*/ 169 h 376"/>
                <a:gd name="T8" fmla="*/ 207 w 376"/>
                <a:gd name="T9" fmla="*/ 148 h 376"/>
                <a:gd name="T10" fmla="*/ 207 w 376"/>
                <a:gd name="T11" fmla="*/ 92 h 376"/>
                <a:gd name="T12" fmla="*/ 236 w 376"/>
                <a:gd name="T13" fmla="*/ 48 h 376"/>
                <a:gd name="T14" fmla="*/ 188 w 376"/>
                <a:gd name="T15" fmla="*/ 0 h 376"/>
                <a:gd name="T16" fmla="*/ 140 w 376"/>
                <a:gd name="T17" fmla="*/ 48 h 376"/>
                <a:gd name="T18" fmla="*/ 169 w 376"/>
                <a:gd name="T19" fmla="*/ 92 h 376"/>
                <a:gd name="T20" fmla="*/ 169 w 376"/>
                <a:gd name="T21" fmla="*/ 148 h 376"/>
                <a:gd name="T22" fmla="*/ 138 w 376"/>
                <a:gd name="T23" fmla="*/ 169 h 376"/>
                <a:gd name="T24" fmla="*/ 98 w 376"/>
                <a:gd name="T25" fmla="*/ 169 h 376"/>
                <a:gd name="T26" fmla="*/ 29 w 376"/>
                <a:gd name="T27" fmla="*/ 238 h 376"/>
                <a:gd name="T28" fmla="*/ 29 w 376"/>
                <a:gd name="T29" fmla="*/ 284 h 376"/>
                <a:gd name="T30" fmla="*/ 0 w 376"/>
                <a:gd name="T31" fmla="*/ 328 h 376"/>
                <a:gd name="T32" fmla="*/ 48 w 376"/>
                <a:gd name="T33" fmla="*/ 376 h 376"/>
                <a:gd name="T34" fmla="*/ 96 w 376"/>
                <a:gd name="T35" fmla="*/ 328 h 376"/>
                <a:gd name="T36" fmla="*/ 67 w 376"/>
                <a:gd name="T37" fmla="*/ 284 h 376"/>
                <a:gd name="T38" fmla="*/ 67 w 376"/>
                <a:gd name="T39" fmla="*/ 238 h 376"/>
                <a:gd name="T40" fmla="*/ 98 w 376"/>
                <a:gd name="T41" fmla="*/ 207 h 376"/>
                <a:gd name="T42" fmla="*/ 138 w 376"/>
                <a:gd name="T43" fmla="*/ 207 h 376"/>
                <a:gd name="T44" fmla="*/ 169 w 376"/>
                <a:gd name="T45" fmla="*/ 202 h 376"/>
                <a:gd name="T46" fmla="*/ 169 w 376"/>
                <a:gd name="T47" fmla="*/ 284 h 376"/>
                <a:gd name="T48" fmla="*/ 140 w 376"/>
                <a:gd name="T49" fmla="*/ 328 h 376"/>
                <a:gd name="T50" fmla="*/ 188 w 376"/>
                <a:gd name="T51" fmla="*/ 376 h 376"/>
                <a:gd name="T52" fmla="*/ 236 w 376"/>
                <a:gd name="T53" fmla="*/ 328 h 376"/>
                <a:gd name="T54" fmla="*/ 207 w 376"/>
                <a:gd name="T55" fmla="*/ 284 h 376"/>
                <a:gd name="T56" fmla="*/ 207 w 376"/>
                <a:gd name="T57" fmla="*/ 202 h 376"/>
                <a:gd name="T58" fmla="*/ 238 w 376"/>
                <a:gd name="T59" fmla="*/ 207 h 376"/>
                <a:gd name="T60" fmla="*/ 278 w 376"/>
                <a:gd name="T61" fmla="*/ 207 h 376"/>
                <a:gd name="T62" fmla="*/ 309 w 376"/>
                <a:gd name="T63" fmla="*/ 238 h 376"/>
                <a:gd name="T64" fmla="*/ 309 w 376"/>
                <a:gd name="T65" fmla="*/ 284 h 376"/>
                <a:gd name="T66" fmla="*/ 280 w 376"/>
                <a:gd name="T67" fmla="*/ 328 h 376"/>
                <a:gd name="T68" fmla="*/ 328 w 376"/>
                <a:gd name="T69" fmla="*/ 376 h 376"/>
                <a:gd name="T70" fmla="*/ 376 w 376"/>
                <a:gd name="T71" fmla="*/ 328 h 376"/>
                <a:gd name="T72" fmla="*/ 347 w 376"/>
                <a:gd name="T73" fmla="*/ 284 h 376"/>
                <a:gd name="T74" fmla="*/ 75 w 376"/>
                <a:gd name="T75" fmla="*/ 328 h 376"/>
                <a:gd name="T76" fmla="*/ 48 w 376"/>
                <a:gd name="T77" fmla="*/ 356 h 376"/>
                <a:gd name="T78" fmla="*/ 20 w 376"/>
                <a:gd name="T79" fmla="*/ 328 h 376"/>
                <a:gd name="T80" fmla="*/ 48 w 376"/>
                <a:gd name="T81" fmla="*/ 300 h 376"/>
                <a:gd name="T82" fmla="*/ 75 w 376"/>
                <a:gd name="T83" fmla="*/ 328 h 376"/>
                <a:gd name="T84" fmla="*/ 160 w 376"/>
                <a:gd name="T85" fmla="*/ 48 h 376"/>
                <a:gd name="T86" fmla="*/ 188 w 376"/>
                <a:gd name="T87" fmla="*/ 20 h 376"/>
                <a:gd name="T88" fmla="*/ 215 w 376"/>
                <a:gd name="T89" fmla="*/ 48 h 376"/>
                <a:gd name="T90" fmla="*/ 188 w 376"/>
                <a:gd name="T91" fmla="*/ 76 h 376"/>
                <a:gd name="T92" fmla="*/ 160 w 376"/>
                <a:gd name="T93" fmla="*/ 48 h 376"/>
                <a:gd name="T94" fmla="*/ 215 w 376"/>
                <a:gd name="T95" fmla="*/ 328 h 376"/>
                <a:gd name="T96" fmla="*/ 188 w 376"/>
                <a:gd name="T97" fmla="*/ 356 h 376"/>
                <a:gd name="T98" fmla="*/ 160 w 376"/>
                <a:gd name="T99" fmla="*/ 328 h 376"/>
                <a:gd name="T100" fmla="*/ 188 w 376"/>
                <a:gd name="T101" fmla="*/ 300 h 376"/>
                <a:gd name="T102" fmla="*/ 215 w 376"/>
                <a:gd name="T103" fmla="*/ 328 h 376"/>
                <a:gd name="T104" fmla="*/ 328 w 376"/>
                <a:gd name="T105" fmla="*/ 356 h 376"/>
                <a:gd name="T106" fmla="*/ 300 w 376"/>
                <a:gd name="T107" fmla="*/ 328 h 376"/>
                <a:gd name="T108" fmla="*/ 328 w 376"/>
                <a:gd name="T109" fmla="*/ 300 h 376"/>
                <a:gd name="T110" fmla="*/ 355 w 376"/>
                <a:gd name="T111" fmla="*/ 328 h 376"/>
                <a:gd name="T112" fmla="*/ 328 w 376"/>
                <a:gd name="T113" fmla="*/ 356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76" h="376">
                  <a:moveTo>
                    <a:pt x="347" y="284"/>
                  </a:moveTo>
                  <a:cubicBezTo>
                    <a:pt x="347" y="238"/>
                    <a:pt x="347" y="238"/>
                    <a:pt x="347" y="238"/>
                  </a:cubicBezTo>
                  <a:cubicBezTo>
                    <a:pt x="347" y="210"/>
                    <a:pt x="328" y="169"/>
                    <a:pt x="278" y="169"/>
                  </a:cubicBezTo>
                  <a:cubicBezTo>
                    <a:pt x="238" y="169"/>
                    <a:pt x="238" y="169"/>
                    <a:pt x="238" y="169"/>
                  </a:cubicBezTo>
                  <a:cubicBezTo>
                    <a:pt x="210" y="169"/>
                    <a:pt x="207" y="155"/>
                    <a:pt x="207" y="148"/>
                  </a:cubicBezTo>
                  <a:cubicBezTo>
                    <a:pt x="207" y="92"/>
                    <a:pt x="207" y="92"/>
                    <a:pt x="207" y="92"/>
                  </a:cubicBezTo>
                  <a:cubicBezTo>
                    <a:pt x="224" y="85"/>
                    <a:pt x="236" y="68"/>
                    <a:pt x="236" y="48"/>
                  </a:cubicBezTo>
                  <a:cubicBezTo>
                    <a:pt x="236" y="21"/>
                    <a:pt x="214" y="0"/>
                    <a:pt x="188" y="0"/>
                  </a:cubicBezTo>
                  <a:cubicBezTo>
                    <a:pt x="161" y="0"/>
                    <a:pt x="140" y="21"/>
                    <a:pt x="140" y="48"/>
                  </a:cubicBezTo>
                  <a:cubicBezTo>
                    <a:pt x="140" y="68"/>
                    <a:pt x="152" y="85"/>
                    <a:pt x="169" y="92"/>
                  </a:cubicBezTo>
                  <a:cubicBezTo>
                    <a:pt x="169" y="148"/>
                    <a:pt x="169" y="148"/>
                    <a:pt x="169" y="148"/>
                  </a:cubicBezTo>
                  <a:cubicBezTo>
                    <a:pt x="169" y="153"/>
                    <a:pt x="167" y="169"/>
                    <a:pt x="138" y="169"/>
                  </a:cubicBezTo>
                  <a:cubicBezTo>
                    <a:pt x="98" y="169"/>
                    <a:pt x="98" y="169"/>
                    <a:pt x="98" y="169"/>
                  </a:cubicBezTo>
                  <a:cubicBezTo>
                    <a:pt x="47" y="169"/>
                    <a:pt x="29" y="210"/>
                    <a:pt x="29" y="238"/>
                  </a:cubicBezTo>
                  <a:cubicBezTo>
                    <a:pt x="29" y="284"/>
                    <a:pt x="29" y="284"/>
                    <a:pt x="29" y="284"/>
                  </a:cubicBezTo>
                  <a:cubicBezTo>
                    <a:pt x="12" y="291"/>
                    <a:pt x="0" y="308"/>
                    <a:pt x="0" y="328"/>
                  </a:cubicBezTo>
                  <a:cubicBezTo>
                    <a:pt x="0" y="354"/>
                    <a:pt x="21" y="376"/>
                    <a:pt x="48" y="376"/>
                  </a:cubicBezTo>
                  <a:cubicBezTo>
                    <a:pt x="74" y="376"/>
                    <a:pt x="96" y="354"/>
                    <a:pt x="96" y="328"/>
                  </a:cubicBezTo>
                  <a:cubicBezTo>
                    <a:pt x="96" y="308"/>
                    <a:pt x="84" y="291"/>
                    <a:pt x="67" y="284"/>
                  </a:cubicBezTo>
                  <a:cubicBezTo>
                    <a:pt x="67" y="238"/>
                    <a:pt x="67" y="238"/>
                    <a:pt x="67" y="238"/>
                  </a:cubicBezTo>
                  <a:cubicBezTo>
                    <a:pt x="67" y="233"/>
                    <a:pt x="68" y="207"/>
                    <a:pt x="98" y="207"/>
                  </a:cubicBezTo>
                  <a:cubicBezTo>
                    <a:pt x="138" y="207"/>
                    <a:pt x="138" y="207"/>
                    <a:pt x="138" y="207"/>
                  </a:cubicBezTo>
                  <a:cubicBezTo>
                    <a:pt x="150" y="207"/>
                    <a:pt x="160" y="205"/>
                    <a:pt x="169" y="202"/>
                  </a:cubicBezTo>
                  <a:cubicBezTo>
                    <a:pt x="169" y="284"/>
                    <a:pt x="169" y="284"/>
                    <a:pt x="169" y="284"/>
                  </a:cubicBezTo>
                  <a:cubicBezTo>
                    <a:pt x="152" y="291"/>
                    <a:pt x="140" y="308"/>
                    <a:pt x="140" y="328"/>
                  </a:cubicBezTo>
                  <a:cubicBezTo>
                    <a:pt x="140" y="354"/>
                    <a:pt x="161" y="376"/>
                    <a:pt x="188" y="376"/>
                  </a:cubicBezTo>
                  <a:cubicBezTo>
                    <a:pt x="214" y="376"/>
                    <a:pt x="236" y="354"/>
                    <a:pt x="236" y="328"/>
                  </a:cubicBezTo>
                  <a:cubicBezTo>
                    <a:pt x="236" y="308"/>
                    <a:pt x="224" y="291"/>
                    <a:pt x="207" y="284"/>
                  </a:cubicBezTo>
                  <a:cubicBezTo>
                    <a:pt x="207" y="202"/>
                    <a:pt x="207" y="202"/>
                    <a:pt x="207" y="202"/>
                  </a:cubicBezTo>
                  <a:cubicBezTo>
                    <a:pt x="215" y="205"/>
                    <a:pt x="226" y="207"/>
                    <a:pt x="238" y="207"/>
                  </a:cubicBezTo>
                  <a:cubicBezTo>
                    <a:pt x="278" y="207"/>
                    <a:pt x="278" y="207"/>
                    <a:pt x="278" y="207"/>
                  </a:cubicBezTo>
                  <a:cubicBezTo>
                    <a:pt x="306" y="207"/>
                    <a:pt x="309" y="231"/>
                    <a:pt x="309" y="238"/>
                  </a:cubicBezTo>
                  <a:cubicBezTo>
                    <a:pt x="309" y="284"/>
                    <a:pt x="309" y="284"/>
                    <a:pt x="309" y="284"/>
                  </a:cubicBezTo>
                  <a:cubicBezTo>
                    <a:pt x="292" y="291"/>
                    <a:pt x="280" y="308"/>
                    <a:pt x="280" y="328"/>
                  </a:cubicBezTo>
                  <a:cubicBezTo>
                    <a:pt x="280" y="354"/>
                    <a:pt x="301" y="376"/>
                    <a:pt x="328" y="376"/>
                  </a:cubicBezTo>
                  <a:cubicBezTo>
                    <a:pt x="354" y="376"/>
                    <a:pt x="376" y="354"/>
                    <a:pt x="376" y="328"/>
                  </a:cubicBezTo>
                  <a:cubicBezTo>
                    <a:pt x="376" y="308"/>
                    <a:pt x="364" y="291"/>
                    <a:pt x="347" y="284"/>
                  </a:cubicBezTo>
                  <a:close/>
                  <a:moveTo>
                    <a:pt x="75" y="328"/>
                  </a:moveTo>
                  <a:cubicBezTo>
                    <a:pt x="75" y="343"/>
                    <a:pt x="63" y="356"/>
                    <a:pt x="48" y="356"/>
                  </a:cubicBezTo>
                  <a:cubicBezTo>
                    <a:pt x="32" y="356"/>
                    <a:pt x="20" y="343"/>
                    <a:pt x="20" y="328"/>
                  </a:cubicBezTo>
                  <a:cubicBezTo>
                    <a:pt x="20" y="313"/>
                    <a:pt x="32" y="300"/>
                    <a:pt x="48" y="300"/>
                  </a:cubicBezTo>
                  <a:cubicBezTo>
                    <a:pt x="63" y="300"/>
                    <a:pt x="75" y="313"/>
                    <a:pt x="75" y="328"/>
                  </a:cubicBezTo>
                  <a:close/>
                  <a:moveTo>
                    <a:pt x="160" y="48"/>
                  </a:moveTo>
                  <a:cubicBezTo>
                    <a:pt x="160" y="33"/>
                    <a:pt x="172" y="20"/>
                    <a:pt x="188" y="20"/>
                  </a:cubicBezTo>
                  <a:cubicBezTo>
                    <a:pt x="203" y="20"/>
                    <a:pt x="215" y="33"/>
                    <a:pt x="215" y="48"/>
                  </a:cubicBezTo>
                  <a:cubicBezTo>
                    <a:pt x="215" y="63"/>
                    <a:pt x="203" y="76"/>
                    <a:pt x="188" y="76"/>
                  </a:cubicBezTo>
                  <a:cubicBezTo>
                    <a:pt x="172" y="76"/>
                    <a:pt x="160" y="63"/>
                    <a:pt x="160" y="48"/>
                  </a:cubicBezTo>
                  <a:close/>
                  <a:moveTo>
                    <a:pt x="215" y="328"/>
                  </a:moveTo>
                  <a:cubicBezTo>
                    <a:pt x="215" y="343"/>
                    <a:pt x="203" y="356"/>
                    <a:pt x="188" y="356"/>
                  </a:cubicBezTo>
                  <a:cubicBezTo>
                    <a:pt x="172" y="356"/>
                    <a:pt x="160" y="343"/>
                    <a:pt x="160" y="328"/>
                  </a:cubicBezTo>
                  <a:cubicBezTo>
                    <a:pt x="160" y="313"/>
                    <a:pt x="172" y="300"/>
                    <a:pt x="188" y="300"/>
                  </a:cubicBezTo>
                  <a:cubicBezTo>
                    <a:pt x="203" y="300"/>
                    <a:pt x="215" y="313"/>
                    <a:pt x="215" y="328"/>
                  </a:cubicBezTo>
                  <a:close/>
                  <a:moveTo>
                    <a:pt x="328" y="356"/>
                  </a:moveTo>
                  <a:cubicBezTo>
                    <a:pt x="312" y="356"/>
                    <a:pt x="300" y="343"/>
                    <a:pt x="300" y="328"/>
                  </a:cubicBezTo>
                  <a:cubicBezTo>
                    <a:pt x="300" y="313"/>
                    <a:pt x="312" y="300"/>
                    <a:pt x="328" y="300"/>
                  </a:cubicBezTo>
                  <a:cubicBezTo>
                    <a:pt x="343" y="300"/>
                    <a:pt x="355" y="313"/>
                    <a:pt x="355" y="328"/>
                  </a:cubicBezTo>
                  <a:cubicBezTo>
                    <a:pt x="355" y="343"/>
                    <a:pt x="343" y="356"/>
                    <a:pt x="328" y="356"/>
                  </a:cubicBezTo>
                  <a:close/>
                </a:path>
              </a:pathLst>
            </a:custGeom>
            <a:solidFill>
              <a:srgbClr val="F8F8F9"/>
            </a:solidFill>
            <a:ln>
              <a:noFill/>
            </a:ln>
          </p:spPr>
          <p:txBody>
            <a:bodyPr lIns="121682" tIns="60841" rIns="121682" bIns="6084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lumMod val="65000"/>
                    <a:lumOff val="35000"/>
                  </a:prstClr>
                </a:solidFill>
                <a:effectLst/>
                <a:uLnTx/>
                <a:uFillTx/>
                <a:cs typeface="+mn-ea"/>
                <a:sym typeface="+mn-lt"/>
              </a:endParaRPr>
            </a:p>
          </p:txBody>
        </p:sp>
        <p:sp>
          <p:nvSpPr>
            <p:cNvPr id="30" name="Freeform 140"/>
            <p:cNvSpPr>
              <a:spLocks noEditPoints="1"/>
            </p:cNvSpPr>
            <p:nvPr/>
          </p:nvSpPr>
          <p:spPr bwMode="auto">
            <a:xfrm>
              <a:off x="6625389" y="2342102"/>
              <a:ext cx="625604" cy="625687"/>
            </a:xfrm>
            <a:custGeom>
              <a:avLst/>
              <a:gdLst>
                <a:gd name="T0" fmla="*/ 103 w 112"/>
                <a:gd name="T1" fmla="*/ 47 h 112"/>
                <a:gd name="T2" fmla="*/ 106 w 112"/>
                <a:gd name="T3" fmla="*/ 36 h 112"/>
                <a:gd name="T4" fmla="*/ 102 w 112"/>
                <a:gd name="T5" fmla="*/ 22 h 112"/>
                <a:gd name="T6" fmla="*/ 92 w 112"/>
                <a:gd name="T7" fmla="*/ 25 h 112"/>
                <a:gd name="T8" fmla="*/ 90 w 112"/>
                <a:gd name="T9" fmla="*/ 14 h 112"/>
                <a:gd name="T10" fmla="*/ 79 w 112"/>
                <a:gd name="T11" fmla="*/ 4 h 112"/>
                <a:gd name="T12" fmla="*/ 71 w 112"/>
                <a:gd name="T13" fmla="*/ 11 h 112"/>
                <a:gd name="T14" fmla="*/ 64 w 112"/>
                <a:gd name="T15" fmla="*/ 3 h 112"/>
                <a:gd name="T16" fmla="*/ 50 w 112"/>
                <a:gd name="T17" fmla="*/ 0 h 112"/>
                <a:gd name="T18" fmla="*/ 47 w 112"/>
                <a:gd name="T19" fmla="*/ 10 h 112"/>
                <a:gd name="T20" fmla="*/ 37 w 112"/>
                <a:gd name="T21" fmla="*/ 6 h 112"/>
                <a:gd name="T22" fmla="*/ 23 w 112"/>
                <a:gd name="T23" fmla="*/ 11 h 112"/>
                <a:gd name="T24" fmla="*/ 25 w 112"/>
                <a:gd name="T25" fmla="*/ 20 h 112"/>
                <a:gd name="T26" fmla="*/ 14 w 112"/>
                <a:gd name="T27" fmla="*/ 22 h 112"/>
                <a:gd name="T28" fmla="*/ 5 w 112"/>
                <a:gd name="T29" fmla="*/ 33 h 112"/>
                <a:gd name="T30" fmla="*/ 12 w 112"/>
                <a:gd name="T31" fmla="*/ 41 h 112"/>
                <a:gd name="T32" fmla="*/ 3 w 112"/>
                <a:gd name="T33" fmla="*/ 48 h 112"/>
                <a:gd name="T34" fmla="*/ 0 w 112"/>
                <a:gd name="T35" fmla="*/ 62 h 112"/>
                <a:gd name="T36" fmla="*/ 10 w 112"/>
                <a:gd name="T37" fmla="*/ 65 h 112"/>
                <a:gd name="T38" fmla="*/ 6 w 112"/>
                <a:gd name="T39" fmla="*/ 75 h 112"/>
                <a:gd name="T40" fmla="*/ 11 w 112"/>
                <a:gd name="T41" fmla="*/ 89 h 112"/>
                <a:gd name="T42" fmla="*/ 21 w 112"/>
                <a:gd name="T43" fmla="*/ 87 h 112"/>
                <a:gd name="T44" fmla="*/ 23 w 112"/>
                <a:gd name="T45" fmla="*/ 98 h 112"/>
                <a:gd name="T46" fmla="*/ 34 w 112"/>
                <a:gd name="T47" fmla="*/ 108 h 112"/>
                <a:gd name="T48" fmla="*/ 41 w 112"/>
                <a:gd name="T49" fmla="*/ 101 h 112"/>
                <a:gd name="T50" fmla="*/ 48 w 112"/>
                <a:gd name="T51" fmla="*/ 109 h 112"/>
                <a:gd name="T52" fmla="*/ 63 w 112"/>
                <a:gd name="T53" fmla="*/ 112 h 112"/>
                <a:gd name="T54" fmla="*/ 66 w 112"/>
                <a:gd name="T55" fmla="*/ 102 h 112"/>
                <a:gd name="T56" fmla="*/ 76 w 112"/>
                <a:gd name="T57" fmla="*/ 106 h 112"/>
                <a:gd name="T58" fmla="*/ 90 w 112"/>
                <a:gd name="T59" fmla="*/ 101 h 112"/>
                <a:gd name="T60" fmla="*/ 88 w 112"/>
                <a:gd name="T61" fmla="*/ 91 h 112"/>
                <a:gd name="T62" fmla="*/ 98 w 112"/>
                <a:gd name="T63" fmla="*/ 89 h 112"/>
                <a:gd name="T64" fmla="*/ 108 w 112"/>
                <a:gd name="T65" fmla="*/ 78 h 112"/>
                <a:gd name="T66" fmla="*/ 101 w 112"/>
                <a:gd name="T67" fmla="*/ 71 h 112"/>
                <a:gd name="T68" fmla="*/ 110 w 112"/>
                <a:gd name="T69" fmla="*/ 64 h 112"/>
                <a:gd name="T70" fmla="*/ 112 w 112"/>
                <a:gd name="T71" fmla="*/ 49 h 112"/>
                <a:gd name="T72" fmla="*/ 56 w 112"/>
                <a:gd name="T73" fmla="*/ 86 h 112"/>
                <a:gd name="T74" fmla="*/ 56 w 112"/>
                <a:gd name="T75" fmla="*/ 26 h 112"/>
                <a:gd name="T76" fmla="*/ 56 w 112"/>
                <a:gd name="T77" fmla="*/ 8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2" h="112">
                  <a:moveTo>
                    <a:pt x="110" y="47"/>
                  </a:moveTo>
                  <a:cubicBezTo>
                    <a:pt x="103" y="47"/>
                    <a:pt x="103" y="47"/>
                    <a:pt x="103" y="47"/>
                  </a:cubicBezTo>
                  <a:cubicBezTo>
                    <a:pt x="102" y="44"/>
                    <a:pt x="101" y="42"/>
                    <a:pt x="101" y="39"/>
                  </a:cubicBezTo>
                  <a:cubicBezTo>
                    <a:pt x="106" y="36"/>
                    <a:pt x="106" y="36"/>
                    <a:pt x="106" y="36"/>
                  </a:cubicBezTo>
                  <a:cubicBezTo>
                    <a:pt x="108" y="35"/>
                    <a:pt x="108" y="34"/>
                    <a:pt x="107" y="32"/>
                  </a:cubicBezTo>
                  <a:cubicBezTo>
                    <a:pt x="102" y="22"/>
                    <a:pt x="102" y="22"/>
                    <a:pt x="102" y="22"/>
                  </a:cubicBezTo>
                  <a:cubicBezTo>
                    <a:pt x="101" y="21"/>
                    <a:pt x="99" y="20"/>
                    <a:pt x="98" y="21"/>
                  </a:cubicBezTo>
                  <a:cubicBezTo>
                    <a:pt x="92" y="25"/>
                    <a:pt x="92" y="25"/>
                    <a:pt x="92" y="25"/>
                  </a:cubicBezTo>
                  <a:cubicBezTo>
                    <a:pt x="90" y="23"/>
                    <a:pt x="88" y="21"/>
                    <a:pt x="87" y="20"/>
                  </a:cubicBezTo>
                  <a:cubicBezTo>
                    <a:pt x="90" y="14"/>
                    <a:pt x="90" y="14"/>
                    <a:pt x="90" y="14"/>
                  </a:cubicBezTo>
                  <a:cubicBezTo>
                    <a:pt x="91" y="12"/>
                    <a:pt x="90" y="11"/>
                    <a:pt x="89" y="10"/>
                  </a:cubicBezTo>
                  <a:cubicBezTo>
                    <a:pt x="79" y="4"/>
                    <a:pt x="79" y="4"/>
                    <a:pt x="79" y="4"/>
                  </a:cubicBezTo>
                  <a:cubicBezTo>
                    <a:pt x="77" y="3"/>
                    <a:pt x="76" y="4"/>
                    <a:pt x="75" y="5"/>
                  </a:cubicBezTo>
                  <a:cubicBezTo>
                    <a:pt x="71" y="11"/>
                    <a:pt x="71" y="11"/>
                    <a:pt x="71" y="11"/>
                  </a:cubicBezTo>
                  <a:cubicBezTo>
                    <a:pt x="69" y="10"/>
                    <a:pt x="67" y="10"/>
                    <a:pt x="64" y="9"/>
                  </a:cubicBezTo>
                  <a:cubicBezTo>
                    <a:pt x="64" y="3"/>
                    <a:pt x="64" y="3"/>
                    <a:pt x="64" y="3"/>
                  </a:cubicBezTo>
                  <a:cubicBezTo>
                    <a:pt x="64" y="1"/>
                    <a:pt x="63" y="0"/>
                    <a:pt x="61" y="0"/>
                  </a:cubicBezTo>
                  <a:cubicBezTo>
                    <a:pt x="50" y="0"/>
                    <a:pt x="50" y="0"/>
                    <a:pt x="50" y="0"/>
                  </a:cubicBezTo>
                  <a:cubicBezTo>
                    <a:pt x="48" y="0"/>
                    <a:pt x="47" y="1"/>
                    <a:pt x="47" y="3"/>
                  </a:cubicBezTo>
                  <a:cubicBezTo>
                    <a:pt x="47" y="10"/>
                    <a:pt x="47" y="10"/>
                    <a:pt x="47" y="10"/>
                  </a:cubicBezTo>
                  <a:cubicBezTo>
                    <a:pt x="45" y="10"/>
                    <a:pt x="42" y="11"/>
                    <a:pt x="40" y="12"/>
                  </a:cubicBezTo>
                  <a:cubicBezTo>
                    <a:pt x="37" y="6"/>
                    <a:pt x="37" y="6"/>
                    <a:pt x="37" y="6"/>
                  </a:cubicBezTo>
                  <a:cubicBezTo>
                    <a:pt x="36" y="4"/>
                    <a:pt x="34" y="4"/>
                    <a:pt x="33" y="5"/>
                  </a:cubicBezTo>
                  <a:cubicBezTo>
                    <a:pt x="23" y="11"/>
                    <a:pt x="23" y="11"/>
                    <a:pt x="23" y="11"/>
                  </a:cubicBezTo>
                  <a:cubicBezTo>
                    <a:pt x="21" y="11"/>
                    <a:pt x="21" y="13"/>
                    <a:pt x="22" y="14"/>
                  </a:cubicBezTo>
                  <a:cubicBezTo>
                    <a:pt x="25" y="20"/>
                    <a:pt x="25" y="20"/>
                    <a:pt x="25" y="20"/>
                  </a:cubicBezTo>
                  <a:cubicBezTo>
                    <a:pt x="23" y="22"/>
                    <a:pt x="22" y="24"/>
                    <a:pt x="20" y="26"/>
                  </a:cubicBezTo>
                  <a:cubicBezTo>
                    <a:pt x="14" y="22"/>
                    <a:pt x="14" y="22"/>
                    <a:pt x="14" y="22"/>
                  </a:cubicBezTo>
                  <a:cubicBezTo>
                    <a:pt x="13" y="22"/>
                    <a:pt x="11" y="22"/>
                    <a:pt x="10" y="23"/>
                  </a:cubicBezTo>
                  <a:cubicBezTo>
                    <a:pt x="5" y="33"/>
                    <a:pt x="5" y="33"/>
                    <a:pt x="5" y="33"/>
                  </a:cubicBezTo>
                  <a:cubicBezTo>
                    <a:pt x="4" y="35"/>
                    <a:pt x="4" y="36"/>
                    <a:pt x="6" y="37"/>
                  </a:cubicBezTo>
                  <a:cubicBezTo>
                    <a:pt x="12" y="41"/>
                    <a:pt x="12" y="41"/>
                    <a:pt x="12" y="41"/>
                  </a:cubicBezTo>
                  <a:cubicBezTo>
                    <a:pt x="11" y="43"/>
                    <a:pt x="10" y="45"/>
                    <a:pt x="10" y="48"/>
                  </a:cubicBezTo>
                  <a:cubicBezTo>
                    <a:pt x="3" y="48"/>
                    <a:pt x="3" y="48"/>
                    <a:pt x="3" y="48"/>
                  </a:cubicBezTo>
                  <a:cubicBezTo>
                    <a:pt x="2" y="48"/>
                    <a:pt x="0" y="49"/>
                    <a:pt x="0" y="51"/>
                  </a:cubicBezTo>
                  <a:cubicBezTo>
                    <a:pt x="0" y="62"/>
                    <a:pt x="0" y="62"/>
                    <a:pt x="0" y="62"/>
                  </a:cubicBezTo>
                  <a:cubicBezTo>
                    <a:pt x="0" y="64"/>
                    <a:pt x="2" y="65"/>
                    <a:pt x="3" y="65"/>
                  </a:cubicBezTo>
                  <a:cubicBezTo>
                    <a:pt x="10" y="65"/>
                    <a:pt x="10" y="65"/>
                    <a:pt x="10" y="65"/>
                  </a:cubicBezTo>
                  <a:cubicBezTo>
                    <a:pt x="11" y="68"/>
                    <a:pt x="11" y="70"/>
                    <a:pt x="12" y="72"/>
                  </a:cubicBezTo>
                  <a:cubicBezTo>
                    <a:pt x="6" y="75"/>
                    <a:pt x="6" y="75"/>
                    <a:pt x="6" y="75"/>
                  </a:cubicBezTo>
                  <a:cubicBezTo>
                    <a:pt x="5" y="76"/>
                    <a:pt x="5" y="78"/>
                    <a:pt x="5" y="79"/>
                  </a:cubicBezTo>
                  <a:cubicBezTo>
                    <a:pt x="11" y="89"/>
                    <a:pt x="11" y="89"/>
                    <a:pt x="11" y="89"/>
                  </a:cubicBezTo>
                  <a:cubicBezTo>
                    <a:pt x="12" y="91"/>
                    <a:pt x="14" y="91"/>
                    <a:pt x="15" y="90"/>
                  </a:cubicBezTo>
                  <a:cubicBezTo>
                    <a:pt x="21" y="87"/>
                    <a:pt x="21" y="87"/>
                    <a:pt x="21" y="87"/>
                  </a:cubicBezTo>
                  <a:cubicBezTo>
                    <a:pt x="23" y="89"/>
                    <a:pt x="24" y="91"/>
                    <a:pt x="26" y="92"/>
                  </a:cubicBezTo>
                  <a:cubicBezTo>
                    <a:pt x="23" y="98"/>
                    <a:pt x="23" y="98"/>
                    <a:pt x="23" y="98"/>
                  </a:cubicBezTo>
                  <a:cubicBezTo>
                    <a:pt x="22" y="99"/>
                    <a:pt x="23" y="101"/>
                    <a:pt x="24" y="102"/>
                  </a:cubicBezTo>
                  <a:cubicBezTo>
                    <a:pt x="34" y="108"/>
                    <a:pt x="34" y="108"/>
                    <a:pt x="34" y="108"/>
                  </a:cubicBezTo>
                  <a:cubicBezTo>
                    <a:pt x="35" y="108"/>
                    <a:pt x="37" y="108"/>
                    <a:pt x="38" y="106"/>
                  </a:cubicBezTo>
                  <a:cubicBezTo>
                    <a:pt x="41" y="101"/>
                    <a:pt x="41" y="101"/>
                    <a:pt x="41" y="101"/>
                  </a:cubicBezTo>
                  <a:cubicBezTo>
                    <a:pt x="44" y="101"/>
                    <a:pt x="46" y="102"/>
                    <a:pt x="48" y="102"/>
                  </a:cubicBezTo>
                  <a:cubicBezTo>
                    <a:pt x="48" y="109"/>
                    <a:pt x="48" y="109"/>
                    <a:pt x="48" y="109"/>
                  </a:cubicBezTo>
                  <a:cubicBezTo>
                    <a:pt x="48" y="111"/>
                    <a:pt x="50" y="112"/>
                    <a:pt x="51" y="112"/>
                  </a:cubicBezTo>
                  <a:cubicBezTo>
                    <a:pt x="63" y="112"/>
                    <a:pt x="63" y="112"/>
                    <a:pt x="63" y="112"/>
                  </a:cubicBezTo>
                  <a:cubicBezTo>
                    <a:pt x="64" y="112"/>
                    <a:pt x="66" y="111"/>
                    <a:pt x="66" y="109"/>
                  </a:cubicBezTo>
                  <a:cubicBezTo>
                    <a:pt x="66" y="102"/>
                    <a:pt x="66" y="102"/>
                    <a:pt x="66" y="102"/>
                  </a:cubicBezTo>
                  <a:cubicBezTo>
                    <a:pt x="68" y="102"/>
                    <a:pt x="70" y="101"/>
                    <a:pt x="73" y="100"/>
                  </a:cubicBezTo>
                  <a:cubicBezTo>
                    <a:pt x="76" y="106"/>
                    <a:pt x="76" y="106"/>
                    <a:pt x="76" y="106"/>
                  </a:cubicBezTo>
                  <a:cubicBezTo>
                    <a:pt x="77" y="107"/>
                    <a:pt x="79" y="108"/>
                    <a:pt x="80" y="107"/>
                  </a:cubicBezTo>
                  <a:cubicBezTo>
                    <a:pt x="90" y="101"/>
                    <a:pt x="90" y="101"/>
                    <a:pt x="90" y="101"/>
                  </a:cubicBezTo>
                  <a:cubicBezTo>
                    <a:pt x="91" y="100"/>
                    <a:pt x="92" y="99"/>
                    <a:pt x="91" y="97"/>
                  </a:cubicBezTo>
                  <a:cubicBezTo>
                    <a:pt x="88" y="91"/>
                    <a:pt x="88" y="91"/>
                    <a:pt x="88" y="91"/>
                  </a:cubicBezTo>
                  <a:cubicBezTo>
                    <a:pt x="89" y="90"/>
                    <a:pt x="91" y="88"/>
                    <a:pt x="93" y="86"/>
                  </a:cubicBezTo>
                  <a:cubicBezTo>
                    <a:pt x="98" y="89"/>
                    <a:pt x="98" y="89"/>
                    <a:pt x="98" y="89"/>
                  </a:cubicBezTo>
                  <a:cubicBezTo>
                    <a:pt x="100" y="90"/>
                    <a:pt x="102" y="90"/>
                    <a:pt x="102" y="88"/>
                  </a:cubicBezTo>
                  <a:cubicBezTo>
                    <a:pt x="108" y="78"/>
                    <a:pt x="108" y="78"/>
                    <a:pt x="108" y="78"/>
                  </a:cubicBezTo>
                  <a:cubicBezTo>
                    <a:pt x="109" y="77"/>
                    <a:pt x="108" y="75"/>
                    <a:pt x="107" y="74"/>
                  </a:cubicBezTo>
                  <a:cubicBezTo>
                    <a:pt x="101" y="71"/>
                    <a:pt x="101" y="71"/>
                    <a:pt x="101" y="71"/>
                  </a:cubicBezTo>
                  <a:cubicBezTo>
                    <a:pt x="102" y="69"/>
                    <a:pt x="102" y="66"/>
                    <a:pt x="103" y="64"/>
                  </a:cubicBezTo>
                  <a:cubicBezTo>
                    <a:pt x="110" y="64"/>
                    <a:pt x="110" y="64"/>
                    <a:pt x="110" y="64"/>
                  </a:cubicBezTo>
                  <a:cubicBezTo>
                    <a:pt x="111" y="64"/>
                    <a:pt x="112" y="63"/>
                    <a:pt x="112" y="61"/>
                  </a:cubicBezTo>
                  <a:cubicBezTo>
                    <a:pt x="112" y="49"/>
                    <a:pt x="112" y="49"/>
                    <a:pt x="112" y="49"/>
                  </a:cubicBezTo>
                  <a:cubicBezTo>
                    <a:pt x="112" y="48"/>
                    <a:pt x="111" y="47"/>
                    <a:pt x="110" y="47"/>
                  </a:cubicBezTo>
                  <a:close/>
                  <a:moveTo>
                    <a:pt x="56" y="86"/>
                  </a:moveTo>
                  <a:cubicBezTo>
                    <a:pt x="40" y="86"/>
                    <a:pt x="26" y="72"/>
                    <a:pt x="26" y="56"/>
                  </a:cubicBezTo>
                  <a:cubicBezTo>
                    <a:pt x="26" y="39"/>
                    <a:pt x="40" y="26"/>
                    <a:pt x="56" y="26"/>
                  </a:cubicBezTo>
                  <a:cubicBezTo>
                    <a:pt x="73" y="26"/>
                    <a:pt x="86" y="39"/>
                    <a:pt x="86" y="56"/>
                  </a:cubicBezTo>
                  <a:cubicBezTo>
                    <a:pt x="86" y="72"/>
                    <a:pt x="73" y="86"/>
                    <a:pt x="56" y="86"/>
                  </a:cubicBezTo>
                  <a:close/>
                </a:path>
              </a:pathLst>
            </a:custGeom>
            <a:solidFill>
              <a:schemeClr val="bg1"/>
            </a:solidFill>
            <a:ln>
              <a:noFill/>
            </a:ln>
          </p:spPr>
          <p:txBody>
            <a:bodyPr vert="horz" wrap="square" lIns="121891" tIns="60945" rIns="121891" bIns="60945"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400" b="0" i="0" u="none" strike="noStrike" kern="1200" cap="none" spc="0" normalizeH="0" baseline="0" noProof="0" dirty="0">
                <a:ln>
                  <a:noFill/>
                </a:ln>
                <a:solidFill>
                  <a:prstClr val="black">
                    <a:lumMod val="65000"/>
                    <a:lumOff val="35000"/>
                  </a:prstClr>
                </a:solidFill>
                <a:effectLst/>
                <a:uLnTx/>
                <a:uFillTx/>
                <a:cs typeface="+mn-ea"/>
                <a:sym typeface="+mn-lt"/>
              </a:endParaRPr>
            </a:p>
          </p:txBody>
        </p:sp>
      </p:grpSp>
      <p:sp>
        <p:nvSpPr>
          <p:cNvPr id="35" name="PA-矩形 4"/>
          <p:cNvSpPr>
            <a:spLocks noChangeArrowheads="1"/>
          </p:cNvSpPr>
          <p:nvPr>
            <p:custDataLst>
              <p:tags r:id="rId1"/>
            </p:custDataLst>
          </p:nvPr>
        </p:nvSpPr>
        <p:spPr bwMode="auto">
          <a:xfrm>
            <a:off x="7960089" y="1863920"/>
            <a:ext cx="3798774" cy="791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auto" latinLnBrk="0" hangingPunct="1">
              <a:lnSpc>
                <a:spcPct val="150000"/>
              </a:lnSpc>
              <a:spcBef>
                <a:spcPts val="0"/>
              </a:spcBef>
              <a:spcAft>
                <a:spcPts val="0"/>
              </a:spcAft>
              <a:buClrTx/>
              <a:buSzTx/>
              <a:buFontTx/>
              <a:buNone/>
              <a:defRPr/>
            </a:pPr>
            <a:r>
              <a:rPr lang="zh-CN" altLang="en-US" sz="2000" b="1" kern="0">
                <a:solidFill>
                  <a:prstClr val="black">
                    <a:lumMod val="65000"/>
                    <a:lumOff val="35000"/>
                  </a:prstClr>
                </a:solidFill>
                <a:latin typeface="+mn-lt"/>
                <a:ea typeface="+mn-ea"/>
                <a:cs typeface="+mn-ea"/>
                <a:sym typeface="+mn-lt"/>
              </a:rPr>
              <a:t>需求文档</a:t>
            </a:r>
          </a:p>
          <a:p>
            <a:pPr marL="0" marR="0" lvl="0" indent="0" algn="l" defTabSz="914400" rtl="0" eaLnBrk="1" fontAlgn="auto" latinLnBrk="0" hangingPunct="1">
              <a:lnSpc>
                <a:spcPct val="150000"/>
              </a:lnSpc>
              <a:spcBef>
                <a:spcPts val="0"/>
              </a:spcBef>
              <a:spcAft>
                <a:spcPts val="0"/>
              </a:spcAft>
              <a:buClrTx/>
              <a:buSzTx/>
              <a:buFontTx/>
              <a:buNone/>
              <a:defRPr/>
            </a:pPr>
            <a:r>
              <a:rPr lang="zh-CN" altLang="en-US" sz="1600" kern="0">
                <a:solidFill>
                  <a:prstClr val="black">
                    <a:lumMod val="65000"/>
                    <a:lumOff val="35000"/>
                  </a:prstClr>
                </a:solidFill>
                <a:latin typeface="+mn-lt"/>
                <a:ea typeface="+mn-ea"/>
                <a:cs typeface="+mn-ea"/>
                <a:sym typeface="+mn-lt"/>
              </a:rPr>
              <a:t>“面对面”进行需求商定，拟定需求文档</a:t>
            </a:r>
            <a:endParaRPr kumimoji="0" lang="zh-CN" altLang="en-US" sz="1600" b="0" i="0" u="none" strike="noStrike" kern="0" cap="none" spc="0" normalizeH="0" baseline="0" noProof="0" dirty="0">
              <a:ln>
                <a:noFill/>
              </a:ln>
              <a:solidFill>
                <a:prstClr val="black">
                  <a:lumMod val="65000"/>
                  <a:lumOff val="35000"/>
                </a:prstClr>
              </a:solidFill>
              <a:effectLst/>
              <a:uLnTx/>
              <a:uFillTx/>
              <a:latin typeface="+mn-lt"/>
              <a:ea typeface="+mn-ea"/>
              <a:cs typeface="+mn-ea"/>
              <a:sym typeface="+mn-lt"/>
            </a:endParaRPr>
          </a:p>
        </p:txBody>
      </p:sp>
      <p:sp>
        <p:nvSpPr>
          <p:cNvPr id="36" name="PA-矩形 4"/>
          <p:cNvSpPr>
            <a:spLocks noChangeArrowheads="1"/>
          </p:cNvSpPr>
          <p:nvPr>
            <p:custDataLst>
              <p:tags r:id="rId2"/>
            </p:custDataLst>
          </p:nvPr>
        </p:nvSpPr>
        <p:spPr bwMode="auto">
          <a:xfrm>
            <a:off x="7960089" y="3772930"/>
            <a:ext cx="3798774" cy="1160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auto" latinLnBrk="0" hangingPunct="1">
              <a:lnSpc>
                <a:spcPct val="150000"/>
              </a:lnSpc>
              <a:spcBef>
                <a:spcPts val="0"/>
              </a:spcBef>
              <a:spcAft>
                <a:spcPts val="0"/>
              </a:spcAft>
              <a:buClrTx/>
              <a:buSzTx/>
              <a:buFontTx/>
              <a:buNone/>
              <a:defRPr/>
            </a:pPr>
            <a:r>
              <a:rPr lang="zh-CN" altLang="en-US" sz="2000" b="1" kern="0">
                <a:solidFill>
                  <a:prstClr val="black">
                    <a:lumMod val="65000"/>
                    <a:lumOff val="35000"/>
                  </a:prstClr>
                </a:solidFill>
                <a:latin typeface="+mn-lt"/>
                <a:ea typeface="+mn-ea"/>
                <a:cs typeface="+mn-ea"/>
                <a:sym typeface="+mn-lt"/>
              </a:rPr>
              <a:t>合同撰写</a:t>
            </a:r>
          </a:p>
          <a:p>
            <a:pPr marL="0" marR="0" lvl="0" indent="0" algn="l" defTabSz="914400" rtl="0" eaLnBrk="1" fontAlgn="auto" latinLnBrk="0" hangingPunct="1">
              <a:lnSpc>
                <a:spcPct val="150000"/>
              </a:lnSpc>
              <a:spcBef>
                <a:spcPts val="0"/>
              </a:spcBef>
              <a:spcAft>
                <a:spcPts val="0"/>
              </a:spcAft>
              <a:buClrTx/>
              <a:buSzTx/>
              <a:buFontTx/>
              <a:buNone/>
              <a:defRPr/>
            </a:pPr>
            <a:r>
              <a:rPr lang="zh-CN" altLang="en-US" sz="1600" kern="0">
                <a:solidFill>
                  <a:prstClr val="black">
                    <a:lumMod val="65000"/>
                    <a:lumOff val="35000"/>
                  </a:prstClr>
                </a:solidFill>
                <a:latin typeface="+mn-lt"/>
                <a:ea typeface="+mn-ea"/>
                <a:cs typeface="+mn-ea"/>
                <a:sym typeface="+mn-lt"/>
              </a:rPr>
              <a:t>寻求老师帮忙核查 拟定合同协商 双方需谨慎再谨慎</a:t>
            </a:r>
            <a:endParaRPr kumimoji="0" lang="zh-CN" altLang="en-US" sz="1600" b="0" i="0" u="none" strike="noStrike" kern="0" cap="none" spc="0" normalizeH="0" baseline="0" noProof="0" dirty="0">
              <a:ln>
                <a:noFill/>
              </a:ln>
              <a:solidFill>
                <a:prstClr val="black">
                  <a:lumMod val="65000"/>
                  <a:lumOff val="35000"/>
                </a:prstClr>
              </a:solidFill>
              <a:effectLst/>
              <a:uLnTx/>
              <a:uFillTx/>
              <a:latin typeface="+mn-lt"/>
              <a:ea typeface="+mn-ea"/>
              <a:cs typeface="+mn-ea"/>
              <a:sym typeface="+mn-lt"/>
            </a:endParaRPr>
          </a:p>
        </p:txBody>
      </p:sp>
      <p:sp>
        <p:nvSpPr>
          <p:cNvPr id="37" name="PA-矩形 4"/>
          <p:cNvSpPr>
            <a:spLocks noChangeArrowheads="1"/>
          </p:cNvSpPr>
          <p:nvPr>
            <p:custDataLst>
              <p:tags r:id="rId3"/>
            </p:custDataLst>
          </p:nvPr>
        </p:nvSpPr>
        <p:spPr bwMode="auto">
          <a:xfrm>
            <a:off x="452388" y="1863920"/>
            <a:ext cx="3798774" cy="1531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r" defTabSz="914400" rtl="0" eaLnBrk="1" fontAlgn="auto" latinLnBrk="0" hangingPunct="1">
              <a:lnSpc>
                <a:spcPct val="150000"/>
              </a:lnSpc>
              <a:spcBef>
                <a:spcPts val="0"/>
              </a:spcBef>
              <a:spcAft>
                <a:spcPts val="0"/>
              </a:spcAft>
              <a:buClrTx/>
              <a:buSzTx/>
              <a:buFontTx/>
              <a:buNone/>
              <a:defRPr/>
            </a:pPr>
            <a:r>
              <a:rPr lang="zh-CN" altLang="en-US" sz="2000" b="1" kern="0">
                <a:solidFill>
                  <a:prstClr val="black">
                    <a:lumMod val="65000"/>
                    <a:lumOff val="35000"/>
                  </a:prstClr>
                </a:solidFill>
                <a:latin typeface="+mn-lt"/>
                <a:ea typeface="+mn-ea"/>
                <a:cs typeface="+mn-ea"/>
                <a:sym typeface="+mn-lt"/>
              </a:rPr>
              <a:t>继续沟通</a:t>
            </a:r>
            <a:endParaRPr kumimoji="0" lang="en-US" altLang="zh-CN" sz="2000" b="1" i="0" u="none" strike="noStrike" kern="0" cap="none" spc="0" normalizeH="0" baseline="0" noProof="0" dirty="0">
              <a:ln>
                <a:noFill/>
              </a:ln>
              <a:solidFill>
                <a:prstClr val="black">
                  <a:lumMod val="65000"/>
                  <a:lumOff val="35000"/>
                </a:prstClr>
              </a:solidFill>
              <a:effectLst/>
              <a:uLnTx/>
              <a:uFillTx/>
              <a:latin typeface="+mn-lt"/>
              <a:ea typeface="+mn-ea"/>
              <a:cs typeface="+mn-ea"/>
              <a:sym typeface="+mn-lt"/>
            </a:endParaRPr>
          </a:p>
          <a:p>
            <a:pPr marL="0" marR="0" lvl="0" indent="0" algn="r" defTabSz="914400" rtl="0" eaLnBrk="1" fontAlgn="auto" latinLnBrk="0" hangingPunct="1">
              <a:lnSpc>
                <a:spcPct val="150000"/>
              </a:lnSpc>
              <a:spcBef>
                <a:spcPts val="0"/>
              </a:spcBef>
              <a:spcAft>
                <a:spcPts val="0"/>
              </a:spcAft>
              <a:buClrTx/>
              <a:buSzTx/>
              <a:buFontTx/>
              <a:buNone/>
              <a:defRPr/>
            </a:pPr>
            <a:r>
              <a:rPr lang="zh-CN" altLang="en-US" sz="1600" kern="0">
                <a:solidFill>
                  <a:prstClr val="black">
                    <a:lumMod val="65000"/>
                    <a:lumOff val="35000"/>
                  </a:prstClr>
                </a:solidFill>
                <a:latin typeface="+mn-lt"/>
                <a:ea typeface="+mn-ea"/>
                <a:cs typeface="+mn-ea"/>
                <a:sym typeface="+mn-lt"/>
              </a:rPr>
              <a:t>向</a:t>
            </a:r>
            <a:r>
              <a:rPr kumimoji="0" lang="zh-CN" altLang="en-US" sz="1600" b="0" i="0" u="none" strike="noStrike" kern="0" cap="none" spc="0" normalizeH="0" baseline="0" noProof="0">
                <a:ln>
                  <a:noFill/>
                </a:ln>
                <a:solidFill>
                  <a:prstClr val="black">
                    <a:lumMod val="65000"/>
                    <a:lumOff val="35000"/>
                  </a:prstClr>
                </a:solidFill>
                <a:effectLst/>
                <a:uLnTx/>
                <a:uFillTx/>
                <a:latin typeface="+mn-lt"/>
                <a:ea typeface="+mn-ea"/>
                <a:cs typeface="+mn-ea"/>
                <a:sym typeface="+mn-lt"/>
              </a:rPr>
              <a:t>意向企业</a:t>
            </a:r>
            <a:endParaRPr kumimoji="0" lang="en-US" altLang="zh-CN" sz="1600" b="0" i="0" u="none" strike="noStrike" kern="0" cap="none" spc="0" normalizeH="0" baseline="0" noProof="0">
              <a:ln>
                <a:noFill/>
              </a:ln>
              <a:solidFill>
                <a:prstClr val="black">
                  <a:lumMod val="65000"/>
                  <a:lumOff val="35000"/>
                </a:prstClr>
              </a:solidFill>
              <a:effectLst/>
              <a:uLnTx/>
              <a:uFillTx/>
              <a:latin typeface="+mn-lt"/>
              <a:ea typeface="+mn-ea"/>
              <a:cs typeface="+mn-ea"/>
              <a:sym typeface="+mn-lt"/>
            </a:endParaRPr>
          </a:p>
          <a:p>
            <a:pPr marL="0" marR="0" lvl="0" indent="0" algn="r" defTabSz="914400" rtl="0" eaLnBrk="1" fontAlgn="auto" latinLnBrk="0" hangingPunct="1">
              <a:lnSpc>
                <a:spcPct val="150000"/>
              </a:lnSpc>
              <a:spcBef>
                <a:spcPts val="0"/>
              </a:spcBef>
              <a:spcAft>
                <a:spcPts val="0"/>
              </a:spcAft>
              <a:buClrTx/>
              <a:buSzTx/>
              <a:buFontTx/>
              <a:buNone/>
              <a:defRPr/>
            </a:pPr>
            <a:r>
              <a:rPr kumimoji="0" lang="zh-CN" altLang="en-US" sz="1600" b="0" i="0" u="none" strike="noStrike" kern="0" cap="none" spc="0" normalizeH="0" baseline="0" noProof="0">
                <a:ln>
                  <a:noFill/>
                </a:ln>
                <a:solidFill>
                  <a:prstClr val="black">
                    <a:lumMod val="65000"/>
                    <a:lumOff val="35000"/>
                  </a:prstClr>
                </a:solidFill>
                <a:effectLst/>
                <a:uLnTx/>
                <a:uFillTx/>
                <a:latin typeface="+mn-lt"/>
                <a:ea typeface="+mn-ea"/>
                <a:cs typeface="+mn-ea"/>
                <a:sym typeface="+mn-lt"/>
              </a:rPr>
              <a:t>沟通</a:t>
            </a:r>
            <a:r>
              <a:rPr kumimoji="0" lang="zh-CN" altLang="en-US" sz="1600" b="0" i="0" u="none" strike="noStrike" kern="0" cap="none" spc="0" normalizeH="0" noProof="0">
                <a:ln>
                  <a:noFill/>
                </a:ln>
                <a:solidFill>
                  <a:prstClr val="black">
                    <a:lumMod val="65000"/>
                    <a:lumOff val="35000"/>
                  </a:prstClr>
                </a:solidFill>
                <a:effectLst/>
                <a:uLnTx/>
                <a:uFillTx/>
                <a:latin typeface="+mn-lt"/>
                <a:ea typeface="+mn-ea"/>
                <a:cs typeface="+mn-ea"/>
                <a:sym typeface="+mn-lt"/>
              </a:rPr>
              <a:t> </a:t>
            </a:r>
            <a:r>
              <a:rPr kumimoji="0" lang="zh-CN" altLang="en-US" sz="1600" b="0" i="0" u="none" strike="noStrike" kern="0" cap="none" spc="0" normalizeH="0" baseline="0" noProof="0">
                <a:ln>
                  <a:noFill/>
                </a:ln>
                <a:solidFill>
                  <a:prstClr val="black">
                    <a:lumMod val="65000"/>
                    <a:lumOff val="35000"/>
                  </a:prstClr>
                </a:solidFill>
                <a:effectLst/>
                <a:uLnTx/>
                <a:uFillTx/>
                <a:latin typeface="+mn-lt"/>
                <a:ea typeface="+mn-ea"/>
                <a:cs typeface="+mn-ea"/>
                <a:sym typeface="+mn-lt"/>
              </a:rPr>
              <a:t>合作中可能遇到的问题</a:t>
            </a:r>
            <a:endParaRPr kumimoji="0" lang="en-US" altLang="zh-CN" sz="1600" b="0" i="0" u="none" strike="noStrike" kern="0" cap="none" spc="0" normalizeH="0" baseline="0" noProof="0">
              <a:ln>
                <a:noFill/>
              </a:ln>
              <a:solidFill>
                <a:prstClr val="black">
                  <a:lumMod val="65000"/>
                  <a:lumOff val="35000"/>
                </a:prstClr>
              </a:solidFill>
              <a:effectLst/>
              <a:uLnTx/>
              <a:uFillTx/>
              <a:latin typeface="+mn-lt"/>
              <a:ea typeface="+mn-ea"/>
              <a:cs typeface="+mn-ea"/>
              <a:sym typeface="+mn-lt"/>
            </a:endParaRPr>
          </a:p>
          <a:p>
            <a:pPr marL="0" marR="0" lvl="0" indent="0" algn="r" defTabSz="914400" rtl="0" eaLnBrk="1" fontAlgn="auto" latinLnBrk="0" hangingPunct="1">
              <a:lnSpc>
                <a:spcPct val="150000"/>
              </a:lnSpc>
              <a:spcBef>
                <a:spcPts val="0"/>
              </a:spcBef>
              <a:spcAft>
                <a:spcPts val="0"/>
              </a:spcAft>
              <a:buClrTx/>
              <a:buSzTx/>
              <a:buFontTx/>
              <a:buNone/>
              <a:defRPr/>
            </a:pPr>
            <a:r>
              <a:rPr lang="zh-CN" altLang="en-US" sz="1600" kern="0">
                <a:solidFill>
                  <a:prstClr val="black">
                    <a:lumMod val="65000"/>
                    <a:lumOff val="35000"/>
                  </a:prstClr>
                </a:solidFill>
                <a:latin typeface="+mn-lt"/>
                <a:ea typeface="+mn-ea"/>
                <a:cs typeface="+mn-ea"/>
                <a:sym typeface="+mn-lt"/>
              </a:rPr>
              <a:t>以及双方明确合作关系的确立</a:t>
            </a:r>
            <a:endParaRPr kumimoji="0" lang="zh-CN" altLang="en-US" sz="1600" b="0" i="0" u="none" strike="noStrike" kern="0" cap="none" spc="0" normalizeH="0" baseline="0" noProof="0" dirty="0">
              <a:ln>
                <a:noFill/>
              </a:ln>
              <a:solidFill>
                <a:prstClr val="black">
                  <a:lumMod val="65000"/>
                  <a:lumOff val="35000"/>
                </a:prstClr>
              </a:solidFill>
              <a:effectLst/>
              <a:uLnTx/>
              <a:uFillTx/>
              <a:latin typeface="+mn-lt"/>
              <a:ea typeface="+mn-ea"/>
              <a:cs typeface="+mn-ea"/>
              <a:sym typeface="+mn-lt"/>
            </a:endParaRPr>
          </a:p>
        </p:txBody>
      </p:sp>
      <p:sp>
        <p:nvSpPr>
          <p:cNvPr id="38" name="PA-矩形 4"/>
          <p:cNvSpPr>
            <a:spLocks noChangeArrowheads="1"/>
          </p:cNvSpPr>
          <p:nvPr>
            <p:custDataLst>
              <p:tags r:id="rId4"/>
            </p:custDataLst>
          </p:nvPr>
        </p:nvSpPr>
        <p:spPr bwMode="auto">
          <a:xfrm>
            <a:off x="452388" y="3772930"/>
            <a:ext cx="3798774" cy="1900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r" defTabSz="914400" rtl="0" eaLnBrk="1" fontAlgn="auto" latinLnBrk="0" hangingPunct="1">
              <a:lnSpc>
                <a:spcPct val="150000"/>
              </a:lnSpc>
              <a:spcBef>
                <a:spcPts val="0"/>
              </a:spcBef>
              <a:spcAft>
                <a:spcPts val="0"/>
              </a:spcAft>
              <a:buClrTx/>
              <a:buSzTx/>
              <a:buFontTx/>
              <a:buNone/>
              <a:defRPr/>
            </a:pPr>
            <a:r>
              <a:rPr lang="zh-CN" altLang="en-US" sz="2000" b="1" kern="0">
                <a:solidFill>
                  <a:prstClr val="black">
                    <a:lumMod val="65000"/>
                    <a:lumOff val="35000"/>
                  </a:prstClr>
                </a:solidFill>
                <a:latin typeface="+mn-lt"/>
                <a:ea typeface="+mn-ea"/>
                <a:cs typeface="+mn-ea"/>
                <a:sym typeface="+mn-lt"/>
              </a:rPr>
              <a:t>调研</a:t>
            </a:r>
            <a:r>
              <a:rPr lang="zh-CN" altLang="en-US" sz="2000" b="1" kern="0" noProof="0">
                <a:solidFill>
                  <a:prstClr val="black">
                    <a:lumMod val="65000"/>
                    <a:lumOff val="35000"/>
                  </a:prstClr>
                </a:solidFill>
                <a:latin typeface="+mn-lt"/>
                <a:ea typeface="+mn-ea"/>
                <a:cs typeface="+mn-ea"/>
                <a:sym typeface="+mn-lt"/>
              </a:rPr>
              <a:t>文档</a:t>
            </a:r>
          </a:p>
          <a:p>
            <a:pPr marL="0" marR="0" lvl="0" indent="0" algn="r" defTabSz="914400" rtl="0" eaLnBrk="1" fontAlgn="auto" latinLnBrk="0" hangingPunct="1">
              <a:lnSpc>
                <a:spcPct val="150000"/>
              </a:lnSpc>
              <a:spcBef>
                <a:spcPts val="0"/>
              </a:spcBef>
              <a:spcAft>
                <a:spcPts val="0"/>
              </a:spcAft>
              <a:buClrTx/>
              <a:buSzTx/>
              <a:buFontTx/>
              <a:buNone/>
              <a:defRPr/>
            </a:pPr>
            <a:r>
              <a:rPr lang="zh-CN" altLang="en-US" sz="1600" kern="0">
                <a:solidFill>
                  <a:prstClr val="black">
                    <a:lumMod val="65000"/>
                    <a:lumOff val="35000"/>
                  </a:prstClr>
                </a:solidFill>
                <a:latin typeface="+mn-lt"/>
                <a:ea typeface="+mn-ea"/>
                <a:cs typeface="+mn-ea"/>
                <a:sym typeface="+mn-lt"/>
              </a:rPr>
              <a:t>收集和调研同类竞争行业行情</a:t>
            </a:r>
            <a:endParaRPr lang="en-US" altLang="zh-CN" sz="1600" kern="0">
              <a:solidFill>
                <a:prstClr val="black">
                  <a:lumMod val="65000"/>
                  <a:lumOff val="35000"/>
                </a:prstClr>
              </a:solidFill>
              <a:latin typeface="+mn-lt"/>
              <a:ea typeface="+mn-ea"/>
              <a:cs typeface="+mn-ea"/>
              <a:sym typeface="+mn-lt"/>
            </a:endParaRPr>
          </a:p>
          <a:p>
            <a:pPr marL="0" marR="0" lvl="0" indent="0" algn="r" defTabSz="914400" rtl="0" eaLnBrk="1" fontAlgn="auto" latinLnBrk="0" hangingPunct="1">
              <a:lnSpc>
                <a:spcPct val="150000"/>
              </a:lnSpc>
              <a:spcBef>
                <a:spcPts val="0"/>
              </a:spcBef>
              <a:spcAft>
                <a:spcPts val="0"/>
              </a:spcAft>
              <a:buClrTx/>
              <a:buSzTx/>
              <a:buFontTx/>
              <a:buNone/>
              <a:defRPr/>
            </a:pPr>
            <a:r>
              <a:rPr kumimoji="0" lang="zh-CN" altLang="en-US" sz="1600" b="0" i="0" u="none" strike="noStrike" kern="0" cap="none" spc="0" normalizeH="0" baseline="0" noProof="0">
                <a:ln>
                  <a:noFill/>
                </a:ln>
                <a:solidFill>
                  <a:prstClr val="black">
                    <a:lumMod val="65000"/>
                    <a:lumOff val="35000"/>
                  </a:prstClr>
                </a:solidFill>
                <a:effectLst/>
                <a:uLnTx/>
                <a:uFillTx/>
                <a:latin typeface="+mn-lt"/>
                <a:ea typeface="+mn-ea"/>
                <a:cs typeface="+mn-ea"/>
                <a:sym typeface="+mn-lt"/>
              </a:rPr>
              <a:t>分析产品优势</a:t>
            </a:r>
            <a:endParaRPr kumimoji="0" lang="en-US" altLang="zh-CN" sz="1600" b="0" i="0" u="none" strike="noStrike" kern="0" cap="none" spc="0" normalizeH="0" baseline="0" noProof="0">
              <a:ln>
                <a:noFill/>
              </a:ln>
              <a:solidFill>
                <a:prstClr val="black">
                  <a:lumMod val="65000"/>
                  <a:lumOff val="35000"/>
                </a:prstClr>
              </a:solidFill>
              <a:effectLst/>
              <a:uLnTx/>
              <a:uFillTx/>
              <a:latin typeface="+mn-lt"/>
              <a:ea typeface="+mn-ea"/>
              <a:cs typeface="+mn-ea"/>
              <a:sym typeface="+mn-lt"/>
            </a:endParaRPr>
          </a:p>
          <a:p>
            <a:pPr marL="0" marR="0" lvl="0" indent="0" algn="r" defTabSz="914400" rtl="0" eaLnBrk="1" fontAlgn="auto" latinLnBrk="0" hangingPunct="1">
              <a:lnSpc>
                <a:spcPct val="150000"/>
              </a:lnSpc>
              <a:spcBef>
                <a:spcPts val="0"/>
              </a:spcBef>
              <a:spcAft>
                <a:spcPts val="0"/>
              </a:spcAft>
              <a:buClrTx/>
              <a:buSzTx/>
              <a:buFontTx/>
              <a:buNone/>
              <a:defRPr/>
            </a:pPr>
            <a:r>
              <a:rPr lang="zh-CN" altLang="en-US" sz="1600" kern="0" noProof="0">
                <a:solidFill>
                  <a:prstClr val="black">
                    <a:lumMod val="65000"/>
                    <a:lumOff val="35000"/>
                  </a:prstClr>
                </a:solidFill>
                <a:latin typeface="+mn-lt"/>
                <a:ea typeface="+mn-ea"/>
                <a:cs typeface="+mn-ea"/>
                <a:sym typeface="+mn-lt"/>
              </a:rPr>
              <a:t>取其精华去其槽粕</a:t>
            </a:r>
            <a:endParaRPr lang="en-US" altLang="zh-CN" sz="1600" kern="0" noProof="0">
              <a:solidFill>
                <a:prstClr val="black">
                  <a:lumMod val="65000"/>
                  <a:lumOff val="35000"/>
                </a:prstClr>
              </a:solidFill>
              <a:latin typeface="+mn-lt"/>
              <a:ea typeface="+mn-ea"/>
              <a:cs typeface="+mn-ea"/>
              <a:sym typeface="+mn-lt"/>
            </a:endParaRPr>
          </a:p>
          <a:p>
            <a:pPr marL="0" marR="0" lvl="0" indent="0" algn="r" defTabSz="914400" rtl="0" eaLnBrk="1" fontAlgn="auto" latinLnBrk="0" hangingPunct="1">
              <a:lnSpc>
                <a:spcPct val="150000"/>
              </a:lnSpc>
              <a:spcBef>
                <a:spcPts val="0"/>
              </a:spcBef>
              <a:spcAft>
                <a:spcPts val="0"/>
              </a:spcAft>
              <a:buClrTx/>
              <a:buSzTx/>
              <a:buFontTx/>
              <a:buNone/>
              <a:defRPr/>
            </a:pPr>
            <a:r>
              <a:rPr kumimoji="0" lang="zh-CN" altLang="en-US" sz="1600" b="0" i="0" u="none" strike="noStrike" kern="0" cap="none" spc="0" normalizeH="0" baseline="0">
                <a:ln>
                  <a:noFill/>
                </a:ln>
                <a:solidFill>
                  <a:prstClr val="black">
                    <a:lumMod val="65000"/>
                    <a:lumOff val="35000"/>
                  </a:prstClr>
                </a:solidFill>
                <a:effectLst/>
                <a:uLnTx/>
                <a:uFillTx/>
                <a:latin typeface="+mn-lt"/>
                <a:ea typeface="+mn-ea"/>
                <a:cs typeface="+mn-ea"/>
                <a:sym typeface="+mn-lt"/>
              </a:rPr>
              <a:t>形成自己的竞争优势</a:t>
            </a:r>
            <a:endParaRPr kumimoji="0" lang="zh-CN" altLang="en-US" sz="1600" b="0" i="0" u="none" strike="noStrike" kern="0" cap="none" spc="0" normalizeH="0" baseline="0" noProof="0" dirty="0">
              <a:ln>
                <a:noFill/>
              </a:ln>
              <a:solidFill>
                <a:prstClr val="black">
                  <a:lumMod val="65000"/>
                  <a:lumOff val="35000"/>
                </a:prstClr>
              </a:solidFill>
              <a:effectLst/>
              <a:uLnTx/>
              <a:uFillTx/>
              <a:latin typeface="+mn-lt"/>
              <a:ea typeface="+mn-ea"/>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600" advClick="0" advTm="0">
        <p14:prism dir="r" isContent="1"/>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35"/>
                                        </p:tgtEl>
                                        <p:attrNameLst>
                                          <p:attrName>style.visibility</p:attrName>
                                        </p:attrNameLst>
                                      </p:cBhvr>
                                      <p:to>
                                        <p:strVal val="visible"/>
                                      </p:to>
                                    </p:set>
                                    <p:animEffect transition="in" filter="fade">
                                      <p:cBhvr>
                                        <p:cTn id="13" dur="1250"/>
                                        <p:tgtEl>
                                          <p:spTgt spid="35"/>
                                        </p:tgtEl>
                                      </p:cBhvr>
                                    </p:animEffect>
                                    <p:anim calcmode="lin" valueType="num">
                                      <p:cBhvr>
                                        <p:cTn id="14" dur="1250" fill="hold"/>
                                        <p:tgtEl>
                                          <p:spTgt spid="35"/>
                                        </p:tgtEl>
                                        <p:attrNameLst>
                                          <p:attrName>ppt_x</p:attrName>
                                        </p:attrNameLst>
                                      </p:cBhvr>
                                      <p:tavLst>
                                        <p:tav tm="0">
                                          <p:val>
                                            <p:strVal val="#ppt_x"/>
                                          </p:val>
                                        </p:tav>
                                        <p:tav tm="100000">
                                          <p:val>
                                            <p:strVal val="#ppt_x"/>
                                          </p:val>
                                        </p:tav>
                                      </p:tavLst>
                                    </p:anim>
                                    <p:anim calcmode="lin" valueType="num">
                                      <p:cBhvr>
                                        <p:cTn id="15" dur="1250" fill="hold"/>
                                        <p:tgtEl>
                                          <p:spTgt spid="35"/>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36"/>
                                        </p:tgtEl>
                                        <p:attrNameLst>
                                          <p:attrName>style.visibility</p:attrName>
                                        </p:attrNameLst>
                                      </p:cBhvr>
                                      <p:to>
                                        <p:strVal val="visible"/>
                                      </p:to>
                                    </p:set>
                                    <p:animEffect transition="in" filter="fade">
                                      <p:cBhvr>
                                        <p:cTn id="18" dur="1250"/>
                                        <p:tgtEl>
                                          <p:spTgt spid="36"/>
                                        </p:tgtEl>
                                      </p:cBhvr>
                                    </p:animEffect>
                                    <p:anim calcmode="lin" valueType="num">
                                      <p:cBhvr>
                                        <p:cTn id="19" dur="1250" fill="hold"/>
                                        <p:tgtEl>
                                          <p:spTgt spid="36"/>
                                        </p:tgtEl>
                                        <p:attrNameLst>
                                          <p:attrName>ppt_x</p:attrName>
                                        </p:attrNameLst>
                                      </p:cBhvr>
                                      <p:tavLst>
                                        <p:tav tm="0">
                                          <p:val>
                                            <p:strVal val="#ppt_x"/>
                                          </p:val>
                                        </p:tav>
                                        <p:tav tm="100000">
                                          <p:val>
                                            <p:strVal val="#ppt_x"/>
                                          </p:val>
                                        </p:tav>
                                      </p:tavLst>
                                    </p:anim>
                                    <p:anim calcmode="lin" valueType="num">
                                      <p:cBhvr>
                                        <p:cTn id="20" dur="1250" fill="hold"/>
                                        <p:tgtEl>
                                          <p:spTgt spid="36"/>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37"/>
                                        </p:tgtEl>
                                        <p:attrNameLst>
                                          <p:attrName>style.visibility</p:attrName>
                                        </p:attrNameLst>
                                      </p:cBhvr>
                                      <p:to>
                                        <p:strVal val="visible"/>
                                      </p:to>
                                    </p:set>
                                    <p:animEffect transition="in" filter="fade">
                                      <p:cBhvr>
                                        <p:cTn id="23" dur="1250"/>
                                        <p:tgtEl>
                                          <p:spTgt spid="37"/>
                                        </p:tgtEl>
                                      </p:cBhvr>
                                    </p:animEffect>
                                    <p:anim calcmode="lin" valueType="num">
                                      <p:cBhvr>
                                        <p:cTn id="24" dur="1250" fill="hold"/>
                                        <p:tgtEl>
                                          <p:spTgt spid="37"/>
                                        </p:tgtEl>
                                        <p:attrNameLst>
                                          <p:attrName>ppt_x</p:attrName>
                                        </p:attrNameLst>
                                      </p:cBhvr>
                                      <p:tavLst>
                                        <p:tav tm="0">
                                          <p:val>
                                            <p:strVal val="#ppt_x"/>
                                          </p:val>
                                        </p:tav>
                                        <p:tav tm="100000">
                                          <p:val>
                                            <p:strVal val="#ppt_x"/>
                                          </p:val>
                                        </p:tav>
                                      </p:tavLst>
                                    </p:anim>
                                    <p:anim calcmode="lin" valueType="num">
                                      <p:cBhvr>
                                        <p:cTn id="25" dur="1250" fill="hold"/>
                                        <p:tgtEl>
                                          <p:spTgt spid="37"/>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38"/>
                                        </p:tgtEl>
                                        <p:attrNameLst>
                                          <p:attrName>style.visibility</p:attrName>
                                        </p:attrNameLst>
                                      </p:cBhvr>
                                      <p:to>
                                        <p:strVal val="visible"/>
                                      </p:to>
                                    </p:set>
                                    <p:animEffect transition="in" filter="fade">
                                      <p:cBhvr>
                                        <p:cTn id="28" dur="1250"/>
                                        <p:tgtEl>
                                          <p:spTgt spid="38"/>
                                        </p:tgtEl>
                                      </p:cBhvr>
                                    </p:animEffect>
                                    <p:anim calcmode="lin" valueType="num">
                                      <p:cBhvr>
                                        <p:cTn id="29" dur="1250" fill="hold"/>
                                        <p:tgtEl>
                                          <p:spTgt spid="38"/>
                                        </p:tgtEl>
                                        <p:attrNameLst>
                                          <p:attrName>ppt_x</p:attrName>
                                        </p:attrNameLst>
                                      </p:cBhvr>
                                      <p:tavLst>
                                        <p:tav tm="0">
                                          <p:val>
                                            <p:strVal val="#ppt_x"/>
                                          </p:val>
                                        </p:tav>
                                        <p:tav tm="100000">
                                          <p:val>
                                            <p:strVal val="#ppt_x"/>
                                          </p:val>
                                        </p:tav>
                                      </p:tavLst>
                                    </p:anim>
                                    <p:anim calcmode="lin" valueType="num">
                                      <p:cBhvr>
                                        <p:cTn id="30" dur="125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6" grpId="0"/>
      <p:bldP spid="37" grpId="0"/>
      <p:bldP spid="3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val 5"/>
          <p:cNvSpPr/>
          <p:nvPr/>
        </p:nvSpPr>
        <p:spPr>
          <a:xfrm>
            <a:off x="6885799" y="573635"/>
            <a:ext cx="4721096" cy="4720177"/>
          </a:xfrm>
          <a:prstGeom prst="ellipse">
            <a:avLst/>
          </a:prstGeom>
          <a:solidFill>
            <a:srgbClr val="FFC000">
              <a:alpha val="34000"/>
            </a:srgb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45" name="Oval 5"/>
          <p:cNvSpPr/>
          <p:nvPr/>
        </p:nvSpPr>
        <p:spPr>
          <a:xfrm>
            <a:off x="-1095201" y="5029200"/>
            <a:ext cx="3201021" cy="3200400"/>
          </a:xfrm>
          <a:prstGeom prst="donut">
            <a:avLst>
              <a:gd name="adj" fmla="val 49702"/>
            </a:avLst>
          </a:prstGeom>
          <a:solidFill>
            <a:srgbClr val="FFC000">
              <a:alpha val="77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8" name="Oval 5"/>
          <p:cNvSpPr/>
          <p:nvPr/>
        </p:nvSpPr>
        <p:spPr>
          <a:xfrm>
            <a:off x="10075146" y="1380686"/>
            <a:ext cx="1411980" cy="1411706"/>
          </a:xfrm>
          <a:prstGeom prst="flowChartConnector">
            <a:avLst/>
          </a:prstGeom>
          <a:solidFill>
            <a:srgbClr val="4F97CD">
              <a:alpha val="2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1" name="Oval 2"/>
          <p:cNvSpPr/>
          <p:nvPr/>
        </p:nvSpPr>
        <p:spPr>
          <a:xfrm>
            <a:off x="1643227" y="-814024"/>
            <a:ext cx="3407543" cy="3406878"/>
          </a:xfrm>
          <a:prstGeom prst="ellipse">
            <a:avLst/>
          </a:prstGeom>
          <a:solidFill>
            <a:schemeClr val="accent2">
              <a:alpha val="17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4" name="Oval 5"/>
          <p:cNvSpPr/>
          <p:nvPr/>
        </p:nvSpPr>
        <p:spPr>
          <a:xfrm>
            <a:off x="9281199" y="2165684"/>
            <a:ext cx="2427312" cy="2426838"/>
          </a:xfrm>
          <a:prstGeom prst="ellipse">
            <a:avLst/>
          </a:prstGeom>
          <a:solidFill>
            <a:schemeClr val="accent2">
              <a:alpha val="1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5" name="Oval 6"/>
          <p:cNvSpPr/>
          <p:nvPr/>
        </p:nvSpPr>
        <p:spPr>
          <a:xfrm>
            <a:off x="373454" y="1379544"/>
            <a:ext cx="3303311" cy="3302667"/>
          </a:xfrm>
          <a:prstGeom prst="ellipse">
            <a:avLst/>
          </a:prstGeom>
          <a:solidFill>
            <a:srgbClr val="4F97CD">
              <a:alpha val="70000"/>
            </a:srgb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6" name="Oval 7"/>
          <p:cNvSpPr/>
          <p:nvPr/>
        </p:nvSpPr>
        <p:spPr>
          <a:xfrm>
            <a:off x="3815399" y="4340923"/>
            <a:ext cx="3407543" cy="3406878"/>
          </a:xfrm>
          <a:prstGeom prst="ellipse">
            <a:avLst/>
          </a:prstGeom>
          <a:solidFill>
            <a:schemeClr val="accent3">
              <a:alpha val="2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30" name="Oval 9"/>
          <p:cNvSpPr/>
          <p:nvPr/>
        </p:nvSpPr>
        <p:spPr>
          <a:xfrm>
            <a:off x="8359587" y="4488261"/>
            <a:ext cx="2599605" cy="2599097"/>
          </a:xfrm>
          <a:prstGeom prst="ellipse">
            <a:avLst/>
          </a:prstGeom>
          <a:solidFill>
            <a:srgbClr val="4D27D9"/>
          </a:solidFill>
          <a:ln>
            <a:noFill/>
          </a:ln>
          <a:effectLst>
            <a:softEdge rad="1092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33" name="Oval 5"/>
          <p:cNvSpPr/>
          <p:nvPr/>
        </p:nvSpPr>
        <p:spPr>
          <a:xfrm>
            <a:off x="7562334" y="4246266"/>
            <a:ext cx="3437729" cy="3437060"/>
          </a:xfrm>
          <a:prstGeom prst="ellipse">
            <a:avLst/>
          </a:prstGeom>
          <a:solidFill>
            <a:srgbClr val="76AED8"/>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3" name="Oval 5"/>
          <p:cNvSpPr/>
          <p:nvPr/>
        </p:nvSpPr>
        <p:spPr>
          <a:xfrm>
            <a:off x="2769286" y="-1093075"/>
            <a:ext cx="3437729" cy="3437060"/>
          </a:xfrm>
          <a:prstGeom prst="ellipse">
            <a:avLst/>
          </a:prstGeom>
          <a:solidFill>
            <a:srgbClr val="76AED8"/>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34" name="Oval 5"/>
          <p:cNvSpPr/>
          <p:nvPr/>
        </p:nvSpPr>
        <p:spPr>
          <a:xfrm>
            <a:off x="6128086" y="4652456"/>
            <a:ext cx="1251284" cy="1251040"/>
          </a:xfrm>
          <a:prstGeom prst="ellipse">
            <a:avLst/>
          </a:prstGeom>
          <a:solidFill>
            <a:srgbClr val="4F97CD">
              <a:alpha val="6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36" name="矩形 35"/>
          <p:cNvSpPr/>
          <p:nvPr/>
        </p:nvSpPr>
        <p:spPr>
          <a:xfrm>
            <a:off x="515019" y="840873"/>
            <a:ext cx="11149263" cy="5582654"/>
          </a:xfrm>
          <a:prstGeom prst="rect">
            <a:avLst/>
          </a:prstGeom>
          <a:solidFill>
            <a:schemeClr val="bg1">
              <a:alpha val="40000"/>
            </a:schemeClr>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2286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dirty="0">
              <a:ln>
                <a:noFill/>
              </a:ln>
              <a:solidFill>
                <a:srgbClr val="FFFFFF"/>
              </a:solidFill>
              <a:effectLst/>
              <a:uLnTx/>
              <a:uFillTx/>
              <a:cs typeface="+mn-ea"/>
              <a:sym typeface="+mn-lt"/>
            </a:endParaRPr>
          </a:p>
        </p:txBody>
      </p:sp>
      <p:sp>
        <p:nvSpPr>
          <p:cNvPr id="38" name="_3"/>
          <p:cNvSpPr/>
          <p:nvPr/>
        </p:nvSpPr>
        <p:spPr>
          <a:xfrm>
            <a:off x="4396658" y="2193109"/>
            <a:ext cx="6340197" cy="1323439"/>
          </a:xfrm>
          <a:prstGeom prst="rect">
            <a:avLst/>
          </a:prstGeom>
          <a:effectLst/>
        </p:spPr>
        <p:txBody>
          <a:bodyPr wrap="none">
            <a:spAutoFit/>
          </a:bodyPr>
          <a:lstStyle/>
          <a:p>
            <a:pPr lvl="0">
              <a:defRPr/>
            </a:pPr>
            <a:r>
              <a:rPr lang="zh-CN" altLang="en-US" sz="8000" b="1" dirty="0">
                <a:solidFill>
                  <a:srgbClr val="4F97CD"/>
                </a:solidFill>
                <a:effectLst>
                  <a:glow>
                    <a:prstClr val="white"/>
                  </a:glow>
                </a:effectLst>
                <a:cs typeface="+mn-ea"/>
                <a:sym typeface="+mn-lt"/>
              </a:rPr>
              <a:t>感谢您的聆听</a:t>
            </a:r>
          </a:p>
        </p:txBody>
      </p:sp>
      <p:sp>
        <p:nvSpPr>
          <p:cNvPr id="39" name="TextBox 36"/>
          <p:cNvSpPr txBox="1"/>
          <p:nvPr/>
        </p:nvSpPr>
        <p:spPr>
          <a:xfrm>
            <a:off x="4527626" y="3563321"/>
            <a:ext cx="6045964" cy="475615"/>
          </a:xfrm>
          <a:prstGeom prst="rect">
            <a:avLst/>
          </a:prstGeom>
          <a:noFill/>
        </p:spPr>
        <p:txBody>
          <a:bodyPr wrap="square" rtlCol="0">
            <a:spAutoFit/>
          </a:bodyPr>
          <a:lstStyle/>
          <a:p>
            <a:pPr marL="0" marR="0" lvl="0" indent="0" algn="r" defTabSz="914400" rtl="0" eaLnBrk="1" fontAlgn="auto" latinLnBrk="0" hangingPunct="1">
              <a:lnSpc>
                <a:spcPct val="125000"/>
              </a:lnSpc>
              <a:spcBef>
                <a:spcPts val="0"/>
              </a:spcBef>
              <a:spcAft>
                <a:spcPts val="800"/>
              </a:spcAft>
              <a:buClrTx/>
              <a:buSzTx/>
              <a:buFontTx/>
              <a:buNone/>
              <a:defRPr/>
            </a:pPr>
            <a:r>
              <a:rPr kumimoji="0" lang="en-US" altLang="zh-CN" sz="2000" b="0" i="0" u="none" strike="noStrike" kern="1200" cap="none" spc="0" normalizeH="0" baseline="0" noProof="0" dirty="0">
                <a:ln>
                  <a:noFill/>
                </a:ln>
                <a:solidFill>
                  <a:srgbClr val="000000">
                    <a:lumMod val="65000"/>
                    <a:lumOff val="35000"/>
                  </a:srgbClr>
                </a:solidFill>
                <a:effectLst/>
                <a:uLnTx/>
                <a:uFillTx/>
                <a:cs typeface="+mn-ea"/>
                <a:sym typeface="+mn-lt"/>
              </a:rPr>
              <a:t>Thank you for listening</a:t>
            </a:r>
          </a:p>
        </p:txBody>
      </p:sp>
      <p:sp>
        <p:nvSpPr>
          <p:cNvPr id="40" name="矩形: 圆角 39"/>
          <p:cNvSpPr/>
          <p:nvPr/>
        </p:nvSpPr>
        <p:spPr>
          <a:xfrm>
            <a:off x="8833682" y="4488261"/>
            <a:ext cx="1702905" cy="432000"/>
          </a:xfrm>
          <a:prstGeom prst="roundRect">
            <a:avLst>
              <a:gd name="adj" fmla="val 50000"/>
            </a:avLst>
          </a:prstGeom>
          <a:noFill/>
          <a:ln w="12700" cap="flat" cmpd="sng" algn="ctr">
            <a:solidFill>
              <a:srgbClr val="4F97CD"/>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b="1" kern="0" noProof="0" dirty="0">
                <a:ln>
                  <a:noFill/>
                </a:ln>
                <a:solidFill>
                  <a:srgbClr val="000000">
                    <a:lumMod val="65000"/>
                    <a:lumOff val="35000"/>
                  </a:srgbClr>
                </a:solidFill>
                <a:effectLst/>
                <a:uLnTx/>
                <a:uFillTx/>
                <a:cs typeface="+mn-ea"/>
                <a:sym typeface="+mn-lt"/>
              </a:rPr>
              <a:t>第二次汇报</a:t>
            </a:r>
            <a:endParaRPr kumimoji="0" lang="zh-CN" altLang="en-US" sz="1800" b="1" i="0" u="none" strike="noStrike" kern="0" cap="none" spc="0" normalizeH="0" baseline="0" noProof="0" dirty="0">
              <a:ln>
                <a:noFill/>
              </a:ln>
              <a:solidFill>
                <a:srgbClr val="000000">
                  <a:lumMod val="65000"/>
                  <a:lumOff val="35000"/>
                </a:srgbClr>
              </a:solidFill>
              <a:effectLst/>
              <a:uLnTx/>
              <a:uFillTx/>
              <a:cs typeface="+mn-ea"/>
              <a:sym typeface="+mn-lt"/>
            </a:endParaRPr>
          </a:p>
        </p:txBody>
      </p:sp>
      <p:sp>
        <p:nvSpPr>
          <p:cNvPr id="9" name="文本框 8"/>
          <p:cNvSpPr txBox="1"/>
          <p:nvPr/>
        </p:nvSpPr>
        <p:spPr>
          <a:xfrm>
            <a:off x="873774" y="388969"/>
            <a:ext cx="2284762" cy="398780"/>
          </a:xfrm>
          <a:prstGeom prst="rect">
            <a:avLst/>
          </a:prstGeom>
          <a:noFill/>
        </p:spPr>
        <p:txBody>
          <a:bodyPr vert="horz"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lang="en-US" altLang="zh-CN" sz="2000" b="1" noProof="0" dirty="0">
                <a:ln>
                  <a:noFill/>
                </a:ln>
                <a:solidFill>
                  <a:srgbClr val="000000">
                    <a:lumMod val="65000"/>
                    <a:lumOff val="35000"/>
                  </a:srgbClr>
                </a:solidFill>
                <a:effectLst/>
                <a:uLnTx/>
                <a:uFillTx/>
                <a:cs typeface="+mn-ea"/>
                <a:sym typeface="+mn-lt"/>
              </a:rPr>
              <a:t>Information Leap</a:t>
            </a:r>
            <a:endParaRPr kumimoji="0" lang="zh-CN" altLang="en-US" sz="2000" b="0" i="0" u="none" strike="noStrike" kern="1200" cap="none" spc="0" normalizeH="0" baseline="0" noProof="0" dirty="0">
              <a:ln>
                <a:noFill/>
              </a:ln>
              <a:solidFill>
                <a:srgbClr val="000000">
                  <a:lumMod val="65000"/>
                  <a:lumOff val="35000"/>
                </a:srgbClr>
              </a:solidFill>
              <a:effectLst/>
              <a:uLnTx/>
              <a:uFillTx/>
              <a:cs typeface="+mn-ea"/>
              <a:sym typeface="+mn-lt"/>
            </a:endParaRPr>
          </a:p>
        </p:txBody>
      </p:sp>
      <p:sp>
        <p:nvSpPr>
          <p:cNvPr id="46" name="Oval 5"/>
          <p:cNvSpPr/>
          <p:nvPr/>
        </p:nvSpPr>
        <p:spPr>
          <a:xfrm>
            <a:off x="1655413" y="3844099"/>
            <a:ext cx="1010654" cy="1010458"/>
          </a:xfrm>
          <a:prstGeom prst="flowChartConnector">
            <a:avLst/>
          </a:prstGeom>
          <a:solidFill>
            <a:srgbClr val="4F97CD">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4000" advClick="0" advTm="0">
        <p14:vortex dir="r"/>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with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additive="base">
                                        <p:cTn id="7" dur="1250" fill="hold"/>
                                        <p:tgtEl>
                                          <p:spTgt spid="38"/>
                                        </p:tgtEl>
                                        <p:attrNameLst>
                                          <p:attrName>ppt_x</p:attrName>
                                        </p:attrNameLst>
                                      </p:cBhvr>
                                      <p:tavLst>
                                        <p:tav tm="0">
                                          <p:val>
                                            <p:strVal val="1+#ppt_w/2"/>
                                          </p:val>
                                        </p:tav>
                                        <p:tav tm="100000">
                                          <p:val>
                                            <p:strVal val="#ppt_x"/>
                                          </p:val>
                                        </p:tav>
                                      </p:tavLst>
                                    </p:anim>
                                    <p:anim calcmode="lin" valueType="num">
                                      <p:cBhvr additive="base">
                                        <p:cTn id="8" dur="1250" fill="hold"/>
                                        <p:tgtEl>
                                          <p:spTgt spid="38"/>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22" presetClass="entr" presetSubtype="8" fill="hold" grpId="0" nodeType="after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wipe(left)">
                                      <p:cBhvr>
                                        <p:cTn id="12" dur="500"/>
                                        <p:tgtEl>
                                          <p:spTgt spid="39"/>
                                        </p:tgtEl>
                                      </p:cBhvr>
                                    </p:animEffect>
                                  </p:childTnLst>
                                </p:cTn>
                              </p:par>
                            </p:childTnLst>
                          </p:cTn>
                        </p:par>
                        <p:par>
                          <p:cTn id="13" fill="hold">
                            <p:stCondLst>
                              <p:cond delay="2000"/>
                            </p:stCondLst>
                            <p:childTnLst>
                              <p:par>
                                <p:cTn id="14" presetID="2" presetClass="entr" presetSubtype="4" decel="100000" fill="hold" grpId="0" nodeType="afterEffect">
                                  <p:stCondLst>
                                    <p:cond delay="0"/>
                                  </p:stCondLst>
                                  <p:childTnLst>
                                    <p:set>
                                      <p:cBhvr>
                                        <p:cTn id="15" dur="1" fill="hold">
                                          <p:stCondLst>
                                            <p:cond delay="0"/>
                                          </p:stCondLst>
                                        </p:cTn>
                                        <p:tgtEl>
                                          <p:spTgt spid="40"/>
                                        </p:tgtEl>
                                        <p:attrNameLst>
                                          <p:attrName>style.visibility</p:attrName>
                                        </p:attrNameLst>
                                      </p:cBhvr>
                                      <p:to>
                                        <p:strVal val="visible"/>
                                      </p:to>
                                    </p:set>
                                    <p:anim calcmode="lin" valueType="num">
                                      <p:cBhvr additive="base">
                                        <p:cTn id="16" dur="1250" fill="hold"/>
                                        <p:tgtEl>
                                          <p:spTgt spid="40"/>
                                        </p:tgtEl>
                                        <p:attrNameLst>
                                          <p:attrName>ppt_x</p:attrName>
                                        </p:attrNameLst>
                                      </p:cBhvr>
                                      <p:tavLst>
                                        <p:tav tm="0">
                                          <p:val>
                                            <p:strVal val="#ppt_x"/>
                                          </p:val>
                                        </p:tav>
                                        <p:tav tm="100000">
                                          <p:val>
                                            <p:strVal val="#ppt_x"/>
                                          </p:val>
                                        </p:tav>
                                      </p:tavLst>
                                    </p:anim>
                                    <p:anim calcmode="lin" valueType="num">
                                      <p:cBhvr additive="base">
                                        <p:cTn id="17" dur="1250" fill="hold"/>
                                        <p:tgtEl>
                                          <p:spTgt spid="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3" name="TextBox 3"/>
          <p:cNvSpPr txBox="1"/>
          <p:nvPr/>
        </p:nvSpPr>
        <p:spPr>
          <a:xfrm>
            <a:off x="1440248" y="6474940"/>
            <a:ext cx="654878" cy="118430"/>
          </a:xfrm>
          <a:prstGeom prst="rect">
            <a:avLst/>
          </a:prstGeom>
          <a:noFill/>
        </p:spPr>
        <p:txBody>
          <a:bodyPr wrap="square" rtlCol="0">
            <a:spAutoFit/>
          </a:bodyPr>
          <a:lstStyle/>
          <a:p>
            <a:pPr>
              <a:lnSpc>
                <a:spcPct val="200000"/>
              </a:lnSpc>
            </a:pPr>
            <a:r>
              <a:rPr lang="en-US" altLang="zh-CN" sz="100" dirty="0">
                <a:solidFill>
                  <a:schemeClr val="bg2"/>
                </a:solidFill>
                <a:latin typeface="微软雅黑" panose="020B0503020204020204" pitchFamily="34" charset="-122"/>
              </a:rPr>
              <a:t>PPT</a:t>
            </a:r>
            <a:r>
              <a:rPr lang="zh-CN" altLang="en-US" sz="100" dirty="0">
                <a:solidFill>
                  <a:schemeClr val="bg2"/>
                </a:solidFill>
                <a:latin typeface="微软雅黑" panose="020B0503020204020204" pitchFamily="34" charset="-122"/>
              </a:rPr>
              <a:t>模板 </a:t>
            </a:r>
            <a:r>
              <a:rPr lang="en-US" altLang="zh-CN" sz="100" dirty="0">
                <a:solidFill>
                  <a:schemeClr val="bg2"/>
                </a:solidFill>
                <a:latin typeface="微软雅黑" panose="020B0503020204020204" pitchFamily="34" charset="-122"/>
              </a:rPr>
              <a:t>http://www.1ppt.com/moban/</a:t>
            </a:r>
            <a:r>
              <a:rPr lang="zh-CN" altLang="en-US" sz="100" dirty="0">
                <a:solidFill>
                  <a:schemeClr val="bg2"/>
                </a:solidFill>
                <a:latin typeface="微软雅黑" panose="020B0503020204020204" pitchFamily="34" charset="-122"/>
              </a:rPr>
              <a:t> </a:t>
            </a:r>
            <a:endParaRPr lang="en-US" altLang="zh-CN" sz="100" dirty="0">
              <a:solidFill>
                <a:schemeClr val="bg2"/>
              </a:solidFill>
              <a:latin typeface="微软雅黑" panose="020B0503020204020204" pitchFamily="34" charset="-122"/>
            </a:endParaRPr>
          </a:p>
        </p:txBody>
      </p:sp>
      <p:sp>
        <p:nvSpPr>
          <p:cNvPr id="20" name="Oval 2"/>
          <p:cNvSpPr/>
          <p:nvPr/>
        </p:nvSpPr>
        <p:spPr>
          <a:xfrm>
            <a:off x="-861105" y="1014259"/>
            <a:ext cx="3407543" cy="3406878"/>
          </a:xfrm>
          <a:prstGeom prst="ellipse">
            <a:avLst/>
          </a:prstGeom>
          <a:solidFill>
            <a:schemeClr val="accent2">
              <a:alpha val="17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9" name="Oval 5"/>
          <p:cNvSpPr/>
          <p:nvPr/>
        </p:nvSpPr>
        <p:spPr>
          <a:xfrm>
            <a:off x="9281199" y="2165684"/>
            <a:ext cx="2427312" cy="2426838"/>
          </a:xfrm>
          <a:prstGeom prst="ellipse">
            <a:avLst/>
          </a:prstGeom>
          <a:solidFill>
            <a:schemeClr val="accent2">
              <a:alpha val="1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1" name="Oval 2"/>
          <p:cNvSpPr/>
          <p:nvPr/>
        </p:nvSpPr>
        <p:spPr>
          <a:xfrm>
            <a:off x="609600" y="753978"/>
            <a:ext cx="3407543" cy="3406878"/>
          </a:xfrm>
          <a:prstGeom prst="ellipse">
            <a:avLst/>
          </a:prstGeom>
          <a:solidFill>
            <a:schemeClr val="accent2">
              <a:alpha val="17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4" name="Oval 5"/>
          <p:cNvSpPr/>
          <p:nvPr/>
        </p:nvSpPr>
        <p:spPr>
          <a:xfrm>
            <a:off x="9281199" y="2165684"/>
            <a:ext cx="2427312" cy="2426838"/>
          </a:xfrm>
          <a:prstGeom prst="ellipse">
            <a:avLst/>
          </a:prstGeom>
          <a:solidFill>
            <a:schemeClr val="accent2">
              <a:alpha val="1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5" name="Oval 6"/>
          <p:cNvSpPr/>
          <p:nvPr/>
        </p:nvSpPr>
        <p:spPr>
          <a:xfrm>
            <a:off x="8728270" y="-190499"/>
            <a:ext cx="3303311" cy="3302667"/>
          </a:xfrm>
          <a:prstGeom prst="ellipse">
            <a:avLst/>
          </a:prstGeom>
          <a:solidFill>
            <a:srgbClr val="4F97CD">
              <a:alpha val="70000"/>
            </a:srgb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6" name="Oval 7"/>
          <p:cNvSpPr/>
          <p:nvPr/>
        </p:nvSpPr>
        <p:spPr>
          <a:xfrm>
            <a:off x="3827878" y="5286068"/>
            <a:ext cx="3407543" cy="3406878"/>
          </a:xfrm>
          <a:prstGeom prst="ellipse">
            <a:avLst/>
          </a:prstGeom>
          <a:solidFill>
            <a:schemeClr val="accent3">
              <a:alpha val="2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30" name="Oval 9"/>
          <p:cNvSpPr/>
          <p:nvPr/>
        </p:nvSpPr>
        <p:spPr>
          <a:xfrm>
            <a:off x="0" y="4906603"/>
            <a:ext cx="2599605" cy="2599097"/>
          </a:xfrm>
          <a:prstGeom prst="ellipse">
            <a:avLst/>
          </a:prstGeom>
          <a:solidFill>
            <a:srgbClr val="4D27D9"/>
          </a:solidFill>
          <a:ln>
            <a:noFill/>
          </a:ln>
          <a:effectLst>
            <a:softEdge rad="1092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33" name="Oval 5"/>
          <p:cNvSpPr/>
          <p:nvPr/>
        </p:nvSpPr>
        <p:spPr>
          <a:xfrm>
            <a:off x="0" y="4554955"/>
            <a:ext cx="3437729" cy="3437060"/>
          </a:xfrm>
          <a:prstGeom prst="ellipse">
            <a:avLst/>
          </a:prstGeom>
          <a:solidFill>
            <a:srgbClr val="76AED8"/>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3" name="Oval 5"/>
          <p:cNvSpPr/>
          <p:nvPr/>
        </p:nvSpPr>
        <p:spPr>
          <a:xfrm>
            <a:off x="3930314" y="-868298"/>
            <a:ext cx="3437729" cy="3437060"/>
          </a:xfrm>
          <a:prstGeom prst="ellipse">
            <a:avLst/>
          </a:prstGeom>
          <a:solidFill>
            <a:srgbClr val="76AED8"/>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7" name="Oval 5"/>
          <p:cNvSpPr/>
          <p:nvPr/>
        </p:nvSpPr>
        <p:spPr>
          <a:xfrm>
            <a:off x="7283117" y="3366817"/>
            <a:ext cx="4721096" cy="4720177"/>
          </a:xfrm>
          <a:prstGeom prst="ellipse">
            <a:avLst/>
          </a:prstGeom>
          <a:solidFill>
            <a:srgbClr val="76AED8">
              <a:alpha val="50000"/>
            </a:srgb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34" name="Oval 5"/>
          <p:cNvSpPr/>
          <p:nvPr/>
        </p:nvSpPr>
        <p:spPr>
          <a:xfrm>
            <a:off x="6128086" y="4652456"/>
            <a:ext cx="1251284" cy="1251040"/>
          </a:xfrm>
          <a:prstGeom prst="ellipse">
            <a:avLst/>
          </a:prstGeom>
          <a:solidFill>
            <a:srgbClr val="4F97CD">
              <a:alpha val="6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36" name="矩形 35"/>
          <p:cNvSpPr/>
          <p:nvPr/>
        </p:nvSpPr>
        <p:spPr>
          <a:xfrm>
            <a:off x="521369" y="637673"/>
            <a:ext cx="11149263" cy="5582654"/>
          </a:xfrm>
          <a:prstGeom prst="rect">
            <a:avLst/>
          </a:prstGeom>
          <a:solidFill>
            <a:schemeClr val="bg1">
              <a:alpha val="40000"/>
            </a:schemeClr>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2286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dirty="0">
              <a:ln>
                <a:noFill/>
              </a:ln>
              <a:solidFill>
                <a:srgbClr val="FFFFFF"/>
              </a:solidFill>
              <a:effectLst/>
              <a:uLnTx/>
              <a:uFillTx/>
              <a:cs typeface="+mn-ea"/>
              <a:sym typeface="+mn-lt"/>
            </a:endParaRPr>
          </a:p>
        </p:txBody>
      </p:sp>
      <p:sp>
        <p:nvSpPr>
          <p:cNvPr id="22" name="Oval 5"/>
          <p:cNvSpPr/>
          <p:nvPr/>
        </p:nvSpPr>
        <p:spPr>
          <a:xfrm>
            <a:off x="6597581" y="643854"/>
            <a:ext cx="4721096" cy="4720177"/>
          </a:xfrm>
          <a:prstGeom prst="ellipse">
            <a:avLst/>
          </a:prstGeom>
          <a:solidFill>
            <a:srgbClr val="FFC000">
              <a:alpha val="34000"/>
            </a:srgb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31" name="文本框 30"/>
          <p:cNvSpPr txBox="1"/>
          <p:nvPr/>
        </p:nvSpPr>
        <p:spPr>
          <a:xfrm>
            <a:off x="285241" y="3227328"/>
            <a:ext cx="3705250" cy="110799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6600" b="1" i="0" u="none" strike="noStrike" kern="1200" cap="none" spc="0" normalizeH="0" baseline="0" noProof="0" dirty="0">
                <a:ln>
                  <a:noFill/>
                </a:ln>
                <a:solidFill>
                  <a:srgbClr val="4F97CD"/>
                </a:solidFill>
                <a:effectLst/>
                <a:uLnTx/>
                <a:uFillTx/>
                <a:cs typeface="+mn-ea"/>
                <a:sym typeface="+mn-lt"/>
              </a:rPr>
              <a:t>目 录</a:t>
            </a:r>
          </a:p>
        </p:txBody>
      </p:sp>
      <p:grpSp>
        <p:nvGrpSpPr>
          <p:cNvPr id="32" name="组合 31"/>
          <p:cNvGrpSpPr/>
          <p:nvPr/>
        </p:nvGrpSpPr>
        <p:grpSpPr>
          <a:xfrm>
            <a:off x="3681439" y="2086669"/>
            <a:ext cx="3600000" cy="1448029"/>
            <a:chOff x="6764378" y="595492"/>
            <a:chExt cx="3600000" cy="1448029"/>
          </a:xfrm>
        </p:grpSpPr>
        <p:sp>
          <p:nvSpPr>
            <p:cNvPr id="35" name="矩形: 圆角 34"/>
            <p:cNvSpPr/>
            <p:nvPr/>
          </p:nvSpPr>
          <p:spPr>
            <a:xfrm>
              <a:off x="6764378" y="595492"/>
              <a:ext cx="3600000" cy="1440000"/>
            </a:xfrm>
            <a:prstGeom prst="roundRect">
              <a:avLst>
                <a:gd name="adj" fmla="val 7817"/>
              </a:avLst>
            </a:prstGeom>
            <a:solidFill>
              <a:schemeClr val="bg1">
                <a:alpha val="50000"/>
              </a:schemeClr>
            </a:solidFill>
            <a:ln>
              <a:noFill/>
            </a:ln>
            <a:effectLst>
              <a:outerShdw blurRad="762000" sx="90000" sy="90000" algn="ctr" rotWithShape="0">
                <a:prstClr val="black">
                  <a:alpha val="15000"/>
                </a:prstClr>
              </a:outerShdw>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dirty="0">
                <a:ln>
                  <a:noFill/>
                </a:ln>
                <a:solidFill>
                  <a:srgbClr val="FFFFFF"/>
                </a:solidFill>
                <a:effectLst/>
                <a:uLnTx/>
                <a:uFillTx/>
                <a:cs typeface="+mn-ea"/>
                <a:sym typeface="+mn-lt"/>
              </a:endParaRPr>
            </a:p>
          </p:txBody>
        </p:sp>
        <p:sp>
          <p:nvSpPr>
            <p:cNvPr id="37" name="椭圆 36"/>
            <p:cNvSpPr/>
            <p:nvPr/>
          </p:nvSpPr>
          <p:spPr>
            <a:xfrm>
              <a:off x="7022959" y="894857"/>
              <a:ext cx="850231" cy="850231"/>
            </a:xfrm>
            <a:prstGeom prst="ellipse">
              <a:avLst/>
            </a:prstGeom>
            <a:solidFill>
              <a:srgbClr val="4F97CD"/>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700" b="1" i="0" u="none" strike="noStrike" kern="1200" cap="none" spc="0" normalizeH="0" baseline="0" noProof="0" dirty="0">
                  <a:ln>
                    <a:noFill/>
                  </a:ln>
                  <a:solidFill>
                    <a:srgbClr val="FFFFFF"/>
                  </a:solidFill>
                  <a:effectLst/>
                  <a:uLnTx/>
                  <a:uFillTx/>
                  <a:cs typeface="+mn-ea"/>
                  <a:sym typeface="+mn-lt"/>
                </a:rPr>
                <a:t>01</a:t>
              </a:r>
              <a:endParaRPr kumimoji="0" lang="zh-CN" altLang="en-US" sz="2700" b="1" i="0" u="none" strike="noStrike" kern="1200" cap="none" spc="0" normalizeH="0" baseline="0" noProof="0" dirty="0">
                <a:ln>
                  <a:noFill/>
                </a:ln>
                <a:solidFill>
                  <a:srgbClr val="FFFFFF"/>
                </a:solidFill>
                <a:effectLst/>
                <a:uLnTx/>
                <a:uFillTx/>
                <a:cs typeface="+mn-ea"/>
                <a:sym typeface="+mn-lt"/>
              </a:endParaRPr>
            </a:p>
          </p:txBody>
        </p:sp>
        <p:sp>
          <p:nvSpPr>
            <p:cNvPr id="41" name="文本框 40"/>
            <p:cNvSpPr txBox="1"/>
            <p:nvPr/>
          </p:nvSpPr>
          <p:spPr>
            <a:xfrm>
              <a:off x="8047057" y="990691"/>
              <a:ext cx="2069432" cy="1052830"/>
            </a:xfrm>
            <a:prstGeom prst="rect">
              <a:avLst/>
            </a:prstGeom>
            <a:noFill/>
          </p:spPr>
          <p:txBody>
            <a:bodyPr wrap="square" rtlCol="0">
              <a:spAutoFit/>
            </a:bodyPr>
            <a:lstStyle/>
            <a:p>
              <a:pPr marL="0" marR="0" lvl="0" indent="0" algn="ctr" defTabSz="914400" rtl="0" eaLnBrk="1" fontAlgn="auto" latinLnBrk="0" hangingPunct="1">
                <a:lnSpc>
                  <a:spcPts val="2500"/>
                </a:lnSpc>
                <a:spcBef>
                  <a:spcPts val="0"/>
                </a:spcBef>
                <a:spcAft>
                  <a:spcPts val="0"/>
                </a:spcAft>
                <a:buClrTx/>
                <a:buSzTx/>
                <a:buFontTx/>
                <a:buNone/>
                <a:defRPr/>
              </a:pPr>
              <a:r>
                <a:rPr kumimoji="0" lang="zh-CN" altLang="en-US" sz="2400" b="0" i="0" u="none" strike="noStrike" kern="1200" cap="none" spc="0" normalizeH="0" baseline="0" noProof="0" dirty="0">
                  <a:ln>
                    <a:noFill/>
                  </a:ln>
                  <a:solidFill>
                    <a:srgbClr val="000000">
                      <a:lumMod val="65000"/>
                      <a:lumOff val="35000"/>
                    </a:srgbClr>
                  </a:solidFill>
                  <a:effectLst/>
                  <a:uLnTx/>
                  <a:uFillTx/>
                  <a:cs typeface="+mn-ea"/>
                  <a:sym typeface="+mn-lt"/>
                </a:rPr>
                <a:t>上周进度回顾</a:t>
              </a:r>
              <a:endParaRPr kumimoji="0" lang="en-US" altLang="zh-CN" sz="2400" b="0" i="0" u="none" strike="noStrike" kern="1200" cap="none" spc="0" normalizeH="0" baseline="0" noProof="0" dirty="0">
                <a:ln>
                  <a:noFill/>
                </a:ln>
                <a:solidFill>
                  <a:srgbClr val="000000">
                    <a:lumMod val="65000"/>
                    <a:lumOff val="35000"/>
                  </a:srgbClr>
                </a:solidFill>
                <a:effectLst/>
                <a:uLnTx/>
                <a:uFillTx/>
                <a:cs typeface="+mn-ea"/>
                <a:sym typeface="+mn-lt"/>
              </a:endParaRPr>
            </a:p>
            <a:p>
              <a:pPr marL="0" marR="0" lvl="0" indent="0" algn="ctr" defTabSz="914400" rtl="0" eaLnBrk="1" fontAlgn="auto" latinLnBrk="0" hangingPunct="1">
                <a:lnSpc>
                  <a:spcPts val="2500"/>
                </a:lnSpc>
                <a:spcBef>
                  <a:spcPts val="0"/>
                </a:spcBef>
                <a:spcAft>
                  <a:spcPts val="0"/>
                </a:spcAft>
                <a:buClrTx/>
                <a:buSzTx/>
                <a:buFontTx/>
                <a:buNone/>
                <a:defRPr/>
              </a:pPr>
              <a:r>
                <a:rPr kumimoji="0" lang="en-US" altLang="zh-CN" sz="1600" b="0" i="0" u="none" strike="noStrike" kern="0" cap="none" spc="0" normalizeH="0" baseline="0">
                  <a:ln>
                    <a:noFill/>
                  </a:ln>
                  <a:solidFill>
                    <a:srgbClr val="000000">
                      <a:lumMod val="65000"/>
                      <a:lumOff val="35000"/>
                    </a:srgbClr>
                  </a:solidFill>
                  <a:effectLst/>
                  <a:uLnTx/>
                  <a:uFillTx/>
                  <a:cs typeface="+mn-ea"/>
                  <a:sym typeface="+mn-lt"/>
                </a:rPr>
                <a:t>Last week's progress review</a:t>
              </a:r>
            </a:p>
          </p:txBody>
        </p:sp>
      </p:grpSp>
      <p:grpSp>
        <p:nvGrpSpPr>
          <p:cNvPr id="42" name="组合 41"/>
          <p:cNvGrpSpPr/>
          <p:nvPr/>
        </p:nvGrpSpPr>
        <p:grpSpPr>
          <a:xfrm>
            <a:off x="7821758" y="2080383"/>
            <a:ext cx="3600000" cy="1454315"/>
            <a:chOff x="3031958" y="2165684"/>
            <a:chExt cx="3600000" cy="1454315"/>
          </a:xfrm>
        </p:grpSpPr>
        <p:sp>
          <p:nvSpPr>
            <p:cNvPr id="43" name="矩形: 圆角 42"/>
            <p:cNvSpPr/>
            <p:nvPr/>
          </p:nvSpPr>
          <p:spPr>
            <a:xfrm>
              <a:off x="3031958" y="2165684"/>
              <a:ext cx="3600000" cy="1440000"/>
            </a:xfrm>
            <a:prstGeom prst="roundRect">
              <a:avLst>
                <a:gd name="adj" fmla="val 7817"/>
              </a:avLst>
            </a:prstGeom>
            <a:solidFill>
              <a:schemeClr val="bg1">
                <a:alpha val="50000"/>
              </a:schemeClr>
            </a:solidFill>
            <a:ln>
              <a:noFill/>
            </a:ln>
            <a:effectLst>
              <a:outerShdw blurRad="762000" sx="90000" sy="90000" algn="ctr" rotWithShape="0">
                <a:prstClr val="black">
                  <a:alpha val="15000"/>
                </a:prstClr>
              </a:outerShdw>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dirty="0">
                <a:ln>
                  <a:noFill/>
                </a:ln>
                <a:solidFill>
                  <a:srgbClr val="FFFFFF"/>
                </a:solidFill>
                <a:effectLst/>
                <a:uLnTx/>
                <a:uFillTx/>
                <a:cs typeface="+mn-ea"/>
                <a:sym typeface="+mn-lt"/>
              </a:endParaRPr>
            </a:p>
          </p:txBody>
        </p:sp>
        <p:sp>
          <p:nvSpPr>
            <p:cNvPr id="44" name="椭圆 43"/>
            <p:cNvSpPr/>
            <p:nvPr/>
          </p:nvSpPr>
          <p:spPr>
            <a:xfrm>
              <a:off x="3241332" y="2493239"/>
              <a:ext cx="850231" cy="850231"/>
            </a:xfrm>
            <a:prstGeom prst="ellipse">
              <a:avLst/>
            </a:prstGeom>
            <a:solidFill>
              <a:srgbClr val="4F97CD"/>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700" b="1" i="0" u="none" strike="noStrike" kern="1200" cap="none" spc="0" normalizeH="0" baseline="0" noProof="0" dirty="0">
                  <a:ln>
                    <a:noFill/>
                  </a:ln>
                  <a:solidFill>
                    <a:srgbClr val="FFFFFF"/>
                  </a:solidFill>
                  <a:effectLst/>
                  <a:uLnTx/>
                  <a:uFillTx/>
                  <a:cs typeface="+mn-ea"/>
                  <a:sym typeface="+mn-lt"/>
                </a:rPr>
                <a:t>02</a:t>
              </a:r>
              <a:endParaRPr kumimoji="0" lang="zh-CN" altLang="en-US" sz="2700" b="1" i="0" u="none" strike="noStrike" kern="1200" cap="none" spc="0" normalizeH="0" baseline="0" noProof="0" dirty="0">
                <a:ln>
                  <a:noFill/>
                </a:ln>
                <a:solidFill>
                  <a:srgbClr val="FFFFFF"/>
                </a:solidFill>
                <a:effectLst/>
                <a:uLnTx/>
                <a:uFillTx/>
                <a:cs typeface="+mn-ea"/>
                <a:sym typeface="+mn-lt"/>
              </a:endParaRPr>
            </a:p>
          </p:txBody>
        </p:sp>
        <p:sp>
          <p:nvSpPr>
            <p:cNvPr id="47" name="文本框 46"/>
            <p:cNvSpPr txBox="1"/>
            <p:nvPr/>
          </p:nvSpPr>
          <p:spPr>
            <a:xfrm>
              <a:off x="4300937" y="2567169"/>
              <a:ext cx="2069432" cy="1052830"/>
            </a:xfrm>
            <a:prstGeom prst="rect">
              <a:avLst/>
            </a:prstGeom>
            <a:noFill/>
          </p:spPr>
          <p:txBody>
            <a:bodyPr wrap="square" rtlCol="0">
              <a:spAutoFit/>
            </a:bodyPr>
            <a:lstStyle/>
            <a:p>
              <a:pPr marL="0" marR="0" lvl="0" indent="0" algn="ctr" defTabSz="914400" rtl="0" eaLnBrk="1" fontAlgn="auto" latinLnBrk="0" hangingPunct="1">
                <a:lnSpc>
                  <a:spcPts val="2500"/>
                </a:lnSpc>
                <a:spcBef>
                  <a:spcPts val="0"/>
                </a:spcBef>
                <a:spcAft>
                  <a:spcPts val="0"/>
                </a:spcAft>
                <a:buClrTx/>
                <a:buSzTx/>
                <a:buFontTx/>
                <a:buNone/>
                <a:defRPr/>
              </a:pPr>
              <a:r>
                <a:rPr kumimoji="0" lang="zh-CN" altLang="en-US" sz="2400" b="0" i="0" u="none" strike="noStrike" kern="1200" cap="none" spc="0" normalizeH="0" baseline="0" noProof="0">
                  <a:ln>
                    <a:noFill/>
                  </a:ln>
                  <a:solidFill>
                    <a:srgbClr val="000000">
                      <a:lumMod val="65000"/>
                      <a:lumOff val="35000"/>
                    </a:srgbClr>
                  </a:solidFill>
                  <a:effectLst/>
                  <a:uLnTx/>
                  <a:uFillTx/>
                  <a:cs typeface="+mn-ea"/>
                  <a:sym typeface="+mn-lt"/>
                </a:rPr>
                <a:t>寻找路线情况</a:t>
              </a:r>
              <a:r>
                <a:rPr kumimoji="0" lang="en-US" altLang="zh-CN" sz="1600" b="0" i="0" u="none" strike="noStrike" kern="0" cap="none" spc="0" normalizeH="0" baseline="0">
                  <a:ln>
                    <a:noFill/>
                  </a:ln>
                  <a:solidFill>
                    <a:srgbClr val="000000">
                      <a:lumMod val="65000"/>
                      <a:lumOff val="35000"/>
                    </a:srgbClr>
                  </a:solidFill>
                  <a:effectLst/>
                  <a:uLnTx/>
                  <a:uFillTx/>
                  <a:cs typeface="+mn-ea"/>
                  <a:sym typeface="+mn-lt"/>
                </a:rPr>
                <a:t>Finding a route situation</a:t>
              </a:r>
            </a:p>
          </p:txBody>
        </p:sp>
      </p:grpSp>
      <p:grpSp>
        <p:nvGrpSpPr>
          <p:cNvPr id="48" name="组合 47"/>
          <p:cNvGrpSpPr/>
          <p:nvPr/>
        </p:nvGrpSpPr>
        <p:grpSpPr>
          <a:xfrm>
            <a:off x="3699154" y="3940339"/>
            <a:ext cx="3600000" cy="1440000"/>
            <a:chOff x="3031958" y="2165686"/>
            <a:chExt cx="3600000" cy="1440000"/>
          </a:xfrm>
        </p:grpSpPr>
        <p:sp>
          <p:nvSpPr>
            <p:cNvPr id="49" name="矩形: 圆角 48"/>
            <p:cNvSpPr/>
            <p:nvPr/>
          </p:nvSpPr>
          <p:spPr>
            <a:xfrm>
              <a:off x="3031958" y="2165686"/>
              <a:ext cx="3600000" cy="1440000"/>
            </a:xfrm>
            <a:prstGeom prst="roundRect">
              <a:avLst>
                <a:gd name="adj" fmla="val 7817"/>
              </a:avLst>
            </a:prstGeom>
            <a:solidFill>
              <a:schemeClr val="bg1">
                <a:alpha val="50000"/>
              </a:schemeClr>
            </a:solidFill>
            <a:ln>
              <a:noFill/>
            </a:ln>
            <a:effectLst>
              <a:outerShdw blurRad="762000" sx="90000" sy="90000" algn="ctr" rotWithShape="0">
                <a:prstClr val="black">
                  <a:alpha val="15000"/>
                </a:prstClr>
              </a:outerShdw>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dirty="0">
                <a:ln>
                  <a:noFill/>
                </a:ln>
                <a:solidFill>
                  <a:srgbClr val="FFFFFF"/>
                </a:solidFill>
                <a:effectLst/>
                <a:uLnTx/>
                <a:uFillTx/>
                <a:cs typeface="+mn-ea"/>
                <a:sym typeface="+mn-lt"/>
              </a:endParaRPr>
            </a:p>
          </p:txBody>
        </p:sp>
        <p:sp>
          <p:nvSpPr>
            <p:cNvPr id="50" name="椭圆 49"/>
            <p:cNvSpPr/>
            <p:nvPr/>
          </p:nvSpPr>
          <p:spPr>
            <a:xfrm>
              <a:off x="3272823" y="2420766"/>
              <a:ext cx="850231" cy="850231"/>
            </a:xfrm>
            <a:prstGeom prst="ellipse">
              <a:avLst/>
            </a:prstGeom>
            <a:solidFill>
              <a:srgbClr val="4F97CD"/>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700" b="1" i="0" u="none" strike="noStrike" kern="1200" cap="none" spc="0" normalizeH="0" baseline="0" noProof="0" dirty="0">
                  <a:ln>
                    <a:noFill/>
                  </a:ln>
                  <a:solidFill>
                    <a:srgbClr val="FFFFFF"/>
                  </a:solidFill>
                  <a:effectLst/>
                  <a:uLnTx/>
                  <a:uFillTx/>
                  <a:cs typeface="+mn-ea"/>
                  <a:sym typeface="+mn-lt"/>
                </a:rPr>
                <a:t>03</a:t>
              </a:r>
              <a:endParaRPr kumimoji="0" lang="zh-CN" altLang="en-US" sz="2700" b="1" i="0" u="none" strike="noStrike" kern="1200" cap="none" spc="0" normalizeH="0" baseline="0" noProof="0" dirty="0">
                <a:ln>
                  <a:noFill/>
                </a:ln>
                <a:solidFill>
                  <a:srgbClr val="FFFFFF"/>
                </a:solidFill>
                <a:effectLst/>
                <a:uLnTx/>
                <a:uFillTx/>
                <a:cs typeface="+mn-ea"/>
                <a:sym typeface="+mn-lt"/>
              </a:endParaRPr>
            </a:p>
          </p:txBody>
        </p:sp>
        <p:sp>
          <p:nvSpPr>
            <p:cNvPr id="51" name="文本框 50"/>
            <p:cNvSpPr txBox="1"/>
            <p:nvPr/>
          </p:nvSpPr>
          <p:spPr>
            <a:xfrm>
              <a:off x="4296922" y="2539687"/>
              <a:ext cx="2069432" cy="732155"/>
            </a:xfrm>
            <a:prstGeom prst="rect">
              <a:avLst/>
            </a:prstGeom>
            <a:noFill/>
          </p:spPr>
          <p:txBody>
            <a:bodyPr wrap="square" rtlCol="0">
              <a:spAutoFit/>
            </a:bodyPr>
            <a:lstStyle/>
            <a:p>
              <a:pPr marL="0" marR="0" lvl="0" indent="0" algn="ctr" defTabSz="914400" rtl="0" eaLnBrk="1" fontAlgn="auto" latinLnBrk="0" hangingPunct="1">
                <a:lnSpc>
                  <a:spcPts val="2500"/>
                </a:lnSpc>
                <a:spcBef>
                  <a:spcPts val="0"/>
                </a:spcBef>
                <a:spcAft>
                  <a:spcPts val="0"/>
                </a:spcAft>
                <a:buClrTx/>
                <a:buSzTx/>
                <a:buFontTx/>
                <a:buNone/>
                <a:defRPr/>
              </a:pPr>
              <a:r>
                <a:rPr lang="zh-CN" altLang="en-US" sz="2400" kern="0">
                  <a:solidFill>
                    <a:srgbClr val="000000">
                      <a:lumMod val="65000"/>
                      <a:lumOff val="35000"/>
                    </a:srgbClr>
                  </a:solidFill>
                  <a:cs typeface="+mn-ea"/>
                  <a:sym typeface="+mn-lt"/>
                </a:rPr>
                <a:t>项目</a:t>
              </a:r>
              <a:r>
                <a:rPr kumimoji="0" lang="zh-CN" altLang="en-US" sz="2400" b="0" i="0" u="none" strike="noStrike" kern="0" cap="none" spc="0" normalizeH="0" baseline="0" noProof="0">
                  <a:ln>
                    <a:noFill/>
                  </a:ln>
                  <a:solidFill>
                    <a:srgbClr val="000000">
                      <a:lumMod val="65000"/>
                      <a:lumOff val="35000"/>
                    </a:srgbClr>
                  </a:solidFill>
                  <a:effectLst/>
                  <a:uLnTx/>
                  <a:uFillTx/>
                  <a:cs typeface="+mn-ea"/>
                  <a:sym typeface="+mn-lt"/>
                </a:rPr>
                <a:t>详情</a:t>
              </a:r>
              <a:endParaRPr kumimoji="0" lang="en-US" altLang="zh-CN" sz="2400" b="0" i="0" u="none" strike="noStrike" kern="0" cap="none" spc="0" normalizeH="0" baseline="0" noProof="0" dirty="0">
                <a:ln>
                  <a:noFill/>
                </a:ln>
                <a:solidFill>
                  <a:srgbClr val="000000">
                    <a:lumMod val="65000"/>
                    <a:lumOff val="35000"/>
                  </a:srgbClr>
                </a:solidFill>
                <a:effectLst/>
                <a:uLnTx/>
                <a:uFillTx/>
                <a:cs typeface="+mn-ea"/>
                <a:sym typeface="+mn-lt"/>
              </a:endParaRPr>
            </a:p>
            <a:p>
              <a:pPr marL="0" marR="0" lvl="0" indent="0" algn="ctr" defTabSz="914400" rtl="0" eaLnBrk="1" fontAlgn="auto" latinLnBrk="0" hangingPunct="1">
                <a:lnSpc>
                  <a:spcPts val="2500"/>
                </a:lnSpc>
                <a:spcBef>
                  <a:spcPts val="0"/>
                </a:spcBef>
                <a:spcAft>
                  <a:spcPts val="0"/>
                </a:spcAft>
                <a:buClrTx/>
                <a:buSzTx/>
                <a:buFontTx/>
                <a:buNone/>
                <a:defRPr/>
              </a:pPr>
              <a:r>
                <a:rPr kumimoji="0" lang="en-US" altLang="zh-CN" sz="1600" b="0" i="0" u="none" strike="noStrike" kern="1200" cap="none" spc="0" normalizeH="0" baseline="0" noProof="0">
                  <a:ln>
                    <a:noFill/>
                  </a:ln>
                  <a:solidFill>
                    <a:srgbClr val="000000">
                      <a:lumMod val="65000"/>
                      <a:lumOff val="35000"/>
                    </a:srgbClr>
                  </a:solidFill>
                  <a:effectLst/>
                  <a:uLnTx/>
                  <a:uFillTx/>
                  <a:cs typeface="+mn-ea"/>
                  <a:sym typeface="+mn-lt"/>
                </a:rPr>
                <a:t>Project Details</a:t>
              </a:r>
              <a:endParaRPr kumimoji="0" lang="zh-CN" altLang="en-US" sz="1600" b="0" i="0" u="none" strike="noStrike" kern="1200" cap="none" spc="0" normalizeH="0" baseline="0" noProof="0" dirty="0">
                <a:ln>
                  <a:noFill/>
                </a:ln>
                <a:solidFill>
                  <a:srgbClr val="000000">
                    <a:lumMod val="65000"/>
                    <a:lumOff val="35000"/>
                  </a:srgbClr>
                </a:solidFill>
                <a:effectLst/>
                <a:uLnTx/>
                <a:uFillTx/>
                <a:cs typeface="+mn-ea"/>
                <a:sym typeface="+mn-lt"/>
              </a:endParaRPr>
            </a:p>
          </p:txBody>
        </p:sp>
      </p:grpSp>
      <p:grpSp>
        <p:nvGrpSpPr>
          <p:cNvPr id="52" name="组合 51"/>
          <p:cNvGrpSpPr/>
          <p:nvPr/>
        </p:nvGrpSpPr>
        <p:grpSpPr>
          <a:xfrm>
            <a:off x="7819412" y="3940340"/>
            <a:ext cx="3600000" cy="1455287"/>
            <a:chOff x="3031958" y="2165686"/>
            <a:chExt cx="3600000" cy="1455287"/>
          </a:xfrm>
        </p:grpSpPr>
        <p:sp>
          <p:nvSpPr>
            <p:cNvPr id="53" name="矩形: 圆角 52"/>
            <p:cNvSpPr/>
            <p:nvPr/>
          </p:nvSpPr>
          <p:spPr>
            <a:xfrm>
              <a:off x="3031958" y="2165686"/>
              <a:ext cx="3600000" cy="1440000"/>
            </a:xfrm>
            <a:prstGeom prst="roundRect">
              <a:avLst>
                <a:gd name="adj" fmla="val 7817"/>
              </a:avLst>
            </a:prstGeom>
            <a:solidFill>
              <a:schemeClr val="bg1">
                <a:alpha val="50000"/>
              </a:schemeClr>
            </a:solidFill>
            <a:ln>
              <a:noFill/>
            </a:ln>
            <a:effectLst>
              <a:outerShdw blurRad="762000" sx="90000" sy="90000" algn="ctr" rotWithShape="0">
                <a:prstClr val="black">
                  <a:alpha val="15000"/>
                </a:prstClr>
              </a:outerShdw>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dirty="0">
                <a:ln>
                  <a:noFill/>
                </a:ln>
                <a:solidFill>
                  <a:srgbClr val="FFFFFF"/>
                </a:solidFill>
                <a:effectLst/>
                <a:uLnTx/>
                <a:uFillTx/>
                <a:cs typeface="+mn-ea"/>
                <a:sym typeface="+mn-lt"/>
              </a:endParaRPr>
            </a:p>
          </p:txBody>
        </p:sp>
        <p:sp>
          <p:nvSpPr>
            <p:cNvPr id="54" name="椭圆 53"/>
            <p:cNvSpPr/>
            <p:nvPr/>
          </p:nvSpPr>
          <p:spPr>
            <a:xfrm>
              <a:off x="3297346" y="2456251"/>
              <a:ext cx="850231" cy="850231"/>
            </a:xfrm>
            <a:prstGeom prst="ellipse">
              <a:avLst/>
            </a:prstGeom>
            <a:solidFill>
              <a:srgbClr val="4F97CD"/>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700" b="1" i="0" u="none" strike="noStrike" kern="1200" cap="none" spc="0" normalizeH="0" baseline="0" noProof="0" dirty="0">
                  <a:ln>
                    <a:noFill/>
                  </a:ln>
                  <a:solidFill>
                    <a:srgbClr val="FFFFFF"/>
                  </a:solidFill>
                  <a:effectLst/>
                  <a:uLnTx/>
                  <a:uFillTx/>
                  <a:cs typeface="+mn-ea"/>
                  <a:sym typeface="+mn-lt"/>
                </a:rPr>
                <a:t>04</a:t>
              </a:r>
              <a:endParaRPr kumimoji="0" lang="zh-CN" altLang="en-US" sz="2700" b="1" i="0" u="none" strike="noStrike" kern="1200" cap="none" spc="0" normalizeH="0" baseline="0" noProof="0" dirty="0">
                <a:ln>
                  <a:noFill/>
                </a:ln>
                <a:solidFill>
                  <a:srgbClr val="FFFFFF"/>
                </a:solidFill>
                <a:effectLst/>
                <a:uLnTx/>
                <a:uFillTx/>
                <a:cs typeface="+mn-ea"/>
                <a:sym typeface="+mn-lt"/>
              </a:endParaRPr>
            </a:p>
          </p:txBody>
        </p:sp>
        <p:sp>
          <p:nvSpPr>
            <p:cNvPr id="55" name="文本框 54"/>
            <p:cNvSpPr txBox="1"/>
            <p:nvPr/>
          </p:nvSpPr>
          <p:spPr>
            <a:xfrm>
              <a:off x="4303283" y="2568143"/>
              <a:ext cx="2069432" cy="1052830"/>
            </a:xfrm>
            <a:prstGeom prst="rect">
              <a:avLst/>
            </a:prstGeom>
            <a:noFill/>
          </p:spPr>
          <p:txBody>
            <a:bodyPr wrap="square" rtlCol="0">
              <a:spAutoFit/>
            </a:bodyPr>
            <a:lstStyle/>
            <a:p>
              <a:pPr marL="0" marR="0" lvl="0" indent="0" algn="ctr" defTabSz="914400" rtl="0" eaLnBrk="1" fontAlgn="auto" latinLnBrk="0" hangingPunct="1">
                <a:lnSpc>
                  <a:spcPts val="2500"/>
                </a:lnSpc>
                <a:spcBef>
                  <a:spcPts val="0"/>
                </a:spcBef>
                <a:spcAft>
                  <a:spcPts val="0"/>
                </a:spcAft>
                <a:buClrTx/>
                <a:buSzTx/>
                <a:buFontTx/>
                <a:buNone/>
                <a:defRPr/>
              </a:pPr>
              <a:r>
                <a:rPr kumimoji="0" lang="zh-CN" altLang="en-US" sz="2400" b="0" i="0" u="none" strike="noStrike" kern="1200" cap="none" spc="0" normalizeH="0" baseline="0" noProof="0" dirty="0">
                  <a:ln>
                    <a:noFill/>
                  </a:ln>
                  <a:solidFill>
                    <a:srgbClr val="000000">
                      <a:lumMod val="65000"/>
                      <a:lumOff val="35000"/>
                    </a:srgbClr>
                  </a:solidFill>
                  <a:effectLst/>
                  <a:uLnTx/>
                  <a:uFillTx/>
                  <a:cs typeface="+mn-ea"/>
                  <a:sym typeface="+mn-lt"/>
                </a:rPr>
                <a:t>后续小组计划</a:t>
              </a:r>
              <a:r>
                <a:rPr kumimoji="0" lang="en-US" altLang="zh-CN" sz="1600" b="0" i="0" u="none" strike="noStrike" kern="0" cap="none" spc="0" normalizeH="0" baseline="0">
                  <a:ln>
                    <a:noFill/>
                  </a:ln>
                  <a:solidFill>
                    <a:srgbClr val="000000">
                      <a:lumMod val="65000"/>
                      <a:lumOff val="35000"/>
                    </a:srgbClr>
                  </a:solidFill>
                  <a:effectLst/>
                  <a:uLnTx/>
                  <a:uFillTx/>
                  <a:cs typeface="+mn-ea"/>
                  <a:sym typeface="+mn-lt"/>
                </a:rPr>
                <a:t>Subsequent group plan</a:t>
              </a:r>
            </a:p>
          </p:txBody>
        </p:sp>
      </p:grpSp>
      <p:grpSp>
        <p:nvGrpSpPr>
          <p:cNvPr id="56" name="组合 55"/>
          <p:cNvGrpSpPr/>
          <p:nvPr/>
        </p:nvGrpSpPr>
        <p:grpSpPr>
          <a:xfrm>
            <a:off x="862263" y="850232"/>
            <a:ext cx="786064" cy="224590"/>
            <a:chOff x="818147" y="5646821"/>
            <a:chExt cx="786064" cy="224590"/>
          </a:xfrm>
          <a:solidFill>
            <a:srgbClr val="4F97CD"/>
          </a:solidFill>
        </p:grpSpPr>
        <p:sp>
          <p:nvSpPr>
            <p:cNvPr id="57" name="椭圆 56"/>
            <p:cNvSpPr/>
            <p:nvPr/>
          </p:nvSpPr>
          <p:spPr>
            <a:xfrm>
              <a:off x="818147" y="5646821"/>
              <a:ext cx="224590" cy="224590"/>
            </a:xfrm>
            <a:prstGeom prst="ellipse">
              <a:avLst/>
            </a:prstGeom>
            <a:gr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dirty="0">
                <a:ln>
                  <a:noFill/>
                </a:ln>
                <a:solidFill>
                  <a:srgbClr val="FFFFFF"/>
                </a:solidFill>
                <a:effectLst/>
                <a:uLnTx/>
                <a:uFillTx/>
                <a:cs typeface="+mn-ea"/>
                <a:sym typeface="+mn-lt"/>
              </a:endParaRPr>
            </a:p>
          </p:txBody>
        </p:sp>
        <p:sp>
          <p:nvSpPr>
            <p:cNvPr id="58" name="圆: 空心 57"/>
            <p:cNvSpPr/>
            <p:nvPr/>
          </p:nvSpPr>
          <p:spPr>
            <a:xfrm>
              <a:off x="1098884" y="5646821"/>
              <a:ext cx="224590" cy="224590"/>
            </a:xfrm>
            <a:prstGeom prst="donut">
              <a:avLst/>
            </a:prstGeom>
            <a:gr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dirty="0">
                <a:ln>
                  <a:noFill/>
                </a:ln>
                <a:solidFill>
                  <a:srgbClr val="FFFFFF"/>
                </a:solidFill>
                <a:effectLst/>
                <a:uLnTx/>
                <a:uFillTx/>
                <a:cs typeface="+mn-ea"/>
                <a:sym typeface="+mn-lt"/>
              </a:endParaRPr>
            </a:p>
          </p:txBody>
        </p:sp>
        <p:sp>
          <p:nvSpPr>
            <p:cNvPr id="59" name="圆: 空心 58"/>
            <p:cNvSpPr/>
            <p:nvPr/>
          </p:nvSpPr>
          <p:spPr>
            <a:xfrm>
              <a:off x="1379621" y="5646821"/>
              <a:ext cx="224590" cy="224590"/>
            </a:xfrm>
            <a:prstGeom prst="donut">
              <a:avLst/>
            </a:prstGeom>
            <a:gr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dirty="0">
                <a:ln>
                  <a:noFill/>
                </a:ln>
                <a:solidFill>
                  <a:srgbClr val="FFFFFF"/>
                </a:solidFill>
                <a:effectLst/>
                <a:uLnTx/>
                <a:uFillTx/>
                <a:cs typeface="+mn-ea"/>
                <a:sym typeface="+mn-lt"/>
              </a:endParaRPr>
            </a:p>
          </p:txBody>
        </p:sp>
      </p:gr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additive="base">
                                        <p:cTn id="7" dur="1250" fill="hold"/>
                                        <p:tgtEl>
                                          <p:spTgt spid="31"/>
                                        </p:tgtEl>
                                        <p:attrNameLst>
                                          <p:attrName>ppt_x</p:attrName>
                                        </p:attrNameLst>
                                      </p:cBhvr>
                                      <p:tavLst>
                                        <p:tav tm="0">
                                          <p:val>
                                            <p:strVal val="0-#ppt_w/2"/>
                                          </p:val>
                                        </p:tav>
                                        <p:tav tm="100000">
                                          <p:val>
                                            <p:strVal val="#ppt_x"/>
                                          </p:val>
                                        </p:tav>
                                      </p:tavLst>
                                    </p:anim>
                                    <p:anim calcmode="lin" valueType="num">
                                      <p:cBhvr additive="base">
                                        <p:cTn id="8" dur="1250" fill="hold"/>
                                        <p:tgtEl>
                                          <p:spTgt spid="31"/>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2" presetClass="entr" presetSubtype="8" decel="100000" fill="hold" grpId="0" nodeType="afterEffect">
                                  <p:stCondLst>
                                    <p:cond delay="0"/>
                                  </p:stCondLst>
                                  <p:childTnLst>
                                    <p:set>
                                      <p:cBhvr>
                                        <p:cTn id="11" dur="1" fill="hold">
                                          <p:stCondLst>
                                            <p:cond delay="0"/>
                                          </p:stCondLst>
                                        </p:cTn>
                                        <p:tgtEl>
                                          <p:spTgt spid="20"/>
                                        </p:tgtEl>
                                        <p:attrNameLst>
                                          <p:attrName>style.visibility</p:attrName>
                                        </p:attrNameLst>
                                      </p:cBhvr>
                                      <p:to>
                                        <p:strVal val="visible"/>
                                      </p:to>
                                    </p:set>
                                    <p:anim calcmode="lin" valueType="num">
                                      <p:cBhvr additive="base">
                                        <p:cTn id="12" dur="1250" fill="hold"/>
                                        <p:tgtEl>
                                          <p:spTgt spid="20"/>
                                        </p:tgtEl>
                                        <p:attrNameLst>
                                          <p:attrName>ppt_x</p:attrName>
                                        </p:attrNameLst>
                                      </p:cBhvr>
                                      <p:tavLst>
                                        <p:tav tm="0">
                                          <p:val>
                                            <p:strVal val="0-#ppt_w/2"/>
                                          </p:val>
                                        </p:tav>
                                        <p:tav tm="100000">
                                          <p:val>
                                            <p:strVal val="#ppt_x"/>
                                          </p:val>
                                        </p:tav>
                                      </p:tavLst>
                                    </p:anim>
                                    <p:anim calcmode="lin" valueType="num">
                                      <p:cBhvr additive="base">
                                        <p:cTn id="13" dur="1250" fill="hold"/>
                                        <p:tgtEl>
                                          <p:spTgt spid="20"/>
                                        </p:tgtEl>
                                        <p:attrNameLst>
                                          <p:attrName>ppt_y</p:attrName>
                                        </p:attrNameLst>
                                      </p:cBhvr>
                                      <p:tavLst>
                                        <p:tav tm="0">
                                          <p:val>
                                            <p:strVal val="#ppt_y"/>
                                          </p:val>
                                        </p:tav>
                                        <p:tav tm="100000">
                                          <p:val>
                                            <p:strVal val="#ppt_y"/>
                                          </p:val>
                                        </p:tav>
                                      </p:tavLst>
                                    </p:anim>
                                  </p:childTnLst>
                                </p:cTn>
                              </p:par>
                            </p:childTnLst>
                          </p:cTn>
                        </p:par>
                        <p:par>
                          <p:cTn id="14" fill="hold">
                            <p:stCondLst>
                              <p:cond delay="3000"/>
                            </p:stCondLst>
                            <p:childTnLst>
                              <p:par>
                                <p:cTn id="15" presetID="2" presetClass="entr" presetSubtype="4" decel="100000" fill="hold" nodeType="afterEffect">
                                  <p:stCondLst>
                                    <p:cond delay="0"/>
                                  </p:stCondLst>
                                  <p:childTnLst>
                                    <p:set>
                                      <p:cBhvr>
                                        <p:cTn id="16" dur="1" fill="hold">
                                          <p:stCondLst>
                                            <p:cond delay="0"/>
                                          </p:stCondLst>
                                        </p:cTn>
                                        <p:tgtEl>
                                          <p:spTgt spid="32"/>
                                        </p:tgtEl>
                                        <p:attrNameLst>
                                          <p:attrName>style.visibility</p:attrName>
                                        </p:attrNameLst>
                                      </p:cBhvr>
                                      <p:to>
                                        <p:strVal val="visible"/>
                                      </p:to>
                                    </p:set>
                                    <p:anim calcmode="lin" valueType="num">
                                      <p:cBhvr additive="base">
                                        <p:cTn id="17" dur="1250" fill="hold"/>
                                        <p:tgtEl>
                                          <p:spTgt spid="32"/>
                                        </p:tgtEl>
                                        <p:attrNameLst>
                                          <p:attrName>ppt_x</p:attrName>
                                        </p:attrNameLst>
                                      </p:cBhvr>
                                      <p:tavLst>
                                        <p:tav tm="0">
                                          <p:val>
                                            <p:strVal val="#ppt_x"/>
                                          </p:val>
                                        </p:tav>
                                        <p:tav tm="100000">
                                          <p:val>
                                            <p:strVal val="#ppt_x"/>
                                          </p:val>
                                        </p:tav>
                                      </p:tavLst>
                                    </p:anim>
                                    <p:anim calcmode="lin" valueType="num">
                                      <p:cBhvr additive="base">
                                        <p:cTn id="18" dur="1250" fill="hold"/>
                                        <p:tgtEl>
                                          <p:spTgt spid="32"/>
                                        </p:tgtEl>
                                        <p:attrNameLst>
                                          <p:attrName>ppt_y</p:attrName>
                                        </p:attrNameLst>
                                      </p:cBhvr>
                                      <p:tavLst>
                                        <p:tav tm="0">
                                          <p:val>
                                            <p:strVal val="1+#ppt_h/2"/>
                                          </p:val>
                                        </p:tav>
                                        <p:tav tm="100000">
                                          <p:val>
                                            <p:strVal val="#ppt_y"/>
                                          </p:val>
                                        </p:tav>
                                      </p:tavLst>
                                    </p:anim>
                                  </p:childTnLst>
                                </p:cTn>
                              </p:par>
                              <p:par>
                                <p:cTn id="19" presetID="2" presetClass="entr" presetSubtype="4" decel="100000" fill="hold" nodeType="withEffect">
                                  <p:stCondLst>
                                    <p:cond delay="0"/>
                                  </p:stCondLst>
                                  <p:childTnLst>
                                    <p:set>
                                      <p:cBhvr>
                                        <p:cTn id="20" dur="1" fill="hold">
                                          <p:stCondLst>
                                            <p:cond delay="0"/>
                                          </p:stCondLst>
                                        </p:cTn>
                                        <p:tgtEl>
                                          <p:spTgt spid="42"/>
                                        </p:tgtEl>
                                        <p:attrNameLst>
                                          <p:attrName>style.visibility</p:attrName>
                                        </p:attrNameLst>
                                      </p:cBhvr>
                                      <p:to>
                                        <p:strVal val="visible"/>
                                      </p:to>
                                    </p:set>
                                    <p:anim calcmode="lin" valueType="num">
                                      <p:cBhvr additive="base">
                                        <p:cTn id="21" dur="1250" fill="hold"/>
                                        <p:tgtEl>
                                          <p:spTgt spid="42"/>
                                        </p:tgtEl>
                                        <p:attrNameLst>
                                          <p:attrName>ppt_x</p:attrName>
                                        </p:attrNameLst>
                                      </p:cBhvr>
                                      <p:tavLst>
                                        <p:tav tm="0">
                                          <p:val>
                                            <p:strVal val="#ppt_x"/>
                                          </p:val>
                                        </p:tav>
                                        <p:tav tm="100000">
                                          <p:val>
                                            <p:strVal val="#ppt_x"/>
                                          </p:val>
                                        </p:tav>
                                      </p:tavLst>
                                    </p:anim>
                                    <p:anim calcmode="lin" valueType="num">
                                      <p:cBhvr additive="base">
                                        <p:cTn id="22" dur="1250" fill="hold"/>
                                        <p:tgtEl>
                                          <p:spTgt spid="42"/>
                                        </p:tgtEl>
                                        <p:attrNameLst>
                                          <p:attrName>ppt_y</p:attrName>
                                        </p:attrNameLst>
                                      </p:cBhvr>
                                      <p:tavLst>
                                        <p:tav tm="0">
                                          <p:val>
                                            <p:strVal val="1+#ppt_h/2"/>
                                          </p:val>
                                        </p:tav>
                                        <p:tav tm="100000">
                                          <p:val>
                                            <p:strVal val="#ppt_y"/>
                                          </p:val>
                                        </p:tav>
                                      </p:tavLst>
                                    </p:anim>
                                  </p:childTnLst>
                                </p:cTn>
                              </p:par>
                              <p:par>
                                <p:cTn id="23" presetID="2" presetClass="entr" presetSubtype="4" decel="100000" fill="hold" nodeType="withEffect">
                                  <p:stCondLst>
                                    <p:cond delay="0"/>
                                  </p:stCondLst>
                                  <p:childTnLst>
                                    <p:set>
                                      <p:cBhvr>
                                        <p:cTn id="24" dur="1" fill="hold">
                                          <p:stCondLst>
                                            <p:cond delay="0"/>
                                          </p:stCondLst>
                                        </p:cTn>
                                        <p:tgtEl>
                                          <p:spTgt spid="48"/>
                                        </p:tgtEl>
                                        <p:attrNameLst>
                                          <p:attrName>style.visibility</p:attrName>
                                        </p:attrNameLst>
                                      </p:cBhvr>
                                      <p:to>
                                        <p:strVal val="visible"/>
                                      </p:to>
                                    </p:set>
                                    <p:anim calcmode="lin" valueType="num">
                                      <p:cBhvr additive="base">
                                        <p:cTn id="25" dur="1250" fill="hold"/>
                                        <p:tgtEl>
                                          <p:spTgt spid="48"/>
                                        </p:tgtEl>
                                        <p:attrNameLst>
                                          <p:attrName>ppt_x</p:attrName>
                                        </p:attrNameLst>
                                      </p:cBhvr>
                                      <p:tavLst>
                                        <p:tav tm="0">
                                          <p:val>
                                            <p:strVal val="#ppt_x"/>
                                          </p:val>
                                        </p:tav>
                                        <p:tav tm="100000">
                                          <p:val>
                                            <p:strVal val="#ppt_x"/>
                                          </p:val>
                                        </p:tav>
                                      </p:tavLst>
                                    </p:anim>
                                    <p:anim calcmode="lin" valueType="num">
                                      <p:cBhvr additive="base">
                                        <p:cTn id="26" dur="1250" fill="hold"/>
                                        <p:tgtEl>
                                          <p:spTgt spid="48"/>
                                        </p:tgtEl>
                                        <p:attrNameLst>
                                          <p:attrName>ppt_y</p:attrName>
                                        </p:attrNameLst>
                                      </p:cBhvr>
                                      <p:tavLst>
                                        <p:tav tm="0">
                                          <p:val>
                                            <p:strVal val="1+#ppt_h/2"/>
                                          </p:val>
                                        </p:tav>
                                        <p:tav tm="100000">
                                          <p:val>
                                            <p:strVal val="#ppt_y"/>
                                          </p:val>
                                        </p:tav>
                                      </p:tavLst>
                                    </p:anim>
                                  </p:childTnLst>
                                </p:cTn>
                              </p:par>
                              <p:par>
                                <p:cTn id="27" presetID="2" presetClass="entr" presetSubtype="4" decel="100000" fill="hold" nodeType="withEffect">
                                  <p:stCondLst>
                                    <p:cond delay="0"/>
                                  </p:stCondLst>
                                  <p:childTnLst>
                                    <p:set>
                                      <p:cBhvr>
                                        <p:cTn id="28" dur="1" fill="hold">
                                          <p:stCondLst>
                                            <p:cond delay="0"/>
                                          </p:stCondLst>
                                        </p:cTn>
                                        <p:tgtEl>
                                          <p:spTgt spid="52"/>
                                        </p:tgtEl>
                                        <p:attrNameLst>
                                          <p:attrName>style.visibility</p:attrName>
                                        </p:attrNameLst>
                                      </p:cBhvr>
                                      <p:to>
                                        <p:strVal val="visible"/>
                                      </p:to>
                                    </p:set>
                                    <p:anim calcmode="lin" valueType="num">
                                      <p:cBhvr additive="base">
                                        <p:cTn id="29" dur="1250" fill="hold"/>
                                        <p:tgtEl>
                                          <p:spTgt spid="52"/>
                                        </p:tgtEl>
                                        <p:attrNameLst>
                                          <p:attrName>ppt_x</p:attrName>
                                        </p:attrNameLst>
                                      </p:cBhvr>
                                      <p:tavLst>
                                        <p:tav tm="0">
                                          <p:val>
                                            <p:strVal val="#ppt_x"/>
                                          </p:val>
                                        </p:tav>
                                        <p:tav tm="100000">
                                          <p:val>
                                            <p:strVal val="#ppt_x"/>
                                          </p:val>
                                        </p:tav>
                                      </p:tavLst>
                                    </p:anim>
                                    <p:anim calcmode="lin" valueType="num">
                                      <p:cBhvr additive="base">
                                        <p:cTn id="30" dur="1250" fill="hold"/>
                                        <p:tgtEl>
                                          <p:spTgt spid="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31"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0" name="Oval 2"/>
          <p:cNvSpPr/>
          <p:nvPr/>
        </p:nvSpPr>
        <p:spPr>
          <a:xfrm>
            <a:off x="-861105" y="1014259"/>
            <a:ext cx="3407543" cy="3406878"/>
          </a:xfrm>
          <a:prstGeom prst="ellipse">
            <a:avLst/>
          </a:prstGeom>
          <a:solidFill>
            <a:schemeClr val="accent2">
              <a:alpha val="17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9" name="Oval 5"/>
          <p:cNvSpPr/>
          <p:nvPr/>
        </p:nvSpPr>
        <p:spPr>
          <a:xfrm>
            <a:off x="9281199" y="2165684"/>
            <a:ext cx="2427312" cy="2426838"/>
          </a:xfrm>
          <a:prstGeom prst="ellipse">
            <a:avLst/>
          </a:prstGeom>
          <a:solidFill>
            <a:schemeClr val="accent2">
              <a:alpha val="1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4" name="Oval 5"/>
          <p:cNvSpPr/>
          <p:nvPr/>
        </p:nvSpPr>
        <p:spPr>
          <a:xfrm>
            <a:off x="9281199" y="2165684"/>
            <a:ext cx="2427312" cy="2426838"/>
          </a:xfrm>
          <a:prstGeom prst="ellipse">
            <a:avLst/>
          </a:prstGeom>
          <a:solidFill>
            <a:schemeClr val="accent2">
              <a:alpha val="1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5" name="Oval 6"/>
          <p:cNvSpPr/>
          <p:nvPr/>
        </p:nvSpPr>
        <p:spPr>
          <a:xfrm>
            <a:off x="8728270" y="-190499"/>
            <a:ext cx="3303311" cy="3302667"/>
          </a:xfrm>
          <a:prstGeom prst="ellipse">
            <a:avLst/>
          </a:prstGeom>
          <a:solidFill>
            <a:srgbClr val="4F97CD">
              <a:alpha val="70000"/>
            </a:srgb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6" name="Oval 7"/>
          <p:cNvSpPr/>
          <p:nvPr/>
        </p:nvSpPr>
        <p:spPr>
          <a:xfrm>
            <a:off x="3827878" y="5286068"/>
            <a:ext cx="3407543" cy="3406878"/>
          </a:xfrm>
          <a:prstGeom prst="ellipse">
            <a:avLst/>
          </a:prstGeom>
          <a:solidFill>
            <a:schemeClr val="accent3">
              <a:alpha val="2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30" name="Oval 9"/>
          <p:cNvSpPr/>
          <p:nvPr/>
        </p:nvSpPr>
        <p:spPr>
          <a:xfrm>
            <a:off x="0" y="4906603"/>
            <a:ext cx="2599605" cy="2599097"/>
          </a:xfrm>
          <a:prstGeom prst="ellipse">
            <a:avLst/>
          </a:prstGeom>
          <a:solidFill>
            <a:srgbClr val="4D27D9"/>
          </a:solidFill>
          <a:ln>
            <a:noFill/>
          </a:ln>
          <a:effectLst>
            <a:softEdge rad="1092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33" name="Oval 5"/>
          <p:cNvSpPr/>
          <p:nvPr/>
        </p:nvSpPr>
        <p:spPr>
          <a:xfrm>
            <a:off x="0" y="4554955"/>
            <a:ext cx="3437729" cy="3437060"/>
          </a:xfrm>
          <a:prstGeom prst="ellipse">
            <a:avLst/>
          </a:prstGeom>
          <a:solidFill>
            <a:srgbClr val="76AED8"/>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3" name="Oval 5"/>
          <p:cNvSpPr/>
          <p:nvPr/>
        </p:nvSpPr>
        <p:spPr>
          <a:xfrm>
            <a:off x="100537" y="983228"/>
            <a:ext cx="3437729" cy="3437060"/>
          </a:xfrm>
          <a:prstGeom prst="ellipse">
            <a:avLst/>
          </a:prstGeom>
          <a:solidFill>
            <a:srgbClr val="76AED8"/>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34" name="Oval 5"/>
          <p:cNvSpPr/>
          <p:nvPr/>
        </p:nvSpPr>
        <p:spPr>
          <a:xfrm>
            <a:off x="6128086" y="4945351"/>
            <a:ext cx="1251284" cy="1251040"/>
          </a:xfrm>
          <a:prstGeom prst="ellipse">
            <a:avLst/>
          </a:prstGeom>
          <a:solidFill>
            <a:srgbClr val="4F97CD">
              <a:alpha val="6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36" name="矩形 35"/>
          <p:cNvSpPr/>
          <p:nvPr/>
        </p:nvSpPr>
        <p:spPr>
          <a:xfrm>
            <a:off x="521369" y="637673"/>
            <a:ext cx="11149263" cy="5582654"/>
          </a:xfrm>
          <a:prstGeom prst="rect">
            <a:avLst/>
          </a:prstGeom>
          <a:solidFill>
            <a:schemeClr val="bg1">
              <a:alpha val="40000"/>
            </a:schemeClr>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2286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dirty="0">
              <a:ln>
                <a:noFill/>
              </a:ln>
              <a:solidFill>
                <a:srgbClr val="FFFFFF"/>
              </a:solidFill>
              <a:effectLst/>
              <a:uLnTx/>
              <a:uFillTx/>
              <a:cs typeface="+mn-ea"/>
              <a:sym typeface="+mn-lt"/>
            </a:endParaRPr>
          </a:p>
        </p:txBody>
      </p:sp>
      <p:sp>
        <p:nvSpPr>
          <p:cNvPr id="22" name="Oval 5"/>
          <p:cNvSpPr/>
          <p:nvPr/>
        </p:nvSpPr>
        <p:spPr>
          <a:xfrm>
            <a:off x="6609348" y="1024670"/>
            <a:ext cx="4721096" cy="4720177"/>
          </a:xfrm>
          <a:prstGeom prst="ellipse">
            <a:avLst/>
          </a:prstGeom>
          <a:solidFill>
            <a:srgbClr val="FFC000">
              <a:alpha val="34000"/>
            </a:srgb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grpSp>
        <p:nvGrpSpPr>
          <p:cNvPr id="45" name="组合 44"/>
          <p:cNvGrpSpPr/>
          <p:nvPr/>
        </p:nvGrpSpPr>
        <p:grpSpPr>
          <a:xfrm>
            <a:off x="10343147" y="5646821"/>
            <a:ext cx="786064" cy="224590"/>
            <a:chOff x="818147" y="5646821"/>
            <a:chExt cx="786064" cy="224590"/>
          </a:xfrm>
          <a:solidFill>
            <a:srgbClr val="4F97CD"/>
          </a:solidFill>
        </p:grpSpPr>
        <p:sp>
          <p:nvSpPr>
            <p:cNvPr id="46" name="椭圆 45"/>
            <p:cNvSpPr/>
            <p:nvPr/>
          </p:nvSpPr>
          <p:spPr>
            <a:xfrm>
              <a:off x="818147" y="5646821"/>
              <a:ext cx="224590" cy="224590"/>
            </a:xfrm>
            <a:prstGeom prst="ellipse">
              <a:avLst/>
            </a:prstGeom>
            <a:gr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dirty="0">
                <a:ln>
                  <a:noFill/>
                </a:ln>
                <a:solidFill>
                  <a:srgbClr val="FFFFFF"/>
                </a:solidFill>
                <a:effectLst/>
                <a:uLnTx/>
                <a:uFillTx/>
                <a:cs typeface="+mn-ea"/>
                <a:sym typeface="+mn-lt"/>
              </a:endParaRPr>
            </a:p>
          </p:txBody>
        </p:sp>
        <p:sp>
          <p:nvSpPr>
            <p:cNvPr id="56" name="圆: 空心 55"/>
            <p:cNvSpPr/>
            <p:nvPr/>
          </p:nvSpPr>
          <p:spPr>
            <a:xfrm>
              <a:off x="1098884" y="5646821"/>
              <a:ext cx="224590" cy="224590"/>
            </a:xfrm>
            <a:prstGeom prst="donut">
              <a:avLst/>
            </a:prstGeom>
            <a:gr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dirty="0">
                <a:ln>
                  <a:noFill/>
                </a:ln>
                <a:solidFill>
                  <a:srgbClr val="FFFFFF"/>
                </a:solidFill>
                <a:effectLst/>
                <a:uLnTx/>
                <a:uFillTx/>
                <a:cs typeface="+mn-ea"/>
                <a:sym typeface="+mn-lt"/>
              </a:endParaRPr>
            </a:p>
          </p:txBody>
        </p:sp>
        <p:sp>
          <p:nvSpPr>
            <p:cNvPr id="57" name="圆: 空心 56"/>
            <p:cNvSpPr/>
            <p:nvPr/>
          </p:nvSpPr>
          <p:spPr>
            <a:xfrm>
              <a:off x="1379621" y="5646821"/>
              <a:ext cx="224590" cy="224590"/>
            </a:xfrm>
            <a:prstGeom prst="donut">
              <a:avLst/>
            </a:prstGeom>
            <a:gr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dirty="0">
                <a:ln>
                  <a:noFill/>
                </a:ln>
                <a:solidFill>
                  <a:srgbClr val="FFFFFF"/>
                </a:solidFill>
                <a:effectLst/>
                <a:uLnTx/>
                <a:uFillTx/>
                <a:cs typeface="+mn-ea"/>
                <a:sym typeface="+mn-lt"/>
              </a:endParaRPr>
            </a:p>
          </p:txBody>
        </p:sp>
      </p:grpSp>
      <p:grpSp>
        <p:nvGrpSpPr>
          <p:cNvPr id="5" name="组合 4"/>
          <p:cNvGrpSpPr/>
          <p:nvPr/>
        </p:nvGrpSpPr>
        <p:grpSpPr>
          <a:xfrm>
            <a:off x="4258209" y="679923"/>
            <a:ext cx="3789948" cy="3789948"/>
            <a:chOff x="1010651" y="1534026"/>
            <a:chExt cx="3789948" cy="3789948"/>
          </a:xfrm>
        </p:grpSpPr>
        <p:grpSp>
          <p:nvGrpSpPr>
            <p:cNvPr id="4" name="组合 3"/>
            <p:cNvGrpSpPr/>
            <p:nvPr/>
          </p:nvGrpSpPr>
          <p:grpSpPr>
            <a:xfrm>
              <a:off x="1010651" y="1534026"/>
              <a:ext cx="3789948" cy="3789948"/>
              <a:chOff x="433137" y="930442"/>
              <a:chExt cx="4507831" cy="4507831"/>
            </a:xfrm>
          </p:grpSpPr>
          <p:sp>
            <p:nvSpPr>
              <p:cNvPr id="21" name="Oval 2"/>
              <p:cNvSpPr/>
              <p:nvPr/>
            </p:nvSpPr>
            <p:spPr>
              <a:xfrm>
                <a:off x="983281" y="1480918"/>
                <a:ext cx="3407543" cy="3406878"/>
              </a:xfrm>
              <a:prstGeom prst="ellipse">
                <a:avLst/>
              </a:prstGeom>
              <a:solidFill>
                <a:schemeClr val="accent2">
                  <a:alpha val="17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grpSp>
            <p:nvGrpSpPr>
              <p:cNvPr id="2" name="组合 1"/>
              <p:cNvGrpSpPr/>
              <p:nvPr/>
            </p:nvGrpSpPr>
            <p:grpSpPr>
              <a:xfrm>
                <a:off x="681502" y="1179196"/>
                <a:ext cx="4011101" cy="4010323"/>
                <a:chOff x="512772" y="994813"/>
                <a:chExt cx="4011101" cy="4010323"/>
              </a:xfrm>
            </p:grpSpPr>
            <p:sp>
              <p:nvSpPr>
                <p:cNvPr id="58" name="Oval 5"/>
                <p:cNvSpPr/>
                <p:nvPr/>
              </p:nvSpPr>
              <p:spPr>
                <a:xfrm>
                  <a:off x="512772" y="994813"/>
                  <a:ext cx="4011101" cy="4010323"/>
                </a:xfrm>
                <a:prstGeom prst="ellipse">
                  <a:avLst/>
                </a:prstGeom>
                <a:solidFill>
                  <a:srgbClr val="4F97CD">
                    <a:alpha val="7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60" name="Oval 5"/>
                <p:cNvSpPr/>
                <p:nvPr/>
              </p:nvSpPr>
              <p:spPr>
                <a:xfrm>
                  <a:off x="885315" y="1435981"/>
                  <a:ext cx="3128592" cy="3127986"/>
                </a:xfrm>
                <a:prstGeom prst="ellipse">
                  <a:avLst/>
                </a:prstGeom>
                <a:gradFill>
                  <a:gsLst>
                    <a:gs pos="0">
                      <a:schemeClr val="accent1">
                        <a:lumMod val="5000"/>
                        <a:lumOff val="95000"/>
                      </a:schemeClr>
                    </a:gs>
                    <a:gs pos="74000">
                      <a:srgbClr val="B1D0E9"/>
                    </a:gs>
                    <a:gs pos="83000">
                      <a:srgbClr val="B1D0E9"/>
                    </a:gs>
                    <a:gs pos="100000">
                      <a:srgbClr val="B1D0E9"/>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grpSp>
          <p:sp>
            <p:nvSpPr>
              <p:cNvPr id="3" name="弧形 2"/>
              <p:cNvSpPr/>
              <p:nvPr/>
            </p:nvSpPr>
            <p:spPr>
              <a:xfrm>
                <a:off x="433137" y="930442"/>
                <a:ext cx="4507831" cy="4507831"/>
              </a:xfrm>
              <a:prstGeom prst="arc">
                <a:avLst>
                  <a:gd name="adj1" fmla="val 6717068"/>
                  <a:gd name="adj2" fmla="val 20833352"/>
                </a:avLst>
              </a:prstGeom>
              <a:ln>
                <a:solidFill>
                  <a:srgbClr val="4F97CD"/>
                </a:solidFill>
                <a:headEnd type="oval"/>
                <a:tailEnd type="ova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sp>
            <p:nvSpPr>
              <p:cNvPr id="61" name="弧形 60"/>
              <p:cNvSpPr/>
              <p:nvPr/>
            </p:nvSpPr>
            <p:spPr>
              <a:xfrm>
                <a:off x="753978" y="1251283"/>
                <a:ext cx="3866148" cy="3866148"/>
              </a:xfrm>
              <a:prstGeom prst="arc">
                <a:avLst>
                  <a:gd name="adj1" fmla="val 17899546"/>
                  <a:gd name="adj2" fmla="val 10350569"/>
                </a:avLst>
              </a:prstGeom>
              <a:ln>
                <a:solidFill>
                  <a:srgbClr val="4F97CD"/>
                </a:solidFill>
                <a:headEnd type="oval"/>
                <a:tailEnd type="ova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grpSp>
        <p:sp>
          <p:nvSpPr>
            <p:cNvPr id="62" name="文本框 61"/>
            <p:cNvSpPr txBox="1"/>
            <p:nvPr/>
          </p:nvSpPr>
          <p:spPr>
            <a:xfrm>
              <a:off x="1434088" y="2828836"/>
              <a:ext cx="2943074"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7200" b="1" i="0" u="none" strike="noStrike" kern="1200" cap="none" spc="0" normalizeH="0" baseline="0" noProof="0" dirty="0">
                  <a:ln>
                    <a:noFill/>
                  </a:ln>
                  <a:solidFill>
                    <a:srgbClr val="4F97CD"/>
                  </a:solidFill>
                  <a:effectLst/>
                  <a:uLnTx/>
                  <a:uFillTx/>
                  <a:cs typeface="+mn-ea"/>
                  <a:sym typeface="+mn-lt"/>
                </a:rPr>
                <a:t>01</a:t>
              </a:r>
              <a:r>
                <a:rPr kumimoji="0" lang="en-US" altLang="zh-CN" sz="2800" b="1" i="0" u="none" strike="noStrike" kern="1200" cap="none" spc="0" normalizeH="0" baseline="0" noProof="0" dirty="0">
                  <a:ln>
                    <a:noFill/>
                  </a:ln>
                  <a:solidFill>
                    <a:srgbClr val="4F97CD"/>
                  </a:solidFill>
                  <a:effectLst/>
                  <a:uLnTx/>
                  <a:uFillTx/>
                  <a:cs typeface="+mn-ea"/>
                  <a:sym typeface="+mn-lt"/>
                </a:rPr>
                <a:t>/Part</a:t>
              </a:r>
              <a:endParaRPr kumimoji="0" lang="en-US" altLang="zh-CN" sz="4400" b="1" i="0" u="none" strike="noStrike" kern="1200" cap="none" spc="0" normalizeH="0" baseline="0" noProof="0" dirty="0">
                <a:ln>
                  <a:noFill/>
                </a:ln>
                <a:solidFill>
                  <a:srgbClr val="4F97CD"/>
                </a:solidFill>
                <a:effectLst/>
                <a:uLnTx/>
                <a:uFillTx/>
                <a:cs typeface="+mn-ea"/>
                <a:sym typeface="+mn-lt"/>
              </a:endParaRPr>
            </a:p>
          </p:txBody>
        </p:sp>
      </p:grpSp>
      <p:sp>
        <p:nvSpPr>
          <p:cNvPr id="65" name="矩形 64"/>
          <p:cNvSpPr/>
          <p:nvPr/>
        </p:nvSpPr>
        <p:spPr>
          <a:xfrm>
            <a:off x="4169411" y="4528204"/>
            <a:ext cx="3840480" cy="82994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4800" b="0" i="0" u="none" strike="noStrike" kern="1200" cap="none" spc="0" normalizeH="0" baseline="0" noProof="0" dirty="0">
                <a:ln>
                  <a:noFill/>
                </a:ln>
                <a:solidFill>
                  <a:srgbClr val="000000">
                    <a:lumMod val="65000"/>
                    <a:lumOff val="35000"/>
                  </a:srgbClr>
                </a:solidFill>
                <a:effectLst/>
                <a:uLnTx/>
                <a:uFillTx/>
                <a:cs typeface="+mn-ea"/>
                <a:sym typeface="+mn-lt"/>
              </a:rPr>
              <a:t>上周进度回顾</a:t>
            </a:r>
          </a:p>
        </p:txBody>
      </p:sp>
      <p:sp>
        <p:nvSpPr>
          <p:cNvPr id="66" name="矩形 65"/>
          <p:cNvSpPr/>
          <p:nvPr/>
        </p:nvSpPr>
        <p:spPr>
          <a:xfrm>
            <a:off x="3007277" y="5346501"/>
            <a:ext cx="6164745" cy="411480"/>
          </a:xfrm>
          <a:prstGeom prst="rect">
            <a:avLst/>
          </a:prstGeom>
        </p:spPr>
        <p:txBody>
          <a:bodyPr wrap="square">
            <a:spAutoFit/>
          </a:bodyPr>
          <a:lstStyle/>
          <a:p>
            <a:pPr marL="0" marR="0" lvl="0" indent="0" algn="ctr" defTabSz="914400" rtl="0" eaLnBrk="1" fontAlgn="auto" latinLnBrk="0" hangingPunct="1">
              <a:lnSpc>
                <a:spcPts val="2500"/>
              </a:lnSpc>
              <a:spcBef>
                <a:spcPts val="0"/>
              </a:spcBef>
              <a:spcAft>
                <a:spcPts val="0"/>
              </a:spcAft>
              <a:buClrTx/>
              <a:buSzTx/>
              <a:buFontTx/>
              <a:buNone/>
              <a:defRPr/>
            </a:pPr>
            <a:r>
              <a:rPr lang="en-US" altLang="zh-CN" sz="2000" kern="0">
                <a:ln>
                  <a:noFill/>
                </a:ln>
                <a:solidFill>
                  <a:srgbClr val="000000">
                    <a:lumMod val="65000"/>
                    <a:lumOff val="35000"/>
                  </a:srgbClr>
                </a:solidFill>
                <a:effectLst/>
                <a:uLnTx/>
                <a:uFillTx/>
                <a:cs typeface="+mn-ea"/>
                <a:sym typeface="+mn-lt"/>
              </a:rPr>
              <a:t>Last week's progress review</a:t>
            </a:r>
            <a:endParaRPr kumimoji="0" lang="en-US" altLang="zh-CN" sz="2000" b="0" i="0" u="none" strike="noStrike" kern="1200" cap="none" spc="0" normalizeH="0" baseline="0" noProof="0" dirty="0">
              <a:ln>
                <a:noFill/>
              </a:ln>
              <a:solidFill>
                <a:prstClr val="black">
                  <a:lumMod val="65000"/>
                  <a:lumOff val="35000"/>
                </a:prstClr>
              </a:solidFill>
              <a:effectLst/>
              <a:uLnTx/>
              <a:uFillTx/>
              <a:cs typeface="+mn-ea"/>
              <a:sym typeface="+mn-lt"/>
            </a:endParaRPr>
          </a:p>
        </p:txBody>
      </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1250" fill="hold"/>
                                        <p:tgtEl>
                                          <p:spTgt spid="20"/>
                                        </p:tgtEl>
                                        <p:attrNameLst>
                                          <p:attrName>ppt_x</p:attrName>
                                        </p:attrNameLst>
                                      </p:cBhvr>
                                      <p:tavLst>
                                        <p:tav tm="0">
                                          <p:val>
                                            <p:strVal val="0-#ppt_w/2"/>
                                          </p:val>
                                        </p:tav>
                                        <p:tav tm="100000">
                                          <p:val>
                                            <p:strVal val="#ppt_x"/>
                                          </p:val>
                                        </p:tav>
                                      </p:tavLst>
                                    </p:anim>
                                    <p:anim calcmode="lin" valueType="num">
                                      <p:cBhvr additive="base">
                                        <p:cTn id="8" dur="1250" fill="hold"/>
                                        <p:tgtEl>
                                          <p:spTgt spid="20"/>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53" presetClass="entr" presetSubtype="16"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par>
                          <p:cTn id="15" fill="hold">
                            <p:stCondLst>
                              <p:cond delay="2000"/>
                            </p:stCondLst>
                            <p:childTnLst>
                              <p:par>
                                <p:cTn id="16" presetID="2" presetClass="entr" presetSubtype="4" decel="100000" fill="hold" grpId="0" nodeType="afterEffect">
                                  <p:stCondLst>
                                    <p:cond delay="0"/>
                                  </p:stCondLst>
                                  <p:childTnLst>
                                    <p:set>
                                      <p:cBhvr>
                                        <p:cTn id="17" dur="1" fill="hold">
                                          <p:stCondLst>
                                            <p:cond delay="0"/>
                                          </p:stCondLst>
                                        </p:cTn>
                                        <p:tgtEl>
                                          <p:spTgt spid="65"/>
                                        </p:tgtEl>
                                        <p:attrNameLst>
                                          <p:attrName>style.visibility</p:attrName>
                                        </p:attrNameLst>
                                      </p:cBhvr>
                                      <p:to>
                                        <p:strVal val="visible"/>
                                      </p:to>
                                    </p:set>
                                    <p:anim calcmode="lin" valueType="num">
                                      <p:cBhvr additive="base">
                                        <p:cTn id="18" dur="1250" fill="hold"/>
                                        <p:tgtEl>
                                          <p:spTgt spid="65"/>
                                        </p:tgtEl>
                                        <p:attrNameLst>
                                          <p:attrName>ppt_x</p:attrName>
                                        </p:attrNameLst>
                                      </p:cBhvr>
                                      <p:tavLst>
                                        <p:tav tm="0">
                                          <p:val>
                                            <p:strVal val="#ppt_x"/>
                                          </p:val>
                                        </p:tav>
                                        <p:tav tm="100000">
                                          <p:val>
                                            <p:strVal val="#ppt_x"/>
                                          </p:val>
                                        </p:tav>
                                      </p:tavLst>
                                    </p:anim>
                                    <p:anim calcmode="lin" valueType="num">
                                      <p:cBhvr additive="base">
                                        <p:cTn id="19" dur="1250" fill="hold"/>
                                        <p:tgtEl>
                                          <p:spTgt spid="65"/>
                                        </p:tgtEl>
                                        <p:attrNameLst>
                                          <p:attrName>ppt_y</p:attrName>
                                        </p:attrNameLst>
                                      </p:cBhvr>
                                      <p:tavLst>
                                        <p:tav tm="0">
                                          <p:val>
                                            <p:strVal val="1+#ppt_h/2"/>
                                          </p:val>
                                        </p:tav>
                                        <p:tav tm="100000">
                                          <p:val>
                                            <p:strVal val="#ppt_y"/>
                                          </p:val>
                                        </p:tav>
                                      </p:tavLst>
                                    </p:anim>
                                  </p:childTnLst>
                                </p:cTn>
                              </p:par>
                              <p:par>
                                <p:cTn id="20" presetID="2" presetClass="entr" presetSubtype="4" decel="100000" fill="hold" grpId="0" nodeType="withEffect">
                                  <p:stCondLst>
                                    <p:cond delay="0"/>
                                  </p:stCondLst>
                                  <p:childTnLst>
                                    <p:set>
                                      <p:cBhvr>
                                        <p:cTn id="21" dur="1" fill="hold">
                                          <p:stCondLst>
                                            <p:cond delay="0"/>
                                          </p:stCondLst>
                                        </p:cTn>
                                        <p:tgtEl>
                                          <p:spTgt spid="66"/>
                                        </p:tgtEl>
                                        <p:attrNameLst>
                                          <p:attrName>style.visibility</p:attrName>
                                        </p:attrNameLst>
                                      </p:cBhvr>
                                      <p:to>
                                        <p:strVal val="visible"/>
                                      </p:to>
                                    </p:set>
                                    <p:anim calcmode="lin" valueType="num">
                                      <p:cBhvr additive="base">
                                        <p:cTn id="22" dur="1250" fill="hold"/>
                                        <p:tgtEl>
                                          <p:spTgt spid="66"/>
                                        </p:tgtEl>
                                        <p:attrNameLst>
                                          <p:attrName>ppt_x</p:attrName>
                                        </p:attrNameLst>
                                      </p:cBhvr>
                                      <p:tavLst>
                                        <p:tav tm="0">
                                          <p:val>
                                            <p:strVal val="#ppt_x"/>
                                          </p:val>
                                        </p:tav>
                                        <p:tav tm="100000">
                                          <p:val>
                                            <p:strVal val="#ppt_x"/>
                                          </p:val>
                                        </p:tav>
                                      </p:tavLst>
                                    </p:anim>
                                    <p:anim calcmode="lin" valueType="num">
                                      <p:cBhvr additive="base">
                                        <p:cTn id="23" dur="1250" fill="hold"/>
                                        <p:tgtEl>
                                          <p:spTgt spid="6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65" grpId="0"/>
      <p:bldP spid="6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组合 6"/>
          <p:cNvGrpSpPr/>
          <p:nvPr/>
        </p:nvGrpSpPr>
        <p:grpSpPr>
          <a:xfrm>
            <a:off x="256678" y="445078"/>
            <a:ext cx="3256546" cy="561473"/>
            <a:chOff x="561476" y="445078"/>
            <a:chExt cx="3256546" cy="561473"/>
          </a:xfrm>
        </p:grpSpPr>
        <p:grpSp>
          <p:nvGrpSpPr>
            <p:cNvPr id="5" name="组合 4"/>
            <p:cNvGrpSpPr/>
            <p:nvPr/>
          </p:nvGrpSpPr>
          <p:grpSpPr>
            <a:xfrm>
              <a:off x="561476" y="445078"/>
              <a:ext cx="641683" cy="561473"/>
              <a:chOff x="481265" y="545432"/>
              <a:chExt cx="641683" cy="561473"/>
            </a:xfrm>
          </p:grpSpPr>
          <p:sp>
            <p:nvSpPr>
              <p:cNvPr id="2" name="圆: 空心 1"/>
              <p:cNvSpPr/>
              <p:nvPr/>
            </p:nvSpPr>
            <p:spPr>
              <a:xfrm>
                <a:off x="689812" y="545432"/>
                <a:ext cx="433136" cy="433136"/>
              </a:xfrm>
              <a:prstGeom prst="donut">
                <a:avLst/>
              </a:prstGeom>
              <a:solidFill>
                <a:srgbClr val="4F97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28" name="椭圆 27"/>
              <p:cNvSpPr/>
              <p:nvPr/>
            </p:nvSpPr>
            <p:spPr>
              <a:xfrm>
                <a:off x="481265" y="882316"/>
                <a:ext cx="224589" cy="224589"/>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grpSp>
        <p:sp>
          <p:nvSpPr>
            <p:cNvPr id="29" name="文本框 28"/>
            <p:cNvSpPr txBox="1"/>
            <p:nvPr/>
          </p:nvSpPr>
          <p:spPr>
            <a:xfrm>
              <a:off x="1251285" y="464204"/>
              <a:ext cx="2566737" cy="52197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b="0" i="0" u="none" strike="noStrike" kern="1200" cap="none" spc="0" normalizeH="0" baseline="0" noProof="0" dirty="0">
                  <a:ln>
                    <a:noFill/>
                  </a:ln>
                  <a:solidFill>
                    <a:prstClr val="black">
                      <a:lumMod val="65000"/>
                      <a:lumOff val="35000"/>
                    </a:prstClr>
                  </a:solidFill>
                  <a:effectLst/>
                  <a:uLnTx/>
                  <a:uFillTx/>
                  <a:cs typeface="+mn-ea"/>
                  <a:sym typeface="+mn-lt"/>
                </a:rPr>
                <a:t>上周进度回顾</a:t>
              </a:r>
            </a:p>
          </p:txBody>
        </p:sp>
      </p:grpSp>
      <p:pic>
        <p:nvPicPr>
          <p:cNvPr id="72" name="图片占位符 18" descr="C:\Users\Acer\Desktop\微信图片_20230627003123.jpg微信图片_20230627003123"/>
          <p:cNvPicPr>
            <a:picLocks noChangeAspect="1"/>
          </p:cNvPicPr>
          <p:nvPr/>
        </p:nvPicPr>
        <p:blipFill rotWithShape="1">
          <a:blip r:embed="rId3" cstate="email">
            <a:extLst>
              <a:ext uri="{28A0092B-C50C-407E-A947-70E740481C1C}">
                <a14:useLocalDpi xmlns:a14="http://schemas.microsoft.com/office/drawing/2010/main"/>
              </a:ext>
            </a:extLst>
          </a:blip>
          <a:srcRect/>
          <a:stretch>
            <a:fillRect/>
          </a:stretch>
        </p:blipFill>
        <p:spPr>
          <a:xfrm>
            <a:off x="943838" y="1511412"/>
            <a:ext cx="2905125" cy="3867150"/>
          </a:xfrm>
          <a:custGeom>
            <a:avLst/>
            <a:gdLst>
              <a:gd name="connsiteX0" fmla="*/ 0 w 3042671"/>
              <a:gd name="connsiteY0" fmla="*/ 0 h 2017938"/>
              <a:gd name="connsiteX1" fmla="*/ 3042671 w 3042671"/>
              <a:gd name="connsiteY1" fmla="*/ 0 h 2017938"/>
              <a:gd name="connsiteX2" fmla="*/ 3042671 w 3042671"/>
              <a:gd name="connsiteY2" fmla="*/ 2017938 h 2017938"/>
              <a:gd name="connsiteX3" fmla="*/ 0 w 3042671"/>
              <a:gd name="connsiteY3" fmla="*/ 2017938 h 2017938"/>
            </a:gdLst>
            <a:ahLst/>
            <a:cxnLst>
              <a:cxn ang="0">
                <a:pos x="connsiteX0" y="connsiteY0"/>
              </a:cxn>
              <a:cxn ang="0">
                <a:pos x="connsiteX1" y="connsiteY1"/>
              </a:cxn>
              <a:cxn ang="0">
                <a:pos x="connsiteX2" y="connsiteY2"/>
              </a:cxn>
              <a:cxn ang="0">
                <a:pos x="connsiteX3" y="connsiteY3"/>
              </a:cxn>
            </a:cxnLst>
            <a:rect l="l" t="t" r="r" b="b"/>
            <a:pathLst>
              <a:path w="3042671" h="2017938">
                <a:moveTo>
                  <a:pt x="0" y="0"/>
                </a:moveTo>
                <a:lnTo>
                  <a:pt x="3042671" y="0"/>
                </a:lnTo>
                <a:lnTo>
                  <a:pt x="3042671" y="2017938"/>
                </a:lnTo>
                <a:lnTo>
                  <a:pt x="0" y="2017938"/>
                </a:lnTo>
                <a:close/>
              </a:path>
            </a:pathLst>
          </a:custGeom>
          <a:effectLst>
            <a:outerShdw blurRad="762000" sx="90000" sy="90000" algn="ctr" rotWithShape="0">
              <a:prstClr val="black">
                <a:alpha val="15000"/>
              </a:prstClr>
            </a:outerShdw>
          </a:effectLst>
        </p:spPr>
      </p:pic>
      <p:grpSp>
        <p:nvGrpSpPr>
          <p:cNvPr id="84" name="组合 83"/>
          <p:cNvGrpSpPr/>
          <p:nvPr/>
        </p:nvGrpSpPr>
        <p:grpSpPr>
          <a:xfrm>
            <a:off x="4089596" y="1343716"/>
            <a:ext cx="3995624" cy="2053771"/>
            <a:chOff x="4442518" y="1407884"/>
            <a:chExt cx="7893857" cy="2053771"/>
          </a:xfrm>
        </p:grpSpPr>
        <p:sp>
          <p:nvSpPr>
            <p:cNvPr id="85" name="Rectangle 5"/>
            <p:cNvSpPr/>
            <p:nvPr/>
          </p:nvSpPr>
          <p:spPr>
            <a:xfrm>
              <a:off x="4442518" y="1407884"/>
              <a:ext cx="7893857" cy="2053771"/>
            </a:xfrm>
            <a:prstGeom prst="rect">
              <a:avLst/>
            </a:prstGeom>
            <a:solidFill>
              <a:schemeClr val="bg1"/>
            </a:solidFill>
            <a:ln w="12700" cap="flat" cmpd="sng" algn="ctr">
              <a:noFill/>
              <a:prstDash val="solid"/>
              <a:miter lim="800000"/>
            </a:ln>
            <a:effectLst>
              <a:outerShdw blurRad="762000" sx="90000" sy="90000" algn="ctr" rotWithShape="0">
                <a:sysClr val="windowText" lastClr="000000">
                  <a:lumMod val="95000"/>
                  <a:lumOff val="5000"/>
                  <a:alpha val="15000"/>
                </a:sys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sz="1800" b="0" i="0" u="none" strike="noStrike" kern="0" cap="none" spc="0" normalizeH="0" baseline="0" noProof="0">
                <a:ln>
                  <a:noFill/>
                </a:ln>
                <a:solidFill>
                  <a:prstClr val="black">
                    <a:lumMod val="65000"/>
                    <a:lumOff val="35000"/>
                  </a:prstClr>
                </a:solidFill>
                <a:effectLst/>
                <a:uLnTx/>
                <a:uFillTx/>
                <a:cs typeface="+mn-ea"/>
                <a:sym typeface="+mn-lt"/>
              </a:endParaRPr>
            </a:p>
          </p:txBody>
        </p:sp>
        <p:sp>
          <p:nvSpPr>
            <p:cNvPr id="86" name="矩形 85"/>
            <p:cNvSpPr/>
            <p:nvPr/>
          </p:nvSpPr>
          <p:spPr>
            <a:xfrm>
              <a:off x="4668251" y="1942462"/>
              <a:ext cx="7106653" cy="922020"/>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Arial" panose="020B0604020202020204" pitchFamily="34" charset="0"/>
                <a:buChar char="•"/>
                <a:defRPr/>
              </a:pPr>
              <a:r>
                <a:rPr kumimoji="0" lang="zh-CN" altLang="en-US" sz="2000" b="1" i="0" u="none" strike="noStrike" kern="0" cap="none" spc="0" normalizeH="0" baseline="0" noProof="0" dirty="0">
                  <a:ln>
                    <a:noFill/>
                  </a:ln>
                  <a:solidFill>
                    <a:prstClr val="black">
                      <a:lumMod val="65000"/>
                      <a:lumOff val="35000"/>
                    </a:prstClr>
                  </a:solidFill>
                  <a:effectLst/>
                  <a:uLnTx/>
                  <a:uFillTx/>
                  <a:cs typeface="+mn-ea"/>
                  <a:sym typeface="+mn-lt"/>
                </a:rPr>
                <a:t>保留底线，降低期望</a:t>
              </a:r>
              <a:endParaRPr kumimoji="0" lang="en-US" altLang="zh-CN" sz="2000" b="1" i="0" u="none" strike="noStrike" kern="0" cap="none" spc="0" normalizeH="0" baseline="0" noProof="0" dirty="0">
                <a:ln>
                  <a:noFill/>
                </a:ln>
                <a:solidFill>
                  <a:prstClr val="black">
                    <a:lumMod val="65000"/>
                    <a:lumOff val="35000"/>
                  </a:prstClr>
                </a:solidFill>
                <a:effectLst/>
                <a:uLnTx/>
                <a:uFillTx/>
                <a:cs typeface="+mn-ea"/>
                <a:sym typeface="+mn-lt"/>
              </a:endParaRPr>
            </a:p>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600" b="0" i="0" u="none" strike="noStrike" kern="0" cap="none" spc="0" normalizeH="0" baseline="0" noProof="0" dirty="0">
                  <a:ln>
                    <a:noFill/>
                  </a:ln>
                  <a:solidFill>
                    <a:prstClr val="black">
                      <a:lumMod val="65000"/>
                      <a:lumOff val="35000"/>
                    </a:prstClr>
                  </a:solidFill>
                  <a:effectLst/>
                  <a:uLnTx/>
                  <a:uFillTx/>
                  <a:cs typeface="+mn-ea"/>
                  <a:sym typeface="+mn-lt"/>
                </a:rPr>
                <a:t>以找到项目为总目标，尽力争取酬金</a:t>
              </a:r>
            </a:p>
          </p:txBody>
        </p:sp>
      </p:grpSp>
      <p:grpSp>
        <p:nvGrpSpPr>
          <p:cNvPr id="87" name="组合 86"/>
          <p:cNvGrpSpPr/>
          <p:nvPr/>
        </p:nvGrpSpPr>
        <p:grpSpPr>
          <a:xfrm>
            <a:off x="4089596" y="3509400"/>
            <a:ext cx="3995624" cy="2053771"/>
            <a:chOff x="4442518" y="1407884"/>
            <a:chExt cx="7893857" cy="2053771"/>
          </a:xfrm>
        </p:grpSpPr>
        <p:sp>
          <p:nvSpPr>
            <p:cNvPr id="88" name="Rectangle 5"/>
            <p:cNvSpPr/>
            <p:nvPr/>
          </p:nvSpPr>
          <p:spPr>
            <a:xfrm>
              <a:off x="4442518" y="1407884"/>
              <a:ext cx="7893857" cy="2053771"/>
            </a:xfrm>
            <a:prstGeom prst="rect">
              <a:avLst/>
            </a:prstGeom>
            <a:solidFill>
              <a:schemeClr val="bg1"/>
            </a:solidFill>
            <a:ln w="12700" cap="flat" cmpd="sng" algn="ctr">
              <a:noFill/>
              <a:prstDash val="solid"/>
              <a:miter lim="800000"/>
            </a:ln>
            <a:effectLst>
              <a:outerShdw blurRad="762000" sx="90000" sy="90000" algn="ctr" rotWithShape="0">
                <a:sysClr val="windowText" lastClr="000000">
                  <a:lumMod val="95000"/>
                  <a:lumOff val="5000"/>
                  <a:alpha val="15000"/>
                </a:sys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sz="1800" b="0" i="0" u="none" strike="noStrike" kern="0" cap="none" spc="0" normalizeH="0" baseline="0" noProof="0">
                <a:ln>
                  <a:noFill/>
                </a:ln>
                <a:solidFill>
                  <a:prstClr val="black">
                    <a:lumMod val="65000"/>
                    <a:lumOff val="35000"/>
                  </a:prstClr>
                </a:solidFill>
                <a:effectLst/>
                <a:uLnTx/>
                <a:uFillTx/>
                <a:cs typeface="+mn-ea"/>
                <a:sym typeface="+mn-lt"/>
              </a:endParaRPr>
            </a:p>
          </p:txBody>
        </p:sp>
        <p:sp>
          <p:nvSpPr>
            <p:cNvPr id="89" name="矩形 88"/>
            <p:cNvSpPr/>
            <p:nvPr/>
          </p:nvSpPr>
          <p:spPr>
            <a:xfrm>
              <a:off x="5007053" y="1788884"/>
              <a:ext cx="6766893" cy="1291590"/>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Arial" panose="020B0604020202020204" pitchFamily="34" charset="0"/>
                <a:buChar char="•"/>
                <a:defRPr/>
              </a:pPr>
              <a:r>
                <a:rPr kumimoji="0" lang="zh-CN" altLang="en-US" sz="2000" b="1" i="0" u="none" strike="noStrike" kern="0" cap="none" spc="0" normalizeH="0" baseline="0" noProof="0" dirty="0">
                  <a:ln>
                    <a:noFill/>
                  </a:ln>
                  <a:solidFill>
                    <a:prstClr val="black">
                      <a:lumMod val="65000"/>
                      <a:lumOff val="35000"/>
                    </a:prstClr>
                  </a:solidFill>
                  <a:effectLst/>
                  <a:uLnTx/>
                  <a:uFillTx/>
                  <a:cs typeface="+mn-ea"/>
                  <a:sym typeface="+mn-lt"/>
                </a:rPr>
                <a:t>规划行动路线</a:t>
              </a:r>
              <a:endParaRPr kumimoji="0" lang="en-US" altLang="zh-CN" sz="2000" b="1" i="0" u="none" strike="noStrike" kern="0" cap="none" spc="0" normalizeH="0" baseline="0" noProof="0" dirty="0">
                <a:ln>
                  <a:noFill/>
                </a:ln>
                <a:solidFill>
                  <a:prstClr val="black">
                    <a:lumMod val="65000"/>
                    <a:lumOff val="35000"/>
                  </a:prstClr>
                </a:solidFill>
                <a:effectLst/>
                <a:uLnTx/>
                <a:uFillTx/>
                <a:cs typeface="+mn-ea"/>
                <a:sym typeface="+mn-lt"/>
              </a:endParaRPr>
            </a:p>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600" b="0" i="0" u="none" strike="noStrike" kern="0" cap="none" spc="0" normalizeH="0" baseline="0" noProof="0" dirty="0">
                  <a:ln>
                    <a:noFill/>
                  </a:ln>
                  <a:solidFill>
                    <a:prstClr val="black">
                      <a:lumMod val="65000"/>
                      <a:lumOff val="35000"/>
                    </a:prstClr>
                  </a:solidFill>
                  <a:effectLst/>
                  <a:uLnTx/>
                  <a:uFillTx/>
                  <a:cs typeface="+mn-ea"/>
                  <a:sym typeface="+mn-lt"/>
                </a:rPr>
                <a:t>尽量以高效率的方式行动，广撒网</a:t>
              </a:r>
            </a:p>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600" b="0" i="0" u="none" strike="noStrike" kern="0" cap="none" spc="0" normalizeH="0" baseline="0" noProof="0" dirty="0">
                  <a:ln>
                    <a:noFill/>
                  </a:ln>
                  <a:solidFill>
                    <a:prstClr val="black">
                      <a:lumMod val="65000"/>
                      <a:lumOff val="35000"/>
                    </a:prstClr>
                  </a:solidFill>
                  <a:effectLst/>
                  <a:uLnTx/>
                  <a:uFillTx/>
                  <a:cs typeface="+mn-ea"/>
                  <a:sym typeface="+mn-lt"/>
                </a:rPr>
                <a:t>多交流</a:t>
              </a:r>
            </a:p>
          </p:txBody>
        </p:sp>
      </p:grpSp>
      <p:grpSp>
        <p:nvGrpSpPr>
          <p:cNvPr id="8" name="组合 7"/>
          <p:cNvGrpSpPr/>
          <p:nvPr/>
        </p:nvGrpSpPr>
        <p:grpSpPr>
          <a:xfrm>
            <a:off x="8325853" y="0"/>
            <a:ext cx="3866147" cy="6858000"/>
            <a:chOff x="8325853" y="0"/>
            <a:chExt cx="3866147" cy="6858000"/>
          </a:xfrm>
        </p:grpSpPr>
        <p:sp>
          <p:nvSpPr>
            <p:cNvPr id="97" name="矩形 96"/>
            <p:cNvSpPr/>
            <p:nvPr/>
          </p:nvSpPr>
          <p:spPr>
            <a:xfrm>
              <a:off x="8325853" y="0"/>
              <a:ext cx="3866147" cy="6858000"/>
            </a:xfrm>
            <a:prstGeom prst="rect">
              <a:avLst/>
            </a:prstGeom>
            <a:solidFill>
              <a:schemeClr val="bg1"/>
            </a:solidFill>
            <a:ln w="12700" cap="flat" cmpd="sng" algn="ctr">
              <a:noFill/>
              <a:prstDash val="solid"/>
              <a:miter lim="800000"/>
            </a:ln>
            <a:effectLst>
              <a:outerShdw blurRad="762000" sx="90000" sy="90000" algn="ctr" rotWithShape="0">
                <a:sysClr val="windowText" lastClr="000000">
                  <a:lumMod val="95000"/>
                  <a:lumOff val="5000"/>
                  <a:alpha val="15000"/>
                </a:sys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lumMod val="65000"/>
                    <a:lumOff val="35000"/>
                  </a:prstClr>
                </a:solidFill>
                <a:effectLst/>
                <a:uLnTx/>
                <a:uFillTx/>
                <a:cs typeface="+mn-ea"/>
                <a:sym typeface="+mn-lt"/>
              </a:endParaRPr>
            </a:p>
          </p:txBody>
        </p:sp>
        <p:grpSp>
          <p:nvGrpSpPr>
            <p:cNvPr id="98" name="组合 97"/>
            <p:cNvGrpSpPr/>
            <p:nvPr/>
          </p:nvGrpSpPr>
          <p:grpSpPr>
            <a:xfrm>
              <a:off x="9001441" y="987250"/>
              <a:ext cx="2577464" cy="4716859"/>
              <a:chOff x="9215886" y="878591"/>
              <a:chExt cx="2577464" cy="4716859"/>
            </a:xfrm>
          </p:grpSpPr>
          <p:grpSp>
            <p:nvGrpSpPr>
              <p:cNvPr id="99" name="组合 98"/>
              <p:cNvGrpSpPr/>
              <p:nvPr/>
            </p:nvGrpSpPr>
            <p:grpSpPr>
              <a:xfrm>
                <a:off x="9788730" y="878591"/>
                <a:ext cx="1440000" cy="1440000"/>
                <a:chOff x="9820190" y="878591"/>
                <a:chExt cx="1440000" cy="1440000"/>
              </a:xfrm>
            </p:grpSpPr>
            <p:sp>
              <p:nvSpPr>
                <p:cNvPr id="103" name="Shape 2211"/>
                <p:cNvSpPr/>
                <p:nvPr/>
              </p:nvSpPr>
              <p:spPr>
                <a:xfrm flipH="1">
                  <a:off x="9820190" y="878591"/>
                  <a:ext cx="1440000" cy="1440000"/>
                </a:xfrm>
                <a:prstGeom prst="ellipse">
                  <a:avLst/>
                </a:prstGeom>
                <a:solidFill>
                  <a:srgbClr val="4F97CD"/>
                </a:solidFill>
                <a:ln w="12700" cap="flat">
                  <a:noFill/>
                  <a:miter lim="400000"/>
                </a:ln>
                <a:effectLst/>
              </p:spPr>
              <p:txBody>
                <a:bodyPr wrap="square" lIns="71437" tIns="71437" rIns="71437" bIns="71437"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sz="3200" cap="none">
                      <a:solidFill>
                        <a:srgbClr val="000000"/>
                      </a:solidFill>
                      <a:latin typeface="+mn-lt"/>
                      <a:ea typeface="+mn-ea"/>
                      <a:cs typeface="+mn-cs"/>
                      <a:sym typeface="Helvetica Light"/>
                    </a:defRPr>
                  </a:pPr>
                  <a:endParaRPr kumimoji="0" sz="3200" b="0" i="0" u="none" strike="noStrike" kern="1200" cap="none" spc="0" normalizeH="0" baseline="0" noProof="0" dirty="0">
                    <a:ln>
                      <a:noFill/>
                    </a:ln>
                    <a:solidFill>
                      <a:srgbClr val="000000"/>
                    </a:solidFill>
                    <a:effectLst/>
                    <a:uLnTx/>
                    <a:uFillTx/>
                    <a:cs typeface="+mn-ea"/>
                    <a:sym typeface="+mn-lt"/>
                  </a:endParaRPr>
                </a:p>
              </p:txBody>
            </p:sp>
            <p:sp>
              <p:nvSpPr>
                <p:cNvPr id="104" name="Shape 2223"/>
                <p:cNvSpPr/>
                <p:nvPr/>
              </p:nvSpPr>
              <p:spPr>
                <a:xfrm>
                  <a:off x="10168352" y="1345149"/>
                  <a:ext cx="743676" cy="508154"/>
                </a:xfrm>
                <a:custGeom>
                  <a:avLst/>
                  <a:gdLst/>
                  <a:ahLst/>
                  <a:cxnLst>
                    <a:cxn ang="0">
                      <a:pos x="wd2" y="hd2"/>
                    </a:cxn>
                    <a:cxn ang="5400000">
                      <a:pos x="wd2" y="hd2"/>
                    </a:cxn>
                    <a:cxn ang="10800000">
                      <a:pos x="wd2" y="hd2"/>
                    </a:cxn>
                    <a:cxn ang="16200000">
                      <a:pos x="wd2" y="hd2"/>
                    </a:cxn>
                  </a:cxnLst>
                  <a:rect l="0" t="0" r="r" b="b"/>
                  <a:pathLst>
                    <a:path w="21600" h="21600" extrusionOk="0">
                      <a:moveTo>
                        <a:pt x="10710" y="0"/>
                      </a:moveTo>
                      <a:cubicBezTo>
                        <a:pt x="5825" y="0"/>
                        <a:pt x="1520" y="4689"/>
                        <a:pt x="0" y="10958"/>
                      </a:cubicBezTo>
                      <a:cubicBezTo>
                        <a:pt x="1520" y="17227"/>
                        <a:pt x="5825" y="21600"/>
                        <a:pt x="10710" y="21600"/>
                      </a:cubicBezTo>
                      <a:cubicBezTo>
                        <a:pt x="15594" y="21600"/>
                        <a:pt x="19899" y="17227"/>
                        <a:pt x="21600" y="10958"/>
                      </a:cubicBezTo>
                      <a:cubicBezTo>
                        <a:pt x="19899" y="4689"/>
                        <a:pt x="15594" y="0"/>
                        <a:pt x="10710" y="0"/>
                      </a:cubicBezTo>
                      <a:close/>
                      <a:moveTo>
                        <a:pt x="10710" y="18070"/>
                      </a:moveTo>
                      <a:cubicBezTo>
                        <a:pt x="7887" y="18070"/>
                        <a:pt x="5825" y="14909"/>
                        <a:pt x="5825" y="10958"/>
                      </a:cubicBezTo>
                      <a:cubicBezTo>
                        <a:pt x="5825" y="7007"/>
                        <a:pt x="7887" y="3846"/>
                        <a:pt x="10710" y="3846"/>
                      </a:cubicBezTo>
                      <a:cubicBezTo>
                        <a:pt x="13532" y="3846"/>
                        <a:pt x="15594" y="7007"/>
                        <a:pt x="15594" y="10958"/>
                      </a:cubicBezTo>
                      <a:cubicBezTo>
                        <a:pt x="15594" y="14909"/>
                        <a:pt x="13532" y="18070"/>
                        <a:pt x="10710" y="18070"/>
                      </a:cubicBezTo>
                      <a:close/>
                      <a:moveTo>
                        <a:pt x="10710" y="6585"/>
                      </a:moveTo>
                      <a:cubicBezTo>
                        <a:pt x="9009" y="6585"/>
                        <a:pt x="7707" y="8482"/>
                        <a:pt x="7707" y="10958"/>
                      </a:cubicBezTo>
                      <a:cubicBezTo>
                        <a:pt x="7707" y="13381"/>
                        <a:pt x="9009" y="15067"/>
                        <a:pt x="10710" y="15067"/>
                      </a:cubicBezTo>
                      <a:cubicBezTo>
                        <a:pt x="12410" y="15067"/>
                        <a:pt x="13713" y="13381"/>
                        <a:pt x="13713" y="10958"/>
                      </a:cubicBezTo>
                      <a:cubicBezTo>
                        <a:pt x="13713" y="8482"/>
                        <a:pt x="12410" y="6585"/>
                        <a:pt x="10710" y="6585"/>
                      </a:cubicBezTo>
                      <a:close/>
                    </a:path>
                  </a:pathLst>
                </a:custGeom>
                <a:solidFill>
                  <a:srgbClr val="FFFFFF"/>
                </a:solidFill>
                <a:ln w="12700">
                  <a:miter lim="400000"/>
                </a:ln>
              </p:spPr>
              <p:txBody>
                <a:bodyPr lIns="45719" rIns="45719" anchor="ctr"/>
                <a:lstStyle/>
                <a:p>
                  <a:pPr marL="0" marR="0" lvl="0" indent="0" algn="l" defTabSz="914400" rtl="0" eaLnBrk="1" fontAlgn="auto" latinLnBrk="0" hangingPunct="1">
                    <a:lnSpc>
                      <a:spcPct val="100000"/>
                    </a:lnSpc>
                    <a:spcBef>
                      <a:spcPts val="0"/>
                    </a:spcBef>
                    <a:spcAft>
                      <a:spcPts val="0"/>
                    </a:spcAft>
                    <a:buClrTx/>
                    <a:buSzTx/>
                    <a:buFontTx/>
                    <a:buNone/>
                    <a:defRPr sz="1800" cap="none">
                      <a:solidFill>
                        <a:srgbClr val="000000"/>
                      </a:solidFill>
                      <a:latin typeface="Roboto Regular"/>
                      <a:ea typeface="Roboto Regular"/>
                      <a:cs typeface="Roboto Regular"/>
                      <a:sym typeface="Roboto Regular"/>
                    </a:defRPr>
                  </a:pPr>
                  <a:endParaRPr kumimoji="0" sz="1800" b="0" i="0" u="none" strike="noStrike" kern="1200" cap="none" spc="0" normalizeH="0" baseline="0" noProof="0" dirty="0">
                    <a:ln>
                      <a:noFill/>
                    </a:ln>
                    <a:solidFill>
                      <a:srgbClr val="000000"/>
                    </a:solidFill>
                    <a:effectLst/>
                    <a:uLnTx/>
                    <a:uFillTx/>
                    <a:cs typeface="+mn-ea"/>
                    <a:sym typeface="+mn-lt"/>
                  </a:endParaRPr>
                </a:p>
              </p:txBody>
            </p:sp>
          </p:grpSp>
          <p:grpSp>
            <p:nvGrpSpPr>
              <p:cNvPr id="100" name="组合 99"/>
              <p:cNvGrpSpPr/>
              <p:nvPr/>
            </p:nvGrpSpPr>
            <p:grpSpPr>
              <a:xfrm>
                <a:off x="9215886" y="2691403"/>
                <a:ext cx="2577464" cy="2904047"/>
                <a:chOff x="173491" y="4144042"/>
                <a:chExt cx="1771325" cy="2904047"/>
              </a:xfrm>
            </p:grpSpPr>
            <p:sp>
              <p:nvSpPr>
                <p:cNvPr id="101" name="TextBox 7"/>
                <p:cNvSpPr txBox="1"/>
                <p:nvPr/>
              </p:nvSpPr>
              <p:spPr>
                <a:xfrm>
                  <a:off x="625721" y="4144042"/>
                  <a:ext cx="823913" cy="398780"/>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prstClr val="black">
                          <a:lumMod val="65000"/>
                          <a:lumOff val="35000"/>
                        </a:prstClr>
                      </a:solidFill>
                      <a:effectLst/>
                      <a:uLnTx/>
                      <a:uFillTx/>
                      <a:cs typeface="+mn-ea"/>
                      <a:sym typeface="+mn-lt"/>
                    </a:rPr>
                    <a:t>说服客户</a:t>
                  </a:r>
                </a:p>
              </p:txBody>
            </p:sp>
            <p:sp>
              <p:nvSpPr>
                <p:cNvPr id="102" name="矩形 101"/>
                <p:cNvSpPr/>
                <p:nvPr/>
              </p:nvSpPr>
              <p:spPr>
                <a:xfrm>
                  <a:off x="173491" y="4740942"/>
                  <a:ext cx="1771325" cy="2307147"/>
                </a:xfrm>
                <a:prstGeom prst="rect">
                  <a:avLst/>
                </a:prstGeom>
              </p:spPr>
              <p:txBody>
                <a:bodyPr wrap="square">
                  <a:spAutoFit/>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600" b="0" i="0" u="none" strike="noStrike" kern="0" cap="none" spc="0" normalizeH="0" baseline="0" noProof="0" dirty="0">
                      <a:ln>
                        <a:noFill/>
                      </a:ln>
                      <a:solidFill>
                        <a:prstClr val="black">
                          <a:lumMod val="65000"/>
                          <a:lumOff val="35000"/>
                        </a:prstClr>
                      </a:solidFill>
                      <a:effectLst/>
                      <a:uLnTx/>
                      <a:uFillTx/>
                      <a:cs typeface="+mn-ea"/>
                      <a:sym typeface="+mn-lt"/>
                    </a:rPr>
                    <a:t>强调价值、提供产品、解决疑虑、创造紧迫感、提供额外价值、建立信任关系、提供灵活的选择、持续跟进和维护客户关系</a:t>
                  </a:r>
                </a:p>
              </p:txBody>
            </p:sp>
          </p:grpSp>
        </p:grpSp>
      </p:grpSp>
    </p:spTree>
  </p:cSld>
  <p:clrMapOvr>
    <a:masterClrMapping/>
  </p:clrMapOvr>
  <mc:AlternateContent xmlns:mc="http://schemas.openxmlformats.org/markup-compatibility/2006" xmlns:p14="http://schemas.microsoft.com/office/powerpoint/2010/main">
    <mc:Choice Requires="p14">
      <p:transition spd="slow" p14:dur="2500" advClick="0" advTm="0">
        <p:checker/>
      </p:transition>
    </mc:Choice>
    <mc:Fallback xmlns="">
      <p:transition spd="slow" advClick="0" advTm="0">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1500" fill="hold"/>
                                        <p:tgtEl>
                                          <p:spTgt spid="72"/>
                                        </p:tgtEl>
                                        <p:attrNameLst>
                                          <p:attrName>ppt_x</p:attrName>
                                        </p:attrNameLst>
                                      </p:cBhvr>
                                      <p:tavLst>
                                        <p:tav tm="0">
                                          <p:val>
                                            <p:strVal val="0-#ppt_w/2"/>
                                          </p:val>
                                        </p:tav>
                                        <p:tav tm="100000">
                                          <p:val>
                                            <p:strVal val="#ppt_x"/>
                                          </p:val>
                                        </p:tav>
                                      </p:tavLst>
                                    </p:anim>
                                    <p:anim calcmode="lin" valueType="num">
                                      <p:cBhvr additive="base">
                                        <p:cTn id="8" dur="1500" fill="hold"/>
                                        <p:tgtEl>
                                          <p:spTgt spid="72"/>
                                        </p:tgtEl>
                                        <p:attrNameLst>
                                          <p:attrName>ppt_y</p:attrName>
                                        </p:attrNameLst>
                                      </p:cBhvr>
                                      <p:tavLst>
                                        <p:tav tm="0">
                                          <p:val>
                                            <p:strVal val="#ppt_y"/>
                                          </p:val>
                                        </p:tav>
                                        <p:tav tm="100000">
                                          <p:val>
                                            <p:strVal val="#ppt_y"/>
                                          </p:val>
                                        </p:tav>
                                      </p:tavLst>
                                    </p:anim>
                                  </p:childTnLst>
                                </p:cTn>
                              </p:par>
                              <p:par>
                                <p:cTn id="9" presetID="2" presetClass="entr" presetSubtype="2" decel="100000" fill="hold" nodeType="withEffect">
                                  <p:stCondLst>
                                    <p:cond delay="0"/>
                                  </p:stCondLst>
                                  <p:childTnLst>
                                    <p:set>
                                      <p:cBhvr>
                                        <p:cTn id="10" dur="1" fill="hold">
                                          <p:stCondLst>
                                            <p:cond delay="0"/>
                                          </p:stCondLst>
                                        </p:cTn>
                                        <p:tgtEl>
                                          <p:spTgt spid="84"/>
                                        </p:tgtEl>
                                        <p:attrNameLst>
                                          <p:attrName>style.visibility</p:attrName>
                                        </p:attrNameLst>
                                      </p:cBhvr>
                                      <p:to>
                                        <p:strVal val="visible"/>
                                      </p:to>
                                    </p:set>
                                    <p:anim calcmode="lin" valueType="num">
                                      <p:cBhvr additive="base">
                                        <p:cTn id="11" dur="1500" fill="hold"/>
                                        <p:tgtEl>
                                          <p:spTgt spid="84"/>
                                        </p:tgtEl>
                                        <p:attrNameLst>
                                          <p:attrName>ppt_x</p:attrName>
                                        </p:attrNameLst>
                                      </p:cBhvr>
                                      <p:tavLst>
                                        <p:tav tm="0">
                                          <p:val>
                                            <p:strVal val="1+#ppt_w/2"/>
                                          </p:val>
                                        </p:tav>
                                        <p:tav tm="100000">
                                          <p:val>
                                            <p:strVal val="#ppt_x"/>
                                          </p:val>
                                        </p:tav>
                                      </p:tavLst>
                                    </p:anim>
                                    <p:anim calcmode="lin" valueType="num">
                                      <p:cBhvr additive="base">
                                        <p:cTn id="12" dur="1500" fill="hold"/>
                                        <p:tgtEl>
                                          <p:spTgt spid="84"/>
                                        </p:tgtEl>
                                        <p:attrNameLst>
                                          <p:attrName>ppt_y</p:attrName>
                                        </p:attrNameLst>
                                      </p:cBhvr>
                                      <p:tavLst>
                                        <p:tav tm="0">
                                          <p:val>
                                            <p:strVal val="#ppt_y"/>
                                          </p:val>
                                        </p:tav>
                                        <p:tav tm="100000">
                                          <p:val>
                                            <p:strVal val="#ppt_y"/>
                                          </p:val>
                                        </p:tav>
                                      </p:tavLst>
                                    </p:anim>
                                  </p:childTnLst>
                                </p:cTn>
                              </p:par>
                              <p:par>
                                <p:cTn id="13" presetID="2" presetClass="entr" presetSubtype="2" decel="100000" fill="hold" nodeType="withEffect">
                                  <p:stCondLst>
                                    <p:cond delay="0"/>
                                  </p:stCondLst>
                                  <p:childTnLst>
                                    <p:set>
                                      <p:cBhvr>
                                        <p:cTn id="14" dur="1" fill="hold">
                                          <p:stCondLst>
                                            <p:cond delay="0"/>
                                          </p:stCondLst>
                                        </p:cTn>
                                        <p:tgtEl>
                                          <p:spTgt spid="87"/>
                                        </p:tgtEl>
                                        <p:attrNameLst>
                                          <p:attrName>style.visibility</p:attrName>
                                        </p:attrNameLst>
                                      </p:cBhvr>
                                      <p:to>
                                        <p:strVal val="visible"/>
                                      </p:to>
                                    </p:set>
                                    <p:anim calcmode="lin" valueType="num">
                                      <p:cBhvr additive="base">
                                        <p:cTn id="15" dur="1500" fill="hold"/>
                                        <p:tgtEl>
                                          <p:spTgt spid="87"/>
                                        </p:tgtEl>
                                        <p:attrNameLst>
                                          <p:attrName>ppt_x</p:attrName>
                                        </p:attrNameLst>
                                      </p:cBhvr>
                                      <p:tavLst>
                                        <p:tav tm="0">
                                          <p:val>
                                            <p:strVal val="1+#ppt_w/2"/>
                                          </p:val>
                                        </p:tav>
                                        <p:tav tm="100000">
                                          <p:val>
                                            <p:strVal val="#ppt_x"/>
                                          </p:val>
                                        </p:tav>
                                      </p:tavLst>
                                    </p:anim>
                                    <p:anim calcmode="lin" valueType="num">
                                      <p:cBhvr additive="base">
                                        <p:cTn id="16" dur="1500" fill="hold"/>
                                        <p:tgtEl>
                                          <p:spTgt spid="87"/>
                                        </p:tgtEl>
                                        <p:attrNameLst>
                                          <p:attrName>ppt_y</p:attrName>
                                        </p:attrNameLst>
                                      </p:cBhvr>
                                      <p:tavLst>
                                        <p:tav tm="0">
                                          <p:val>
                                            <p:strVal val="#ppt_y"/>
                                          </p:val>
                                        </p:tav>
                                        <p:tav tm="100000">
                                          <p:val>
                                            <p:strVal val="#ppt_y"/>
                                          </p:val>
                                        </p:tav>
                                      </p:tavLst>
                                    </p:anim>
                                  </p:childTnLst>
                                </p:cTn>
                              </p:par>
                            </p:childTnLst>
                          </p:cTn>
                        </p:par>
                        <p:par>
                          <p:cTn id="17" fill="hold">
                            <p:stCondLst>
                              <p:cond delay="1500"/>
                            </p:stCondLst>
                            <p:childTnLst>
                              <p:par>
                                <p:cTn id="18" presetID="2" presetClass="entr" presetSubtype="2" decel="100000" fill="hold" nodeType="after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1500" fill="hold"/>
                                        <p:tgtEl>
                                          <p:spTgt spid="8"/>
                                        </p:tgtEl>
                                        <p:attrNameLst>
                                          <p:attrName>ppt_x</p:attrName>
                                        </p:attrNameLst>
                                      </p:cBhvr>
                                      <p:tavLst>
                                        <p:tav tm="0">
                                          <p:val>
                                            <p:strVal val="1+#ppt_w/2"/>
                                          </p:val>
                                        </p:tav>
                                        <p:tav tm="100000">
                                          <p:val>
                                            <p:strVal val="#ppt_x"/>
                                          </p:val>
                                        </p:tav>
                                      </p:tavLst>
                                    </p:anim>
                                    <p:anim calcmode="lin" valueType="num">
                                      <p:cBhvr additive="base">
                                        <p:cTn id="21" dur="1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组合 6"/>
          <p:cNvGrpSpPr/>
          <p:nvPr/>
        </p:nvGrpSpPr>
        <p:grpSpPr>
          <a:xfrm>
            <a:off x="249534" y="467227"/>
            <a:ext cx="3256546" cy="561473"/>
            <a:chOff x="561476" y="445078"/>
            <a:chExt cx="3256546" cy="561473"/>
          </a:xfrm>
        </p:grpSpPr>
        <p:grpSp>
          <p:nvGrpSpPr>
            <p:cNvPr id="5" name="组合 4"/>
            <p:cNvGrpSpPr/>
            <p:nvPr/>
          </p:nvGrpSpPr>
          <p:grpSpPr>
            <a:xfrm>
              <a:off x="561476" y="445078"/>
              <a:ext cx="641683" cy="561473"/>
              <a:chOff x="481265" y="545432"/>
              <a:chExt cx="641683" cy="561473"/>
            </a:xfrm>
          </p:grpSpPr>
          <p:sp>
            <p:nvSpPr>
              <p:cNvPr id="2" name="圆: 空心 1"/>
              <p:cNvSpPr/>
              <p:nvPr/>
            </p:nvSpPr>
            <p:spPr>
              <a:xfrm>
                <a:off x="689812" y="545432"/>
                <a:ext cx="433136" cy="433136"/>
              </a:xfrm>
              <a:prstGeom prst="donut">
                <a:avLst/>
              </a:prstGeom>
              <a:solidFill>
                <a:srgbClr val="4F97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28" name="椭圆 27"/>
              <p:cNvSpPr/>
              <p:nvPr/>
            </p:nvSpPr>
            <p:spPr>
              <a:xfrm>
                <a:off x="481265" y="882316"/>
                <a:ext cx="224589" cy="224589"/>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grpSp>
        <p:sp>
          <p:nvSpPr>
            <p:cNvPr id="29" name="文本框 28"/>
            <p:cNvSpPr txBox="1"/>
            <p:nvPr/>
          </p:nvSpPr>
          <p:spPr>
            <a:xfrm>
              <a:off x="1251285" y="464204"/>
              <a:ext cx="2566737" cy="5232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b="0" i="0" u="none" strike="noStrike" kern="1200" cap="none" spc="0" normalizeH="0" baseline="0" noProof="0" dirty="0">
                  <a:ln>
                    <a:noFill/>
                  </a:ln>
                  <a:solidFill>
                    <a:prstClr val="black">
                      <a:lumMod val="65000"/>
                      <a:lumOff val="35000"/>
                    </a:prstClr>
                  </a:solidFill>
                  <a:effectLst/>
                  <a:uLnTx/>
                  <a:uFillTx/>
                  <a:cs typeface="+mn-ea"/>
                  <a:sym typeface="+mn-lt"/>
                </a:rPr>
                <a:t>上周</a:t>
              </a:r>
              <a:r>
                <a:rPr kumimoji="0" lang="zh-CN" altLang="en-US" sz="2800" b="0" i="0" u="none" strike="noStrike" kern="1200" cap="none" spc="0" normalizeH="0" baseline="0" noProof="0">
                  <a:ln>
                    <a:noFill/>
                  </a:ln>
                  <a:solidFill>
                    <a:prstClr val="black">
                      <a:lumMod val="65000"/>
                      <a:lumOff val="35000"/>
                    </a:prstClr>
                  </a:solidFill>
                  <a:effectLst/>
                  <a:uLnTx/>
                  <a:uFillTx/>
                  <a:cs typeface="+mn-ea"/>
                  <a:sym typeface="+mn-lt"/>
                </a:rPr>
                <a:t>进度回顾</a:t>
              </a:r>
              <a:endParaRPr kumimoji="0" lang="zh-CN" altLang="en-US" sz="2800" b="0" i="0" u="none" strike="noStrike" kern="1200" cap="none" spc="0" normalizeH="0" baseline="0" noProof="0" dirty="0">
                <a:ln>
                  <a:noFill/>
                </a:ln>
                <a:solidFill>
                  <a:prstClr val="black">
                    <a:lumMod val="65000"/>
                    <a:lumOff val="35000"/>
                  </a:prstClr>
                </a:solidFill>
                <a:effectLst/>
                <a:uLnTx/>
                <a:uFillTx/>
                <a:cs typeface="+mn-ea"/>
                <a:sym typeface="+mn-lt"/>
              </a:endParaRPr>
            </a:p>
          </p:txBody>
        </p:sp>
      </p:grpSp>
      <p:grpSp>
        <p:nvGrpSpPr>
          <p:cNvPr id="127" name="组合 126"/>
          <p:cNvGrpSpPr/>
          <p:nvPr/>
        </p:nvGrpSpPr>
        <p:grpSpPr>
          <a:xfrm>
            <a:off x="1640989" y="1827156"/>
            <a:ext cx="9063355" cy="4887906"/>
            <a:chOff x="3356" y="4563"/>
            <a:chExt cx="21860" cy="11802"/>
          </a:xfrm>
        </p:grpSpPr>
        <p:sp>
          <p:nvSpPr>
            <p:cNvPr id="128" name="Oval 3"/>
            <p:cNvSpPr/>
            <p:nvPr>
              <p:custDataLst>
                <p:tags r:id="rId1"/>
              </p:custDataLst>
            </p:nvPr>
          </p:nvSpPr>
          <p:spPr>
            <a:xfrm>
              <a:off x="4269" y="4640"/>
              <a:ext cx="3073" cy="3132"/>
            </a:xfrm>
            <a:prstGeom prst="ellipse">
              <a:avLst/>
            </a:prstGeom>
            <a:solidFill>
              <a:schemeClr val="accent1">
                <a:alpha val="90000"/>
              </a:schemeClr>
            </a:solidFill>
            <a:ln w="38100" cmpd="sng">
              <a:noFill/>
            </a:ln>
            <a:effectLst/>
          </p:spPr>
          <p:style>
            <a:lnRef idx="1">
              <a:schemeClr val="accent1"/>
            </a:lnRef>
            <a:fillRef idx="3">
              <a:schemeClr val="accent1"/>
            </a:fillRef>
            <a:effectRef idx="2">
              <a:schemeClr val="accent1"/>
            </a:effectRef>
            <a:fontRef idx="minor">
              <a:schemeClr val="lt1"/>
            </a:fontRef>
          </p:style>
          <p:txBody>
            <a:bodyPr lIns="121908" tIns="60954" rIns="121908" bIns="60954" rtlCol="0" anchor="ctr"/>
            <a:lstStyle/>
            <a:p>
              <a:pPr algn="ctr"/>
              <a:endParaRPr lang="en-US">
                <a:latin typeface="Arial" panose="020B0604020202020204"/>
                <a:ea typeface="微软雅黑" panose="020B0503020204020204" pitchFamily="34" charset="-122"/>
                <a:cs typeface="+mn-ea"/>
                <a:sym typeface="Arial" panose="020B0604020202020204"/>
              </a:endParaRPr>
            </a:p>
          </p:txBody>
        </p:sp>
        <p:sp>
          <p:nvSpPr>
            <p:cNvPr id="129" name="Oval 14"/>
            <p:cNvSpPr/>
            <p:nvPr>
              <p:custDataLst>
                <p:tags r:id="rId2"/>
              </p:custDataLst>
            </p:nvPr>
          </p:nvSpPr>
          <p:spPr>
            <a:xfrm>
              <a:off x="9163" y="4563"/>
              <a:ext cx="3073" cy="3116"/>
            </a:xfrm>
            <a:prstGeom prst="ellipse">
              <a:avLst/>
            </a:prstGeom>
            <a:solidFill>
              <a:schemeClr val="accent2">
                <a:alpha val="90000"/>
              </a:schemeClr>
            </a:solidFill>
            <a:ln w="38100" cmpd="sng">
              <a:noFill/>
            </a:ln>
            <a:effectLst/>
          </p:spPr>
          <p:style>
            <a:lnRef idx="1">
              <a:schemeClr val="accent1"/>
            </a:lnRef>
            <a:fillRef idx="3">
              <a:schemeClr val="accent1"/>
            </a:fillRef>
            <a:effectRef idx="2">
              <a:schemeClr val="accent1"/>
            </a:effectRef>
            <a:fontRef idx="minor">
              <a:schemeClr val="lt1"/>
            </a:fontRef>
          </p:style>
          <p:txBody>
            <a:bodyPr lIns="121908" tIns="60954" rIns="121908" bIns="60954" rtlCol="0" anchor="ctr"/>
            <a:lstStyle/>
            <a:p>
              <a:pPr algn="ctr"/>
              <a:endParaRPr lang="en-US">
                <a:latin typeface="Arial" panose="020B0604020202020204"/>
                <a:ea typeface="微软雅黑" panose="020B0503020204020204" pitchFamily="34" charset="-122"/>
                <a:cs typeface="+mn-ea"/>
                <a:sym typeface="Arial" panose="020B0604020202020204"/>
              </a:endParaRPr>
            </a:p>
          </p:txBody>
        </p:sp>
        <p:sp>
          <p:nvSpPr>
            <p:cNvPr id="130" name="Oval 17"/>
            <p:cNvSpPr/>
            <p:nvPr>
              <p:custDataLst>
                <p:tags r:id="rId3"/>
              </p:custDataLst>
            </p:nvPr>
          </p:nvSpPr>
          <p:spPr>
            <a:xfrm>
              <a:off x="14482" y="4642"/>
              <a:ext cx="3077" cy="2965"/>
            </a:xfrm>
            <a:prstGeom prst="ellipse">
              <a:avLst/>
            </a:prstGeom>
            <a:solidFill>
              <a:schemeClr val="accent3">
                <a:alpha val="90000"/>
              </a:schemeClr>
            </a:solidFill>
            <a:ln w="38100" cmpd="sng">
              <a:noFill/>
            </a:ln>
            <a:effectLst/>
          </p:spPr>
          <p:style>
            <a:lnRef idx="1">
              <a:schemeClr val="accent1"/>
            </a:lnRef>
            <a:fillRef idx="3">
              <a:schemeClr val="accent1"/>
            </a:fillRef>
            <a:effectRef idx="2">
              <a:schemeClr val="accent1"/>
            </a:effectRef>
            <a:fontRef idx="minor">
              <a:schemeClr val="lt1"/>
            </a:fontRef>
          </p:style>
          <p:txBody>
            <a:bodyPr lIns="121908" tIns="60954" rIns="121908" bIns="60954" rtlCol="0" anchor="ctr"/>
            <a:lstStyle/>
            <a:p>
              <a:pPr algn="ctr"/>
              <a:endParaRPr lang="en-US">
                <a:latin typeface="Arial" panose="020B0604020202020204"/>
                <a:ea typeface="微软雅黑" panose="020B0503020204020204" pitchFamily="34" charset="-122"/>
                <a:cs typeface="+mn-ea"/>
                <a:sym typeface="Arial" panose="020B0604020202020204"/>
              </a:endParaRPr>
            </a:p>
          </p:txBody>
        </p:sp>
        <p:sp>
          <p:nvSpPr>
            <p:cNvPr id="131" name="Oval 20"/>
            <p:cNvSpPr/>
            <p:nvPr>
              <p:custDataLst>
                <p:tags r:id="rId4"/>
              </p:custDataLst>
            </p:nvPr>
          </p:nvSpPr>
          <p:spPr>
            <a:xfrm>
              <a:off x="20514" y="4759"/>
              <a:ext cx="3062" cy="2965"/>
            </a:xfrm>
            <a:prstGeom prst="ellipse">
              <a:avLst/>
            </a:prstGeom>
            <a:solidFill>
              <a:schemeClr val="accent4">
                <a:alpha val="90000"/>
              </a:schemeClr>
            </a:solidFill>
            <a:ln w="38100" cmpd="sng">
              <a:noFill/>
            </a:ln>
            <a:effectLst/>
          </p:spPr>
          <p:style>
            <a:lnRef idx="1">
              <a:schemeClr val="accent1"/>
            </a:lnRef>
            <a:fillRef idx="3">
              <a:schemeClr val="accent1"/>
            </a:fillRef>
            <a:effectRef idx="2">
              <a:schemeClr val="accent1"/>
            </a:effectRef>
            <a:fontRef idx="minor">
              <a:schemeClr val="lt1"/>
            </a:fontRef>
          </p:style>
          <p:txBody>
            <a:bodyPr lIns="121908" tIns="60954" rIns="121908" bIns="60954" rtlCol="0" anchor="ctr"/>
            <a:lstStyle/>
            <a:p>
              <a:pPr algn="ctr"/>
              <a:endParaRPr lang="en-US">
                <a:latin typeface="Arial" panose="020B0604020202020204"/>
                <a:ea typeface="微软雅黑" panose="020B0503020204020204" pitchFamily="34" charset="-122"/>
                <a:cs typeface="+mn-ea"/>
                <a:sym typeface="Arial" panose="020B0604020202020204"/>
              </a:endParaRPr>
            </a:p>
          </p:txBody>
        </p:sp>
        <p:sp>
          <p:nvSpPr>
            <p:cNvPr id="132" name="TextBox 40"/>
            <p:cNvSpPr txBox="1"/>
            <p:nvPr>
              <p:custDataLst>
                <p:tags r:id="rId5"/>
              </p:custDataLst>
            </p:nvPr>
          </p:nvSpPr>
          <p:spPr>
            <a:xfrm>
              <a:off x="7200" y="4890"/>
              <a:ext cx="1747" cy="2965"/>
            </a:xfrm>
            <a:prstGeom prst="rect">
              <a:avLst/>
            </a:prstGeom>
            <a:noFill/>
          </p:spPr>
          <p:txBody>
            <a:bodyPr wrap="square" lIns="121881" tIns="60939" rIns="121881" bIns="60939" rtlCol="0">
              <a:spAutoFit/>
            </a:bodyPr>
            <a:lstStyle/>
            <a:p>
              <a:pPr algn="ctr"/>
              <a:r>
                <a:rPr lang="en-US" sz="7200" b="1" dirty="0">
                  <a:solidFill>
                    <a:srgbClr val="DBDBDB"/>
                  </a:solidFill>
                  <a:latin typeface="Arial" panose="020B0604020202020204"/>
                  <a:ea typeface="微软雅黑" panose="020B0503020204020204" pitchFamily="34" charset="-122"/>
                  <a:cs typeface="+mn-ea"/>
                  <a:sym typeface="Arial" panose="020B0604020202020204"/>
                </a:rPr>
                <a:t>+</a:t>
              </a:r>
              <a:endParaRPr lang="ru-RU" sz="7200" b="1" dirty="0">
                <a:solidFill>
                  <a:srgbClr val="DBDBDB"/>
                </a:solidFill>
                <a:latin typeface="Arial" panose="020B0604020202020204"/>
                <a:ea typeface="微软雅黑" panose="020B0503020204020204" pitchFamily="34" charset="-122"/>
                <a:cs typeface="+mn-ea"/>
                <a:sym typeface="Arial" panose="020B0604020202020204"/>
              </a:endParaRPr>
            </a:p>
          </p:txBody>
        </p:sp>
        <p:sp>
          <p:nvSpPr>
            <p:cNvPr id="133" name="TextBox 41"/>
            <p:cNvSpPr txBox="1"/>
            <p:nvPr>
              <p:custDataLst>
                <p:tags r:id="rId6"/>
              </p:custDataLst>
            </p:nvPr>
          </p:nvSpPr>
          <p:spPr>
            <a:xfrm>
              <a:off x="12354" y="4885"/>
              <a:ext cx="1747" cy="2965"/>
            </a:xfrm>
            <a:prstGeom prst="rect">
              <a:avLst/>
            </a:prstGeom>
            <a:noFill/>
          </p:spPr>
          <p:txBody>
            <a:bodyPr wrap="square" lIns="121881" tIns="60939" rIns="121881" bIns="60939" rtlCol="0">
              <a:spAutoFit/>
            </a:bodyPr>
            <a:lstStyle/>
            <a:p>
              <a:pPr algn="ctr"/>
              <a:r>
                <a:rPr lang="en-US" sz="7200" b="1" dirty="0">
                  <a:solidFill>
                    <a:srgbClr val="DBDBDB"/>
                  </a:solidFill>
                  <a:latin typeface="Arial" panose="020B0604020202020204"/>
                  <a:ea typeface="微软雅黑" panose="020B0503020204020204" pitchFamily="34" charset="-122"/>
                  <a:cs typeface="+mn-ea"/>
                  <a:sym typeface="Arial" panose="020B0604020202020204"/>
                </a:rPr>
                <a:t>+</a:t>
              </a:r>
              <a:endParaRPr lang="ru-RU" sz="7200" b="1" dirty="0">
                <a:solidFill>
                  <a:srgbClr val="DBDBDB"/>
                </a:solidFill>
                <a:latin typeface="Arial" panose="020B0604020202020204"/>
                <a:ea typeface="微软雅黑" panose="020B0503020204020204" pitchFamily="34" charset="-122"/>
                <a:cs typeface="+mn-ea"/>
                <a:sym typeface="Arial" panose="020B0604020202020204"/>
              </a:endParaRPr>
            </a:p>
          </p:txBody>
        </p:sp>
        <p:sp>
          <p:nvSpPr>
            <p:cNvPr id="134" name="TextBox 42"/>
            <p:cNvSpPr txBox="1"/>
            <p:nvPr>
              <p:custDataLst>
                <p:tags r:id="rId7"/>
              </p:custDataLst>
            </p:nvPr>
          </p:nvSpPr>
          <p:spPr>
            <a:xfrm>
              <a:off x="18114" y="5126"/>
              <a:ext cx="1747" cy="2965"/>
            </a:xfrm>
            <a:prstGeom prst="rect">
              <a:avLst/>
            </a:prstGeom>
            <a:noFill/>
          </p:spPr>
          <p:txBody>
            <a:bodyPr wrap="square" lIns="121881" tIns="60939" rIns="121881" bIns="60939" rtlCol="0">
              <a:spAutoFit/>
            </a:bodyPr>
            <a:lstStyle/>
            <a:p>
              <a:pPr algn="ctr"/>
              <a:r>
                <a:rPr lang="en-US" sz="7200" b="1" dirty="0">
                  <a:solidFill>
                    <a:srgbClr val="DBDBDB"/>
                  </a:solidFill>
                  <a:latin typeface="Arial" panose="020B0604020202020204"/>
                  <a:ea typeface="微软雅黑" panose="020B0503020204020204" pitchFamily="34" charset="-122"/>
                  <a:cs typeface="+mn-ea"/>
                  <a:sym typeface="Arial" panose="020B0604020202020204"/>
                </a:rPr>
                <a:t>=</a:t>
              </a:r>
              <a:endParaRPr lang="ru-RU" sz="7200" b="1" dirty="0">
                <a:solidFill>
                  <a:srgbClr val="DBDBDB"/>
                </a:solidFill>
                <a:latin typeface="Arial" panose="020B0604020202020204"/>
                <a:ea typeface="微软雅黑" panose="020B0503020204020204" pitchFamily="34" charset="-122"/>
                <a:cs typeface="+mn-ea"/>
                <a:sym typeface="Arial" panose="020B0604020202020204"/>
              </a:endParaRPr>
            </a:p>
          </p:txBody>
        </p:sp>
        <p:sp>
          <p:nvSpPr>
            <p:cNvPr id="135" name="TextBox 43"/>
            <p:cNvSpPr txBox="1"/>
            <p:nvPr>
              <p:custDataLst>
                <p:tags r:id="rId8"/>
              </p:custDataLst>
            </p:nvPr>
          </p:nvSpPr>
          <p:spPr>
            <a:xfrm>
              <a:off x="3794" y="8126"/>
              <a:ext cx="3796" cy="814"/>
            </a:xfrm>
            <a:prstGeom prst="rect">
              <a:avLst/>
            </a:prstGeom>
            <a:noFill/>
          </p:spPr>
          <p:txBody>
            <a:bodyPr wrap="square" lIns="0" tIns="60954" rIns="0" bIns="0" rtlCol="0">
              <a:spAutoFit/>
            </a:bodyPr>
            <a:lstStyle/>
            <a:p>
              <a:pPr algn="ctr" defTabSz="0">
                <a:tabLst>
                  <a:tab pos="1367155" algn="l"/>
                </a:tabLst>
              </a:pPr>
              <a:r>
                <a:rPr lang="zh-CN" altLang="en-US" b="1" dirty="0">
                  <a:solidFill>
                    <a:schemeClr val="accent1"/>
                  </a:solidFill>
                  <a:latin typeface="Arial" panose="020B0604020202020204"/>
                  <a:ea typeface="微软雅黑" panose="020B0503020204020204" pitchFamily="34" charset="-122"/>
                  <a:cs typeface="+mn-ea"/>
                  <a:sym typeface="Arial" panose="020B0604020202020204"/>
                </a:rPr>
                <a:t>寻找地点</a:t>
              </a:r>
            </a:p>
          </p:txBody>
        </p:sp>
        <p:sp>
          <p:nvSpPr>
            <p:cNvPr id="136" name="TextBox 44"/>
            <p:cNvSpPr txBox="1"/>
            <p:nvPr>
              <p:custDataLst>
                <p:tags r:id="rId9"/>
              </p:custDataLst>
            </p:nvPr>
          </p:nvSpPr>
          <p:spPr>
            <a:xfrm>
              <a:off x="3356" y="9878"/>
              <a:ext cx="4673" cy="3235"/>
            </a:xfrm>
            <a:prstGeom prst="rect">
              <a:avLst/>
            </a:prstGeom>
            <a:noFill/>
          </p:spPr>
          <p:txBody>
            <a:bodyPr wrap="square" lIns="0" tIns="60954" rIns="0" bIns="0" rtlCol="0">
              <a:spAutoFit/>
            </a:bodyPr>
            <a:lstStyle/>
            <a:p>
              <a:pPr algn="ctr">
                <a:lnSpc>
                  <a:spcPct val="130000"/>
                </a:lnSpc>
              </a:pPr>
              <a:r>
                <a:rPr lang="zh-CN" altLang="en-US" sz="1600" dirty="0">
                  <a:solidFill>
                    <a:schemeClr val="bg1">
                      <a:lumMod val="50000"/>
                    </a:schemeClr>
                  </a:solidFill>
                  <a:latin typeface="Arial" panose="020B0604020202020204"/>
                  <a:ea typeface="微软雅黑" panose="020B0503020204020204" pitchFamily="34" charset="-122"/>
                  <a:cs typeface="+mn-ea"/>
                  <a:sym typeface="Arial" panose="020B0604020202020204"/>
                </a:rPr>
                <a:t>应该尝试着找新兴企业，或是写字楼，还有需要一些知名度的企业</a:t>
              </a:r>
            </a:p>
          </p:txBody>
        </p:sp>
        <p:sp>
          <p:nvSpPr>
            <p:cNvPr id="137" name="TextBox 45"/>
            <p:cNvSpPr txBox="1"/>
            <p:nvPr>
              <p:custDataLst>
                <p:tags r:id="rId10"/>
              </p:custDataLst>
            </p:nvPr>
          </p:nvSpPr>
          <p:spPr>
            <a:xfrm>
              <a:off x="8874" y="7999"/>
              <a:ext cx="3796" cy="1483"/>
            </a:xfrm>
            <a:prstGeom prst="rect">
              <a:avLst/>
            </a:prstGeom>
            <a:noFill/>
          </p:spPr>
          <p:txBody>
            <a:bodyPr wrap="square" lIns="0" tIns="60954" rIns="0" bIns="0" rtlCol="0">
              <a:spAutoFit/>
            </a:bodyPr>
            <a:lstStyle/>
            <a:p>
              <a:pPr algn="ctr" defTabSz="0">
                <a:tabLst>
                  <a:tab pos="1367155" algn="l"/>
                </a:tabLst>
              </a:pPr>
              <a:r>
                <a:rPr lang="zh-CN" altLang="en-US" b="1" dirty="0">
                  <a:solidFill>
                    <a:schemeClr val="accent2"/>
                  </a:solidFill>
                  <a:latin typeface="微软雅黑" panose="020B0503020204020204" pitchFamily="34" charset="-122"/>
                  <a:ea typeface="微软雅黑" panose="020B0503020204020204" pitchFamily="34" charset="-122"/>
                  <a:cs typeface="+mn-ea"/>
                  <a:sym typeface="Arial" panose="020B0604020202020204"/>
                </a:rPr>
                <a:t>线上或是线下的面谈</a:t>
              </a:r>
            </a:p>
          </p:txBody>
        </p:sp>
        <p:sp>
          <p:nvSpPr>
            <p:cNvPr id="138" name="TextBox 46"/>
            <p:cNvSpPr txBox="1"/>
            <p:nvPr>
              <p:custDataLst>
                <p:tags r:id="rId11"/>
              </p:custDataLst>
            </p:nvPr>
          </p:nvSpPr>
          <p:spPr>
            <a:xfrm>
              <a:off x="8989" y="10095"/>
              <a:ext cx="4257" cy="3235"/>
            </a:xfrm>
            <a:prstGeom prst="rect">
              <a:avLst/>
            </a:prstGeom>
            <a:noFill/>
          </p:spPr>
          <p:txBody>
            <a:bodyPr wrap="square" lIns="0" tIns="60954" rIns="0" bIns="0" rtlCol="0">
              <a:spAutoFit/>
            </a:bodyPr>
            <a:lstStyle/>
            <a:p>
              <a:pPr algn="ctr">
                <a:lnSpc>
                  <a:spcPct val="130000"/>
                </a:lnSpc>
              </a:pPr>
              <a:r>
                <a:rPr lang="zh-CN" altLang="en-US" sz="1600" dirty="0">
                  <a:solidFill>
                    <a:schemeClr val="tx1">
                      <a:lumMod val="50000"/>
                      <a:lumOff val="50000"/>
                    </a:schemeClr>
                  </a:solidFill>
                  <a:latin typeface="Arial" panose="020B0604020202020204"/>
                  <a:ea typeface="微软雅黑" panose="020B0503020204020204" pitchFamily="34" charset="-122"/>
                  <a:cs typeface="+mn-ea"/>
                  <a:sym typeface="Arial" panose="020B0604020202020204"/>
                </a:rPr>
                <a:t>获取客户信任感的同时展示小组作品提现能力水平以及能带来的收益</a:t>
              </a:r>
            </a:p>
          </p:txBody>
        </p:sp>
        <p:sp>
          <p:nvSpPr>
            <p:cNvPr id="139" name="TextBox 47"/>
            <p:cNvSpPr txBox="1"/>
            <p:nvPr>
              <p:custDataLst>
                <p:tags r:id="rId12"/>
              </p:custDataLst>
            </p:nvPr>
          </p:nvSpPr>
          <p:spPr>
            <a:xfrm>
              <a:off x="14394" y="7885"/>
              <a:ext cx="3796" cy="1483"/>
            </a:xfrm>
            <a:prstGeom prst="rect">
              <a:avLst/>
            </a:prstGeom>
            <a:noFill/>
          </p:spPr>
          <p:txBody>
            <a:bodyPr wrap="square" lIns="0" tIns="60954" rIns="0" bIns="0" rtlCol="0">
              <a:spAutoFit/>
            </a:bodyPr>
            <a:lstStyle/>
            <a:p>
              <a:pPr algn="ctr" defTabSz="0">
                <a:tabLst>
                  <a:tab pos="1367155" algn="l"/>
                </a:tabLst>
              </a:pPr>
              <a:r>
                <a:rPr lang="zh-CN" altLang="en-US" b="1" dirty="0">
                  <a:solidFill>
                    <a:schemeClr val="accent3"/>
                  </a:solidFill>
                  <a:latin typeface="Arial" panose="020B0604020202020204"/>
                  <a:ea typeface="微软雅黑" panose="020B0503020204020204" pitchFamily="34" charset="-122"/>
                  <a:cs typeface="+mn-ea"/>
                  <a:sym typeface="Arial" panose="020B0604020202020204"/>
                </a:rPr>
                <a:t>客户意向以及需求</a:t>
              </a:r>
            </a:p>
          </p:txBody>
        </p:sp>
        <p:sp>
          <p:nvSpPr>
            <p:cNvPr id="140" name="TextBox 48"/>
            <p:cNvSpPr txBox="1"/>
            <p:nvPr>
              <p:custDataLst>
                <p:tags r:id="rId13"/>
              </p:custDataLst>
            </p:nvPr>
          </p:nvSpPr>
          <p:spPr>
            <a:xfrm>
              <a:off x="13554" y="10039"/>
              <a:ext cx="5354" cy="6326"/>
            </a:xfrm>
            <a:prstGeom prst="rect">
              <a:avLst/>
            </a:prstGeom>
            <a:noFill/>
          </p:spPr>
          <p:txBody>
            <a:bodyPr wrap="square" lIns="0" tIns="60954" rIns="0" bIns="0" rtlCol="0">
              <a:spAutoFit/>
            </a:bodyPr>
            <a:lstStyle/>
            <a:p>
              <a:pPr algn="ctr">
                <a:lnSpc>
                  <a:spcPct val="130000"/>
                </a:lnSpc>
              </a:pPr>
              <a:r>
                <a:rPr lang="zh-CN" altLang="en-US" sz="1600" dirty="0">
                  <a:solidFill>
                    <a:schemeClr val="bg1">
                      <a:lumMod val="50000"/>
                    </a:schemeClr>
                  </a:solidFill>
                  <a:latin typeface="Arial" panose="020B0604020202020204"/>
                  <a:ea typeface="微软雅黑" panose="020B0503020204020204" pitchFamily="34" charset="-122"/>
                  <a:cs typeface="+mn-ea"/>
                  <a:sym typeface="Arial" panose="020B0604020202020204"/>
                </a:rPr>
                <a:t>客户可能更多的是需要尝试媒体方向的运营，例如抖音、快手、小红书、美团之类的网络推广来增加知名度，我们需要从这些方向去和客户沟通，再达成意见的统一</a:t>
              </a:r>
            </a:p>
          </p:txBody>
        </p:sp>
        <p:sp>
          <p:nvSpPr>
            <p:cNvPr id="141" name="TextBox 49"/>
            <p:cNvSpPr txBox="1"/>
            <p:nvPr>
              <p:custDataLst>
                <p:tags r:id="rId14"/>
              </p:custDataLst>
            </p:nvPr>
          </p:nvSpPr>
          <p:spPr>
            <a:xfrm>
              <a:off x="20634" y="8083"/>
              <a:ext cx="3796" cy="814"/>
            </a:xfrm>
            <a:prstGeom prst="rect">
              <a:avLst/>
            </a:prstGeom>
            <a:noFill/>
          </p:spPr>
          <p:txBody>
            <a:bodyPr wrap="square" lIns="0" tIns="60954" rIns="0" bIns="0" rtlCol="0">
              <a:spAutoFit/>
            </a:bodyPr>
            <a:lstStyle/>
            <a:p>
              <a:pPr algn="ctr" defTabSz="0">
                <a:tabLst>
                  <a:tab pos="1367155" algn="l"/>
                </a:tabLst>
              </a:pPr>
              <a:r>
                <a:rPr lang="zh-CN" altLang="en-US" b="1" dirty="0">
                  <a:solidFill>
                    <a:schemeClr val="accent4"/>
                  </a:solidFill>
                  <a:latin typeface="Arial" panose="020B0604020202020204"/>
                  <a:ea typeface="微软雅黑" panose="020B0503020204020204" pitchFamily="34" charset="-122"/>
                  <a:cs typeface="+mn-ea"/>
                  <a:sym typeface="Arial" panose="020B0604020202020204"/>
                </a:rPr>
                <a:t>协议达成</a:t>
              </a:r>
            </a:p>
          </p:txBody>
        </p:sp>
        <p:sp>
          <p:nvSpPr>
            <p:cNvPr id="142" name="TextBox 50"/>
            <p:cNvSpPr txBox="1"/>
            <p:nvPr>
              <p:custDataLst>
                <p:tags r:id="rId15"/>
              </p:custDataLst>
            </p:nvPr>
          </p:nvSpPr>
          <p:spPr>
            <a:xfrm>
              <a:off x="20273" y="9726"/>
              <a:ext cx="4943" cy="4945"/>
            </a:xfrm>
            <a:prstGeom prst="rect">
              <a:avLst/>
            </a:prstGeom>
            <a:noFill/>
          </p:spPr>
          <p:txBody>
            <a:bodyPr wrap="square" lIns="0" tIns="60954" rIns="0" bIns="0" rtlCol="0">
              <a:noAutofit/>
            </a:bodyPr>
            <a:lstStyle/>
            <a:p>
              <a:pPr algn="ctr">
                <a:lnSpc>
                  <a:spcPct val="130000"/>
                </a:lnSpc>
              </a:pPr>
              <a:r>
                <a:rPr lang="zh-CN" altLang="en-US" sz="1600" dirty="0">
                  <a:solidFill>
                    <a:schemeClr val="bg1">
                      <a:lumMod val="50000"/>
                    </a:schemeClr>
                  </a:solidFill>
                  <a:latin typeface="Arial" panose="020B0604020202020204"/>
                  <a:ea typeface="微软雅黑" panose="020B0503020204020204" pitchFamily="34" charset="-122"/>
                  <a:cs typeface="+mn-ea"/>
                  <a:sym typeface="Arial" panose="020B0604020202020204"/>
                </a:rPr>
                <a:t>与客户签订协议前与老师协商，了解合同的注意事项和要求，签订协议后再进行下一步的项目汇报和进度</a:t>
              </a:r>
            </a:p>
          </p:txBody>
        </p:sp>
        <p:sp>
          <p:nvSpPr>
            <p:cNvPr id="143" name="Freeform 12"/>
            <p:cNvSpPr>
              <a:spLocks noEditPoints="1"/>
            </p:cNvSpPr>
            <p:nvPr>
              <p:custDataLst>
                <p:tags r:id="rId16"/>
              </p:custDataLst>
            </p:nvPr>
          </p:nvSpPr>
          <p:spPr bwMode="auto">
            <a:xfrm>
              <a:off x="15221" y="5395"/>
              <a:ext cx="1743" cy="1592"/>
            </a:xfrm>
            <a:custGeom>
              <a:avLst/>
              <a:gdLst/>
              <a:ahLst/>
              <a:cxnLst>
                <a:cxn ang="0">
                  <a:pos x="1284" y="407"/>
                </a:cxn>
                <a:cxn ang="0">
                  <a:pos x="1203" y="1128"/>
                </a:cxn>
                <a:cxn ang="0">
                  <a:pos x="1657" y="1313"/>
                </a:cxn>
                <a:cxn ang="0">
                  <a:pos x="2010" y="1310"/>
                </a:cxn>
                <a:cxn ang="0">
                  <a:pos x="2361" y="910"/>
                </a:cxn>
                <a:cxn ang="0">
                  <a:pos x="2851" y="696"/>
                </a:cxn>
                <a:cxn ang="0">
                  <a:pos x="3216" y="1078"/>
                </a:cxn>
                <a:cxn ang="0">
                  <a:pos x="2979" y="1557"/>
                </a:cxn>
                <a:cxn ang="0">
                  <a:pos x="2477" y="1517"/>
                </a:cxn>
                <a:cxn ang="0">
                  <a:pos x="2080" y="1382"/>
                </a:cxn>
                <a:cxn ang="0">
                  <a:pos x="1515" y="2178"/>
                </a:cxn>
                <a:cxn ang="0">
                  <a:pos x="1639" y="2686"/>
                </a:cxn>
                <a:cxn ang="0">
                  <a:pos x="1428" y="2932"/>
                </a:cxn>
                <a:cxn ang="0">
                  <a:pos x="1121" y="2816"/>
                </a:cxn>
                <a:cxn ang="0">
                  <a:pos x="1129" y="2487"/>
                </a:cxn>
                <a:cxn ang="0">
                  <a:pos x="1413" y="2321"/>
                </a:cxn>
                <a:cxn ang="0">
                  <a:pos x="1431" y="1587"/>
                </a:cxn>
                <a:cxn ang="0">
                  <a:pos x="954" y="1270"/>
                </a:cxn>
                <a:cxn ang="0">
                  <a:pos x="196" y="1138"/>
                </a:cxn>
                <a:cxn ang="0">
                  <a:pos x="65" y="378"/>
                </a:cxn>
                <a:cxn ang="0">
                  <a:pos x="1533" y="1182"/>
                </a:cxn>
                <a:cxn ang="0">
                  <a:pos x="1925" y="1186"/>
                </a:cxn>
                <a:cxn ang="0">
                  <a:pos x="2114" y="972"/>
                </a:cxn>
                <a:cxn ang="0">
                  <a:pos x="1732" y="1085"/>
                </a:cxn>
                <a:cxn ang="0">
                  <a:pos x="2147" y="1514"/>
                </a:cxn>
                <a:cxn ang="0">
                  <a:pos x="1918" y="1841"/>
                </a:cxn>
                <a:cxn ang="0">
                  <a:pos x="1979" y="2139"/>
                </a:cxn>
                <a:cxn ang="0">
                  <a:pos x="2089" y="1757"/>
                </a:cxn>
                <a:cxn ang="0">
                  <a:pos x="2167" y="1508"/>
                </a:cxn>
                <a:cxn ang="0">
                  <a:pos x="1273" y="1619"/>
                </a:cxn>
                <a:cxn ang="0">
                  <a:pos x="1038" y="1398"/>
                </a:cxn>
                <a:cxn ang="0">
                  <a:pos x="1199" y="1722"/>
                </a:cxn>
                <a:cxn ang="0">
                  <a:pos x="1293" y="2035"/>
                </a:cxn>
                <a:cxn ang="0">
                  <a:pos x="650" y="326"/>
                </a:cxn>
                <a:cxn ang="0">
                  <a:pos x="1414" y="2691"/>
                </a:cxn>
                <a:cxn ang="0">
                  <a:pos x="1400" y="2566"/>
                </a:cxn>
                <a:cxn ang="0">
                  <a:pos x="1357" y="2532"/>
                </a:cxn>
                <a:cxn ang="0">
                  <a:pos x="1432" y="2647"/>
                </a:cxn>
                <a:cxn ang="0">
                  <a:pos x="1338" y="2742"/>
                </a:cxn>
                <a:cxn ang="0">
                  <a:pos x="2704" y="1212"/>
                </a:cxn>
                <a:cxn ang="0">
                  <a:pos x="2809" y="979"/>
                </a:cxn>
                <a:cxn ang="0">
                  <a:pos x="2629" y="1018"/>
                </a:cxn>
                <a:cxn ang="0">
                  <a:pos x="2883" y="985"/>
                </a:cxn>
                <a:cxn ang="0">
                  <a:pos x="1422" y="2451"/>
                </a:cxn>
                <a:cxn ang="0">
                  <a:pos x="1407" y="2447"/>
                </a:cxn>
                <a:cxn ang="0">
                  <a:pos x="1384" y="2443"/>
                </a:cxn>
                <a:cxn ang="0">
                  <a:pos x="1157" y="2573"/>
                </a:cxn>
                <a:cxn ang="0">
                  <a:pos x="1282" y="2861"/>
                </a:cxn>
                <a:cxn ang="0">
                  <a:pos x="1564" y="2721"/>
                </a:cxn>
                <a:cxn ang="0">
                  <a:pos x="2799" y="751"/>
                </a:cxn>
                <a:cxn ang="0">
                  <a:pos x="3147" y="1049"/>
                </a:cxn>
                <a:cxn ang="0">
                  <a:pos x="2983" y="1482"/>
                </a:cxn>
                <a:cxn ang="0">
                  <a:pos x="2536" y="1483"/>
                </a:cxn>
                <a:cxn ang="0">
                  <a:pos x="2359" y="1199"/>
                </a:cxn>
                <a:cxn ang="0">
                  <a:pos x="2357" y="1175"/>
                </a:cxn>
                <a:cxn ang="0">
                  <a:pos x="2414" y="942"/>
                </a:cxn>
                <a:cxn ang="0">
                  <a:pos x="758" y="80"/>
                </a:cxn>
                <a:cxn ang="0">
                  <a:pos x="1251" y="547"/>
                </a:cxn>
                <a:cxn ang="0">
                  <a:pos x="1106" y="1068"/>
                </a:cxn>
                <a:cxn ang="0">
                  <a:pos x="991" y="1165"/>
                </a:cxn>
                <a:cxn ang="0">
                  <a:pos x="312" y="1143"/>
                </a:cxn>
                <a:cxn ang="0">
                  <a:pos x="100" y="490"/>
                </a:cxn>
                <a:cxn ang="0">
                  <a:pos x="638" y="73"/>
                </a:cxn>
              </a:cxnLst>
              <a:rect l="0" t="0" r="r" b="b"/>
              <a:pathLst>
                <a:path w="3221" h="2941">
                  <a:moveTo>
                    <a:pt x="668" y="0"/>
                  </a:moveTo>
                  <a:lnTo>
                    <a:pt x="702" y="1"/>
                  </a:lnTo>
                  <a:lnTo>
                    <a:pt x="737" y="3"/>
                  </a:lnTo>
                  <a:lnTo>
                    <a:pt x="770" y="7"/>
                  </a:lnTo>
                  <a:lnTo>
                    <a:pt x="803" y="13"/>
                  </a:lnTo>
                  <a:lnTo>
                    <a:pt x="835" y="21"/>
                  </a:lnTo>
                  <a:lnTo>
                    <a:pt x="867" y="30"/>
                  </a:lnTo>
                  <a:lnTo>
                    <a:pt x="899" y="40"/>
                  </a:lnTo>
                  <a:lnTo>
                    <a:pt x="929" y="53"/>
                  </a:lnTo>
                  <a:lnTo>
                    <a:pt x="958" y="65"/>
                  </a:lnTo>
                  <a:lnTo>
                    <a:pt x="987" y="81"/>
                  </a:lnTo>
                  <a:lnTo>
                    <a:pt x="1015" y="96"/>
                  </a:lnTo>
                  <a:lnTo>
                    <a:pt x="1042" y="114"/>
                  </a:lnTo>
                  <a:lnTo>
                    <a:pt x="1068" y="132"/>
                  </a:lnTo>
                  <a:lnTo>
                    <a:pt x="1094" y="152"/>
                  </a:lnTo>
                  <a:lnTo>
                    <a:pt x="1117" y="173"/>
                  </a:lnTo>
                  <a:lnTo>
                    <a:pt x="1141" y="195"/>
                  </a:lnTo>
                  <a:lnTo>
                    <a:pt x="1163" y="218"/>
                  </a:lnTo>
                  <a:lnTo>
                    <a:pt x="1184" y="242"/>
                  </a:lnTo>
                  <a:lnTo>
                    <a:pt x="1204" y="268"/>
                  </a:lnTo>
                  <a:lnTo>
                    <a:pt x="1222" y="294"/>
                  </a:lnTo>
                  <a:lnTo>
                    <a:pt x="1240" y="321"/>
                  </a:lnTo>
                  <a:lnTo>
                    <a:pt x="1255" y="349"/>
                  </a:lnTo>
                  <a:lnTo>
                    <a:pt x="1271" y="378"/>
                  </a:lnTo>
                  <a:lnTo>
                    <a:pt x="1284" y="407"/>
                  </a:lnTo>
                  <a:lnTo>
                    <a:pt x="1296" y="438"/>
                  </a:lnTo>
                  <a:lnTo>
                    <a:pt x="1306" y="469"/>
                  </a:lnTo>
                  <a:lnTo>
                    <a:pt x="1316" y="500"/>
                  </a:lnTo>
                  <a:lnTo>
                    <a:pt x="1323" y="532"/>
                  </a:lnTo>
                  <a:lnTo>
                    <a:pt x="1329" y="565"/>
                  </a:lnTo>
                  <a:lnTo>
                    <a:pt x="1333" y="598"/>
                  </a:lnTo>
                  <a:lnTo>
                    <a:pt x="1335" y="632"/>
                  </a:lnTo>
                  <a:lnTo>
                    <a:pt x="1336" y="666"/>
                  </a:lnTo>
                  <a:lnTo>
                    <a:pt x="1336" y="699"/>
                  </a:lnTo>
                  <a:lnTo>
                    <a:pt x="1333" y="730"/>
                  </a:lnTo>
                  <a:lnTo>
                    <a:pt x="1330" y="760"/>
                  </a:lnTo>
                  <a:lnTo>
                    <a:pt x="1325" y="790"/>
                  </a:lnTo>
                  <a:lnTo>
                    <a:pt x="1319" y="820"/>
                  </a:lnTo>
                  <a:lnTo>
                    <a:pt x="1311" y="849"/>
                  </a:lnTo>
                  <a:lnTo>
                    <a:pt x="1302" y="878"/>
                  </a:lnTo>
                  <a:lnTo>
                    <a:pt x="1293" y="906"/>
                  </a:lnTo>
                  <a:lnTo>
                    <a:pt x="1281" y="934"/>
                  </a:lnTo>
                  <a:lnTo>
                    <a:pt x="1269" y="960"/>
                  </a:lnTo>
                  <a:lnTo>
                    <a:pt x="1254" y="986"/>
                  </a:lnTo>
                  <a:lnTo>
                    <a:pt x="1240" y="1012"/>
                  </a:lnTo>
                  <a:lnTo>
                    <a:pt x="1224" y="1037"/>
                  </a:lnTo>
                  <a:lnTo>
                    <a:pt x="1208" y="1061"/>
                  </a:lnTo>
                  <a:lnTo>
                    <a:pt x="1189" y="1084"/>
                  </a:lnTo>
                  <a:lnTo>
                    <a:pt x="1170" y="1106"/>
                  </a:lnTo>
                  <a:lnTo>
                    <a:pt x="1203" y="1128"/>
                  </a:lnTo>
                  <a:lnTo>
                    <a:pt x="1235" y="1149"/>
                  </a:lnTo>
                  <a:lnTo>
                    <a:pt x="1269" y="1171"/>
                  </a:lnTo>
                  <a:lnTo>
                    <a:pt x="1304" y="1192"/>
                  </a:lnTo>
                  <a:lnTo>
                    <a:pt x="1338" y="1212"/>
                  </a:lnTo>
                  <a:lnTo>
                    <a:pt x="1373" y="1231"/>
                  </a:lnTo>
                  <a:lnTo>
                    <a:pt x="1406" y="1248"/>
                  </a:lnTo>
                  <a:lnTo>
                    <a:pt x="1438" y="1263"/>
                  </a:lnTo>
                  <a:lnTo>
                    <a:pt x="1466" y="1274"/>
                  </a:lnTo>
                  <a:lnTo>
                    <a:pt x="1493" y="1283"/>
                  </a:lnTo>
                  <a:lnTo>
                    <a:pt x="1518" y="1291"/>
                  </a:lnTo>
                  <a:lnTo>
                    <a:pt x="1543" y="1297"/>
                  </a:lnTo>
                  <a:lnTo>
                    <a:pt x="1568" y="1302"/>
                  </a:lnTo>
                  <a:lnTo>
                    <a:pt x="1593" y="1306"/>
                  </a:lnTo>
                  <a:lnTo>
                    <a:pt x="1618" y="1309"/>
                  </a:lnTo>
                  <a:lnTo>
                    <a:pt x="1643" y="1312"/>
                  </a:lnTo>
                  <a:lnTo>
                    <a:pt x="1643" y="1312"/>
                  </a:lnTo>
                  <a:lnTo>
                    <a:pt x="1646" y="1312"/>
                  </a:lnTo>
                  <a:lnTo>
                    <a:pt x="1648" y="1312"/>
                  </a:lnTo>
                  <a:lnTo>
                    <a:pt x="1648" y="1312"/>
                  </a:lnTo>
                  <a:lnTo>
                    <a:pt x="1650" y="1312"/>
                  </a:lnTo>
                  <a:lnTo>
                    <a:pt x="1651" y="1313"/>
                  </a:lnTo>
                  <a:lnTo>
                    <a:pt x="1653" y="1313"/>
                  </a:lnTo>
                  <a:lnTo>
                    <a:pt x="1655" y="1313"/>
                  </a:lnTo>
                  <a:lnTo>
                    <a:pt x="1655" y="1313"/>
                  </a:lnTo>
                  <a:lnTo>
                    <a:pt x="1657" y="1313"/>
                  </a:lnTo>
                  <a:lnTo>
                    <a:pt x="1658" y="1313"/>
                  </a:lnTo>
                  <a:lnTo>
                    <a:pt x="1659" y="1313"/>
                  </a:lnTo>
                  <a:lnTo>
                    <a:pt x="1661" y="1314"/>
                  </a:lnTo>
                  <a:lnTo>
                    <a:pt x="1662" y="1314"/>
                  </a:lnTo>
                  <a:lnTo>
                    <a:pt x="1663" y="1314"/>
                  </a:lnTo>
                  <a:lnTo>
                    <a:pt x="1665" y="1314"/>
                  </a:lnTo>
                  <a:lnTo>
                    <a:pt x="1666" y="1314"/>
                  </a:lnTo>
                  <a:lnTo>
                    <a:pt x="1666" y="1314"/>
                  </a:lnTo>
                  <a:lnTo>
                    <a:pt x="1668" y="1314"/>
                  </a:lnTo>
                  <a:lnTo>
                    <a:pt x="1669" y="1314"/>
                  </a:lnTo>
                  <a:lnTo>
                    <a:pt x="1670" y="1315"/>
                  </a:lnTo>
                  <a:lnTo>
                    <a:pt x="1673" y="1315"/>
                  </a:lnTo>
                  <a:lnTo>
                    <a:pt x="1681" y="1317"/>
                  </a:lnTo>
                  <a:lnTo>
                    <a:pt x="1681" y="1317"/>
                  </a:lnTo>
                  <a:lnTo>
                    <a:pt x="1683" y="1317"/>
                  </a:lnTo>
                  <a:lnTo>
                    <a:pt x="1712" y="1320"/>
                  </a:lnTo>
                  <a:lnTo>
                    <a:pt x="1742" y="1322"/>
                  </a:lnTo>
                  <a:lnTo>
                    <a:pt x="1773" y="1324"/>
                  </a:lnTo>
                  <a:lnTo>
                    <a:pt x="1804" y="1326"/>
                  </a:lnTo>
                  <a:lnTo>
                    <a:pt x="1837" y="1327"/>
                  </a:lnTo>
                  <a:lnTo>
                    <a:pt x="1870" y="1327"/>
                  </a:lnTo>
                  <a:lnTo>
                    <a:pt x="1903" y="1325"/>
                  </a:lnTo>
                  <a:lnTo>
                    <a:pt x="1937" y="1322"/>
                  </a:lnTo>
                  <a:lnTo>
                    <a:pt x="1973" y="1317"/>
                  </a:lnTo>
                  <a:lnTo>
                    <a:pt x="2010" y="1310"/>
                  </a:lnTo>
                  <a:lnTo>
                    <a:pt x="2046" y="1301"/>
                  </a:lnTo>
                  <a:lnTo>
                    <a:pt x="2081" y="1291"/>
                  </a:lnTo>
                  <a:lnTo>
                    <a:pt x="2118" y="1279"/>
                  </a:lnTo>
                  <a:lnTo>
                    <a:pt x="2153" y="1266"/>
                  </a:lnTo>
                  <a:lnTo>
                    <a:pt x="2188" y="1251"/>
                  </a:lnTo>
                  <a:lnTo>
                    <a:pt x="2222" y="1235"/>
                  </a:lnTo>
                  <a:lnTo>
                    <a:pt x="2241" y="1226"/>
                  </a:lnTo>
                  <a:lnTo>
                    <a:pt x="2260" y="1217"/>
                  </a:lnTo>
                  <a:lnTo>
                    <a:pt x="2278" y="1207"/>
                  </a:lnTo>
                  <a:lnTo>
                    <a:pt x="2297" y="1197"/>
                  </a:lnTo>
                  <a:lnTo>
                    <a:pt x="2296" y="1186"/>
                  </a:lnTo>
                  <a:lnTo>
                    <a:pt x="2295" y="1174"/>
                  </a:lnTo>
                  <a:lnTo>
                    <a:pt x="2294" y="1161"/>
                  </a:lnTo>
                  <a:lnTo>
                    <a:pt x="2294" y="1150"/>
                  </a:lnTo>
                  <a:lnTo>
                    <a:pt x="2295" y="1126"/>
                  </a:lnTo>
                  <a:lnTo>
                    <a:pt x="2297" y="1102"/>
                  </a:lnTo>
                  <a:lnTo>
                    <a:pt x="2299" y="1078"/>
                  </a:lnTo>
                  <a:lnTo>
                    <a:pt x="2303" y="1056"/>
                  </a:lnTo>
                  <a:lnTo>
                    <a:pt x="2308" y="1034"/>
                  </a:lnTo>
                  <a:lnTo>
                    <a:pt x="2315" y="1012"/>
                  </a:lnTo>
                  <a:lnTo>
                    <a:pt x="2322" y="990"/>
                  </a:lnTo>
                  <a:lnTo>
                    <a:pt x="2330" y="969"/>
                  </a:lnTo>
                  <a:lnTo>
                    <a:pt x="2340" y="949"/>
                  </a:lnTo>
                  <a:lnTo>
                    <a:pt x="2350" y="928"/>
                  </a:lnTo>
                  <a:lnTo>
                    <a:pt x="2361" y="910"/>
                  </a:lnTo>
                  <a:lnTo>
                    <a:pt x="2374" y="891"/>
                  </a:lnTo>
                  <a:lnTo>
                    <a:pt x="2386" y="872"/>
                  </a:lnTo>
                  <a:lnTo>
                    <a:pt x="2400" y="855"/>
                  </a:lnTo>
                  <a:lnTo>
                    <a:pt x="2414" y="838"/>
                  </a:lnTo>
                  <a:lnTo>
                    <a:pt x="2430" y="822"/>
                  </a:lnTo>
                  <a:lnTo>
                    <a:pt x="2446" y="807"/>
                  </a:lnTo>
                  <a:lnTo>
                    <a:pt x="2463" y="793"/>
                  </a:lnTo>
                  <a:lnTo>
                    <a:pt x="2481" y="778"/>
                  </a:lnTo>
                  <a:lnTo>
                    <a:pt x="2498" y="766"/>
                  </a:lnTo>
                  <a:lnTo>
                    <a:pt x="2517" y="753"/>
                  </a:lnTo>
                  <a:lnTo>
                    <a:pt x="2537" y="742"/>
                  </a:lnTo>
                  <a:lnTo>
                    <a:pt x="2556" y="733"/>
                  </a:lnTo>
                  <a:lnTo>
                    <a:pt x="2577" y="723"/>
                  </a:lnTo>
                  <a:lnTo>
                    <a:pt x="2599" y="715"/>
                  </a:lnTo>
                  <a:lnTo>
                    <a:pt x="2620" y="708"/>
                  </a:lnTo>
                  <a:lnTo>
                    <a:pt x="2643" y="702"/>
                  </a:lnTo>
                  <a:lnTo>
                    <a:pt x="2664" y="696"/>
                  </a:lnTo>
                  <a:lnTo>
                    <a:pt x="2687" y="692"/>
                  </a:lnTo>
                  <a:lnTo>
                    <a:pt x="2711" y="689"/>
                  </a:lnTo>
                  <a:lnTo>
                    <a:pt x="2734" y="687"/>
                  </a:lnTo>
                  <a:lnTo>
                    <a:pt x="2758" y="686"/>
                  </a:lnTo>
                  <a:lnTo>
                    <a:pt x="2782" y="687"/>
                  </a:lnTo>
                  <a:lnTo>
                    <a:pt x="2805" y="689"/>
                  </a:lnTo>
                  <a:lnTo>
                    <a:pt x="2828" y="692"/>
                  </a:lnTo>
                  <a:lnTo>
                    <a:pt x="2851" y="696"/>
                  </a:lnTo>
                  <a:lnTo>
                    <a:pt x="2874" y="702"/>
                  </a:lnTo>
                  <a:lnTo>
                    <a:pt x="2896" y="708"/>
                  </a:lnTo>
                  <a:lnTo>
                    <a:pt x="2917" y="715"/>
                  </a:lnTo>
                  <a:lnTo>
                    <a:pt x="2938" y="723"/>
                  </a:lnTo>
                  <a:lnTo>
                    <a:pt x="2959" y="733"/>
                  </a:lnTo>
                  <a:lnTo>
                    <a:pt x="2979" y="742"/>
                  </a:lnTo>
                  <a:lnTo>
                    <a:pt x="2998" y="753"/>
                  </a:lnTo>
                  <a:lnTo>
                    <a:pt x="3017" y="766"/>
                  </a:lnTo>
                  <a:lnTo>
                    <a:pt x="3036" y="778"/>
                  </a:lnTo>
                  <a:lnTo>
                    <a:pt x="3053" y="793"/>
                  </a:lnTo>
                  <a:lnTo>
                    <a:pt x="3070" y="807"/>
                  </a:lnTo>
                  <a:lnTo>
                    <a:pt x="3086" y="822"/>
                  </a:lnTo>
                  <a:lnTo>
                    <a:pt x="3101" y="838"/>
                  </a:lnTo>
                  <a:lnTo>
                    <a:pt x="3116" y="855"/>
                  </a:lnTo>
                  <a:lnTo>
                    <a:pt x="3130" y="872"/>
                  </a:lnTo>
                  <a:lnTo>
                    <a:pt x="3143" y="891"/>
                  </a:lnTo>
                  <a:lnTo>
                    <a:pt x="3155" y="910"/>
                  </a:lnTo>
                  <a:lnTo>
                    <a:pt x="3165" y="928"/>
                  </a:lnTo>
                  <a:lnTo>
                    <a:pt x="3176" y="949"/>
                  </a:lnTo>
                  <a:lnTo>
                    <a:pt x="3185" y="969"/>
                  </a:lnTo>
                  <a:lnTo>
                    <a:pt x="3193" y="990"/>
                  </a:lnTo>
                  <a:lnTo>
                    <a:pt x="3201" y="1012"/>
                  </a:lnTo>
                  <a:lnTo>
                    <a:pt x="3207" y="1034"/>
                  </a:lnTo>
                  <a:lnTo>
                    <a:pt x="3212" y="1056"/>
                  </a:lnTo>
                  <a:lnTo>
                    <a:pt x="3216" y="1078"/>
                  </a:lnTo>
                  <a:lnTo>
                    <a:pt x="3219" y="1102"/>
                  </a:lnTo>
                  <a:lnTo>
                    <a:pt x="3221" y="1126"/>
                  </a:lnTo>
                  <a:lnTo>
                    <a:pt x="3221" y="1150"/>
                  </a:lnTo>
                  <a:lnTo>
                    <a:pt x="3221" y="1174"/>
                  </a:lnTo>
                  <a:lnTo>
                    <a:pt x="3219" y="1196"/>
                  </a:lnTo>
                  <a:lnTo>
                    <a:pt x="3216" y="1220"/>
                  </a:lnTo>
                  <a:lnTo>
                    <a:pt x="3212" y="1243"/>
                  </a:lnTo>
                  <a:lnTo>
                    <a:pt x="3207" y="1265"/>
                  </a:lnTo>
                  <a:lnTo>
                    <a:pt x="3201" y="1288"/>
                  </a:lnTo>
                  <a:lnTo>
                    <a:pt x="3193" y="1308"/>
                  </a:lnTo>
                  <a:lnTo>
                    <a:pt x="3185" y="1330"/>
                  </a:lnTo>
                  <a:lnTo>
                    <a:pt x="3176" y="1350"/>
                  </a:lnTo>
                  <a:lnTo>
                    <a:pt x="3165" y="1370"/>
                  </a:lnTo>
                  <a:lnTo>
                    <a:pt x="3155" y="1389"/>
                  </a:lnTo>
                  <a:lnTo>
                    <a:pt x="3143" y="1409"/>
                  </a:lnTo>
                  <a:lnTo>
                    <a:pt x="3130" y="1426"/>
                  </a:lnTo>
                  <a:lnTo>
                    <a:pt x="3116" y="1444"/>
                  </a:lnTo>
                  <a:lnTo>
                    <a:pt x="3101" y="1460"/>
                  </a:lnTo>
                  <a:lnTo>
                    <a:pt x="3086" y="1477"/>
                  </a:lnTo>
                  <a:lnTo>
                    <a:pt x="3070" y="1492"/>
                  </a:lnTo>
                  <a:lnTo>
                    <a:pt x="3053" y="1507"/>
                  </a:lnTo>
                  <a:lnTo>
                    <a:pt x="3036" y="1520"/>
                  </a:lnTo>
                  <a:lnTo>
                    <a:pt x="3017" y="1533"/>
                  </a:lnTo>
                  <a:lnTo>
                    <a:pt x="2998" y="1545"/>
                  </a:lnTo>
                  <a:lnTo>
                    <a:pt x="2979" y="1557"/>
                  </a:lnTo>
                  <a:lnTo>
                    <a:pt x="2959" y="1567"/>
                  </a:lnTo>
                  <a:lnTo>
                    <a:pt x="2938" y="1576"/>
                  </a:lnTo>
                  <a:lnTo>
                    <a:pt x="2917" y="1585"/>
                  </a:lnTo>
                  <a:lnTo>
                    <a:pt x="2896" y="1592"/>
                  </a:lnTo>
                  <a:lnTo>
                    <a:pt x="2874" y="1598"/>
                  </a:lnTo>
                  <a:lnTo>
                    <a:pt x="2851" y="1603"/>
                  </a:lnTo>
                  <a:lnTo>
                    <a:pt x="2828" y="1607"/>
                  </a:lnTo>
                  <a:lnTo>
                    <a:pt x="2805" y="1609"/>
                  </a:lnTo>
                  <a:lnTo>
                    <a:pt x="2782" y="1612"/>
                  </a:lnTo>
                  <a:lnTo>
                    <a:pt x="2758" y="1613"/>
                  </a:lnTo>
                  <a:lnTo>
                    <a:pt x="2737" y="1612"/>
                  </a:lnTo>
                  <a:lnTo>
                    <a:pt x="2716" y="1610"/>
                  </a:lnTo>
                  <a:lnTo>
                    <a:pt x="2695" y="1608"/>
                  </a:lnTo>
                  <a:lnTo>
                    <a:pt x="2676" y="1605"/>
                  </a:lnTo>
                  <a:lnTo>
                    <a:pt x="2655" y="1601"/>
                  </a:lnTo>
                  <a:lnTo>
                    <a:pt x="2635" y="1596"/>
                  </a:lnTo>
                  <a:lnTo>
                    <a:pt x="2617" y="1590"/>
                  </a:lnTo>
                  <a:lnTo>
                    <a:pt x="2597" y="1584"/>
                  </a:lnTo>
                  <a:lnTo>
                    <a:pt x="2579" y="1576"/>
                  </a:lnTo>
                  <a:lnTo>
                    <a:pt x="2561" y="1568"/>
                  </a:lnTo>
                  <a:lnTo>
                    <a:pt x="2543" y="1560"/>
                  </a:lnTo>
                  <a:lnTo>
                    <a:pt x="2525" y="1550"/>
                  </a:lnTo>
                  <a:lnTo>
                    <a:pt x="2509" y="1540"/>
                  </a:lnTo>
                  <a:lnTo>
                    <a:pt x="2492" y="1529"/>
                  </a:lnTo>
                  <a:lnTo>
                    <a:pt x="2477" y="1517"/>
                  </a:lnTo>
                  <a:lnTo>
                    <a:pt x="2461" y="1505"/>
                  </a:lnTo>
                  <a:lnTo>
                    <a:pt x="2446" y="1492"/>
                  </a:lnTo>
                  <a:lnTo>
                    <a:pt x="2432" y="1479"/>
                  </a:lnTo>
                  <a:lnTo>
                    <a:pt x="2418" y="1465"/>
                  </a:lnTo>
                  <a:lnTo>
                    <a:pt x="2405" y="1450"/>
                  </a:lnTo>
                  <a:lnTo>
                    <a:pt x="2393" y="1435"/>
                  </a:lnTo>
                  <a:lnTo>
                    <a:pt x="2381" y="1419"/>
                  </a:lnTo>
                  <a:lnTo>
                    <a:pt x="2370" y="1402"/>
                  </a:lnTo>
                  <a:lnTo>
                    <a:pt x="2359" y="1386"/>
                  </a:lnTo>
                  <a:lnTo>
                    <a:pt x="2350" y="1369"/>
                  </a:lnTo>
                  <a:lnTo>
                    <a:pt x="2341" y="1352"/>
                  </a:lnTo>
                  <a:lnTo>
                    <a:pt x="2332" y="1333"/>
                  </a:lnTo>
                  <a:lnTo>
                    <a:pt x="2325" y="1315"/>
                  </a:lnTo>
                  <a:lnTo>
                    <a:pt x="2318" y="1296"/>
                  </a:lnTo>
                  <a:lnTo>
                    <a:pt x="2312" y="1277"/>
                  </a:lnTo>
                  <a:lnTo>
                    <a:pt x="2306" y="1258"/>
                  </a:lnTo>
                  <a:lnTo>
                    <a:pt x="2302" y="1238"/>
                  </a:lnTo>
                  <a:lnTo>
                    <a:pt x="2274" y="1253"/>
                  </a:lnTo>
                  <a:lnTo>
                    <a:pt x="2246" y="1271"/>
                  </a:lnTo>
                  <a:lnTo>
                    <a:pt x="2217" y="1288"/>
                  </a:lnTo>
                  <a:lnTo>
                    <a:pt x="2188" y="1306"/>
                  </a:lnTo>
                  <a:lnTo>
                    <a:pt x="2160" y="1325"/>
                  </a:lnTo>
                  <a:lnTo>
                    <a:pt x="2132" y="1343"/>
                  </a:lnTo>
                  <a:lnTo>
                    <a:pt x="2105" y="1362"/>
                  </a:lnTo>
                  <a:lnTo>
                    <a:pt x="2080" y="1382"/>
                  </a:lnTo>
                  <a:lnTo>
                    <a:pt x="2061" y="1397"/>
                  </a:lnTo>
                  <a:lnTo>
                    <a:pt x="2041" y="1413"/>
                  </a:lnTo>
                  <a:lnTo>
                    <a:pt x="2023" y="1429"/>
                  </a:lnTo>
                  <a:lnTo>
                    <a:pt x="2007" y="1445"/>
                  </a:lnTo>
                  <a:lnTo>
                    <a:pt x="1990" y="1461"/>
                  </a:lnTo>
                  <a:lnTo>
                    <a:pt x="1974" y="1478"/>
                  </a:lnTo>
                  <a:lnTo>
                    <a:pt x="1960" y="1495"/>
                  </a:lnTo>
                  <a:lnTo>
                    <a:pt x="1945" y="1511"/>
                  </a:lnTo>
                  <a:lnTo>
                    <a:pt x="1917" y="1545"/>
                  </a:lnTo>
                  <a:lnTo>
                    <a:pt x="1889" y="1581"/>
                  </a:lnTo>
                  <a:lnTo>
                    <a:pt x="1862" y="1619"/>
                  </a:lnTo>
                  <a:lnTo>
                    <a:pt x="1834" y="1658"/>
                  </a:lnTo>
                  <a:lnTo>
                    <a:pt x="1804" y="1701"/>
                  </a:lnTo>
                  <a:lnTo>
                    <a:pt x="1774" y="1744"/>
                  </a:lnTo>
                  <a:lnTo>
                    <a:pt x="1743" y="1787"/>
                  </a:lnTo>
                  <a:lnTo>
                    <a:pt x="1712" y="1833"/>
                  </a:lnTo>
                  <a:lnTo>
                    <a:pt x="1682" y="1878"/>
                  </a:lnTo>
                  <a:lnTo>
                    <a:pt x="1653" y="1921"/>
                  </a:lnTo>
                  <a:lnTo>
                    <a:pt x="1626" y="1964"/>
                  </a:lnTo>
                  <a:lnTo>
                    <a:pt x="1601" y="2005"/>
                  </a:lnTo>
                  <a:lnTo>
                    <a:pt x="1579" y="2043"/>
                  </a:lnTo>
                  <a:lnTo>
                    <a:pt x="1560" y="2079"/>
                  </a:lnTo>
                  <a:lnTo>
                    <a:pt x="1543" y="2114"/>
                  </a:lnTo>
                  <a:lnTo>
                    <a:pt x="1528" y="2146"/>
                  </a:lnTo>
                  <a:lnTo>
                    <a:pt x="1515" y="2178"/>
                  </a:lnTo>
                  <a:lnTo>
                    <a:pt x="1503" y="2208"/>
                  </a:lnTo>
                  <a:lnTo>
                    <a:pt x="1492" y="2238"/>
                  </a:lnTo>
                  <a:lnTo>
                    <a:pt x="1482" y="2268"/>
                  </a:lnTo>
                  <a:lnTo>
                    <a:pt x="1471" y="2299"/>
                  </a:lnTo>
                  <a:lnTo>
                    <a:pt x="1461" y="2329"/>
                  </a:lnTo>
                  <a:lnTo>
                    <a:pt x="1452" y="2359"/>
                  </a:lnTo>
                  <a:lnTo>
                    <a:pt x="1442" y="2387"/>
                  </a:lnTo>
                  <a:lnTo>
                    <a:pt x="1463" y="2394"/>
                  </a:lnTo>
                  <a:lnTo>
                    <a:pt x="1484" y="2403"/>
                  </a:lnTo>
                  <a:lnTo>
                    <a:pt x="1503" y="2415"/>
                  </a:lnTo>
                  <a:lnTo>
                    <a:pt x="1522" y="2426"/>
                  </a:lnTo>
                  <a:lnTo>
                    <a:pt x="1540" y="2440"/>
                  </a:lnTo>
                  <a:lnTo>
                    <a:pt x="1555" y="2455"/>
                  </a:lnTo>
                  <a:lnTo>
                    <a:pt x="1571" y="2471"/>
                  </a:lnTo>
                  <a:lnTo>
                    <a:pt x="1584" y="2488"/>
                  </a:lnTo>
                  <a:lnTo>
                    <a:pt x="1597" y="2506"/>
                  </a:lnTo>
                  <a:lnTo>
                    <a:pt x="1608" y="2526"/>
                  </a:lnTo>
                  <a:lnTo>
                    <a:pt x="1618" y="2545"/>
                  </a:lnTo>
                  <a:lnTo>
                    <a:pt x="1626" y="2567"/>
                  </a:lnTo>
                  <a:lnTo>
                    <a:pt x="1632" y="2589"/>
                  </a:lnTo>
                  <a:lnTo>
                    <a:pt x="1637" y="2610"/>
                  </a:lnTo>
                  <a:lnTo>
                    <a:pt x="1640" y="2634"/>
                  </a:lnTo>
                  <a:lnTo>
                    <a:pt x="1640" y="2657"/>
                  </a:lnTo>
                  <a:lnTo>
                    <a:pt x="1640" y="2671"/>
                  </a:lnTo>
                  <a:lnTo>
                    <a:pt x="1639" y="2686"/>
                  </a:lnTo>
                  <a:lnTo>
                    <a:pt x="1637" y="2700"/>
                  </a:lnTo>
                  <a:lnTo>
                    <a:pt x="1635" y="2715"/>
                  </a:lnTo>
                  <a:lnTo>
                    <a:pt x="1632" y="2728"/>
                  </a:lnTo>
                  <a:lnTo>
                    <a:pt x="1628" y="2742"/>
                  </a:lnTo>
                  <a:lnTo>
                    <a:pt x="1624" y="2754"/>
                  </a:lnTo>
                  <a:lnTo>
                    <a:pt x="1619" y="2768"/>
                  </a:lnTo>
                  <a:lnTo>
                    <a:pt x="1612" y="2780"/>
                  </a:lnTo>
                  <a:lnTo>
                    <a:pt x="1606" y="2793"/>
                  </a:lnTo>
                  <a:lnTo>
                    <a:pt x="1600" y="2804"/>
                  </a:lnTo>
                  <a:lnTo>
                    <a:pt x="1593" y="2816"/>
                  </a:lnTo>
                  <a:lnTo>
                    <a:pt x="1584" y="2827"/>
                  </a:lnTo>
                  <a:lnTo>
                    <a:pt x="1576" y="2838"/>
                  </a:lnTo>
                  <a:lnTo>
                    <a:pt x="1567" y="2848"/>
                  </a:lnTo>
                  <a:lnTo>
                    <a:pt x="1557" y="2858"/>
                  </a:lnTo>
                  <a:lnTo>
                    <a:pt x="1548" y="2867"/>
                  </a:lnTo>
                  <a:lnTo>
                    <a:pt x="1538" y="2876"/>
                  </a:lnTo>
                  <a:lnTo>
                    <a:pt x="1526" y="2885"/>
                  </a:lnTo>
                  <a:lnTo>
                    <a:pt x="1516" y="2893"/>
                  </a:lnTo>
                  <a:lnTo>
                    <a:pt x="1504" y="2900"/>
                  </a:lnTo>
                  <a:lnTo>
                    <a:pt x="1492" y="2906"/>
                  </a:lnTo>
                  <a:lnTo>
                    <a:pt x="1480" y="2913"/>
                  </a:lnTo>
                  <a:lnTo>
                    <a:pt x="1467" y="2919"/>
                  </a:lnTo>
                  <a:lnTo>
                    <a:pt x="1455" y="2924"/>
                  </a:lnTo>
                  <a:lnTo>
                    <a:pt x="1441" y="2928"/>
                  </a:lnTo>
                  <a:lnTo>
                    <a:pt x="1428" y="2932"/>
                  </a:lnTo>
                  <a:lnTo>
                    <a:pt x="1414" y="2935"/>
                  </a:lnTo>
                  <a:lnTo>
                    <a:pt x="1400" y="2938"/>
                  </a:lnTo>
                  <a:lnTo>
                    <a:pt x="1385" y="2940"/>
                  </a:lnTo>
                  <a:lnTo>
                    <a:pt x="1372" y="2941"/>
                  </a:lnTo>
                  <a:lnTo>
                    <a:pt x="1356" y="2941"/>
                  </a:lnTo>
                  <a:lnTo>
                    <a:pt x="1342" y="2941"/>
                  </a:lnTo>
                  <a:lnTo>
                    <a:pt x="1327" y="2940"/>
                  </a:lnTo>
                  <a:lnTo>
                    <a:pt x="1314" y="2938"/>
                  </a:lnTo>
                  <a:lnTo>
                    <a:pt x="1299" y="2935"/>
                  </a:lnTo>
                  <a:lnTo>
                    <a:pt x="1286" y="2932"/>
                  </a:lnTo>
                  <a:lnTo>
                    <a:pt x="1272" y="2928"/>
                  </a:lnTo>
                  <a:lnTo>
                    <a:pt x="1259" y="2924"/>
                  </a:lnTo>
                  <a:lnTo>
                    <a:pt x="1246" y="2919"/>
                  </a:lnTo>
                  <a:lnTo>
                    <a:pt x="1234" y="2913"/>
                  </a:lnTo>
                  <a:lnTo>
                    <a:pt x="1221" y="2906"/>
                  </a:lnTo>
                  <a:lnTo>
                    <a:pt x="1209" y="2900"/>
                  </a:lnTo>
                  <a:lnTo>
                    <a:pt x="1197" y="2893"/>
                  </a:lnTo>
                  <a:lnTo>
                    <a:pt x="1186" y="2885"/>
                  </a:lnTo>
                  <a:lnTo>
                    <a:pt x="1176" y="2876"/>
                  </a:lnTo>
                  <a:lnTo>
                    <a:pt x="1165" y="2867"/>
                  </a:lnTo>
                  <a:lnTo>
                    <a:pt x="1156" y="2858"/>
                  </a:lnTo>
                  <a:lnTo>
                    <a:pt x="1146" y="2848"/>
                  </a:lnTo>
                  <a:lnTo>
                    <a:pt x="1137" y="2838"/>
                  </a:lnTo>
                  <a:lnTo>
                    <a:pt x="1129" y="2827"/>
                  </a:lnTo>
                  <a:lnTo>
                    <a:pt x="1121" y="2816"/>
                  </a:lnTo>
                  <a:lnTo>
                    <a:pt x="1113" y="2804"/>
                  </a:lnTo>
                  <a:lnTo>
                    <a:pt x="1106" y="2793"/>
                  </a:lnTo>
                  <a:lnTo>
                    <a:pt x="1100" y="2780"/>
                  </a:lnTo>
                  <a:lnTo>
                    <a:pt x="1095" y="2768"/>
                  </a:lnTo>
                  <a:lnTo>
                    <a:pt x="1089" y="2754"/>
                  </a:lnTo>
                  <a:lnTo>
                    <a:pt x="1085" y="2742"/>
                  </a:lnTo>
                  <a:lnTo>
                    <a:pt x="1081" y="2728"/>
                  </a:lnTo>
                  <a:lnTo>
                    <a:pt x="1078" y="2715"/>
                  </a:lnTo>
                  <a:lnTo>
                    <a:pt x="1076" y="2700"/>
                  </a:lnTo>
                  <a:lnTo>
                    <a:pt x="1074" y="2686"/>
                  </a:lnTo>
                  <a:lnTo>
                    <a:pt x="1073" y="2671"/>
                  </a:lnTo>
                  <a:lnTo>
                    <a:pt x="1072" y="2657"/>
                  </a:lnTo>
                  <a:lnTo>
                    <a:pt x="1073" y="2643"/>
                  </a:lnTo>
                  <a:lnTo>
                    <a:pt x="1074" y="2628"/>
                  </a:lnTo>
                  <a:lnTo>
                    <a:pt x="1076" y="2615"/>
                  </a:lnTo>
                  <a:lnTo>
                    <a:pt x="1078" y="2600"/>
                  </a:lnTo>
                  <a:lnTo>
                    <a:pt x="1081" y="2587"/>
                  </a:lnTo>
                  <a:lnTo>
                    <a:pt x="1085" y="2573"/>
                  </a:lnTo>
                  <a:lnTo>
                    <a:pt x="1089" y="2560"/>
                  </a:lnTo>
                  <a:lnTo>
                    <a:pt x="1095" y="2547"/>
                  </a:lnTo>
                  <a:lnTo>
                    <a:pt x="1100" y="2534"/>
                  </a:lnTo>
                  <a:lnTo>
                    <a:pt x="1106" y="2522"/>
                  </a:lnTo>
                  <a:lnTo>
                    <a:pt x="1113" y="2510"/>
                  </a:lnTo>
                  <a:lnTo>
                    <a:pt x="1121" y="2499"/>
                  </a:lnTo>
                  <a:lnTo>
                    <a:pt x="1129" y="2487"/>
                  </a:lnTo>
                  <a:lnTo>
                    <a:pt x="1137" y="2477"/>
                  </a:lnTo>
                  <a:lnTo>
                    <a:pt x="1146" y="2467"/>
                  </a:lnTo>
                  <a:lnTo>
                    <a:pt x="1156" y="2457"/>
                  </a:lnTo>
                  <a:lnTo>
                    <a:pt x="1165" y="2447"/>
                  </a:lnTo>
                  <a:lnTo>
                    <a:pt x="1176" y="2439"/>
                  </a:lnTo>
                  <a:lnTo>
                    <a:pt x="1186" y="2430"/>
                  </a:lnTo>
                  <a:lnTo>
                    <a:pt x="1197" y="2422"/>
                  </a:lnTo>
                  <a:lnTo>
                    <a:pt x="1209" y="2415"/>
                  </a:lnTo>
                  <a:lnTo>
                    <a:pt x="1221" y="2408"/>
                  </a:lnTo>
                  <a:lnTo>
                    <a:pt x="1234" y="2401"/>
                  </a:lnTo>
                  <a:lnTo>
                    <a:pt x="1246" y="2396"/>
                  </a:lnTo>
                  <a:lnTo>
                    <a:pt x="1259" y="2391"/>
                  </a:lnTo>
                  <a:lnTo>
                    <a:pt x="1272" y="2387"/>
                  </a:lnTo>
                  <a:lnTo>
                    <a:pt x="1286" y="2383"/>
                  </a:lnTo>
                  <a:lnTo>
                    <a:pt x="1299" y="2380"/>
                  </a:lnTo>
                  <a:lnTo>
                    <a:pt x="1314" y="2376"/>
                  </a:lnTo>
                  <a:lnTo>
                    <a:pt x="1327" y="2375"/>
                  </a:lnTo>
                  <a:lnTo>
                    <a:pt x="1342" y="2374"/>
                  </a:lnTo>
                  <a:lnTo>
                    <a:pt x="1356" y="2373"/>
                  </a:lnTo>
                  <a:lnTo>
                    <a:pt x="1366" y="2373"/>
                  </a:lnTo>
                  <a:lnTo>
                    <a:pt x="1377" y="2374"/>
                  </a:lnTo>
                  <a:lnTo>
                    <a:pt x="1387" y="2375"/>
                  </a:lnTo>
                  <a:lnTo>
                    <a:pt x="1398" y="2376"/>
                  </a:lnTo>
                  <a:lnTo>
                    <a:pt x="1406" y="2350"/>
                  </a:lnTo>
                  <a:lnTo>
                    <a:pt x="1413" y="2321"/>
                  </a:lnTo>
                  <a:lnTo>
                    <a:pt x="1421" y="2291"/>
                  </a:lnTo>
                  <a:lnTo>
                    <a:pt x="1430" y="2260"/>
                  </a:lnTo>
                  <a:lnTo>
                    <a:pt x="1438" y="2228"/>
                  </a:lnTo>
                  <a:lnTo>
                    <a:pt x="1445" y="2197"/>
                  </a:lnTo>
                  <a:lnTo>
                    <a:pt x="1452" y="2166"/>
                  </a:lnTo>
                  <a:lnTo>
                    <a:pt x="1458" y="2133"/>
                  </a:lnTo>
                  <a:lnTo>
                    <a:pt x="1462" y="2100"/>
                  </a:lnTo>
                  <a:lnTo>
                    <a:pt x="1466" y="2065"/>
                  </a:lnTo>
                  <a:lnTo>
                    <a:pt x="1468" y="2030"/>
                  </a:lnTo>
                  <a:lnTo>
                    <a:pt x="1469" y="1991"/>
                  </a:lnTo>
                  <a:lnTo>
                    <a:pt x="1469" y="1953"/>
                  </a:lnTo>
                  <a:lnTo>
                    <a:pt x="1467" y="1913"/>
                  </a:lnTo>
                  <a:lnTo>
                    <a:pt x="1464" y="1871"/>
                  </a:lnTo>
                  <a:lnTo>
                    <a:pt x="1461" y="1830"/>
                  </a:lnTo>
                  <a:lnTo>
                    <a:pt x="1457" y="1789"/>
                  </a:lnTo>
                  <a:lnTo>
                    <a:pt x="1452" y="1747"/>
                  </a:lnTo>
                  <a:lnTo>
                    <a:pt x="1446" y="1708"/>
                  </a:lnTo>
                  <a:lnTo>
                    <a:pt x="1442" y="1671"/>
                  </a:lnTo>
                  <a:lnTo>
                    <a:pt x="1441" y="1666"/>
                  </a:lnTo>
                  <a:lnTo>
                    <a:pt x="1441" y="1665"/>
                  </a:lnTo>
                  <a:lnTo>
                    <a:pt x="1441" y="1664"/>
                  </a:lnTo>
                  <a:lnTo>
                    <a:pt x="1439" y="1652"/>
                  </a:lnTo>
                  <a:lnTo>
                    <a:pt x="1439" y="1651"/>
                  </a:lnTo>
                  <a:lnTo>
                    <a:pt x="1435" y="1618"/>
                  </a:lnTo>
                  <a:lnTo>
                    <a:pt x="1431" y="1587"/>
                  </a:lnTo>
                  <a:lnTo>
                    <a:pt x="1427" y="1558"/>
                  </a:lnTo>
                  <a:lnTo>
                    <a:pt x="1421" y="1531"/>
                  </a:lnTo>
                  <a:lnTo>
                    <a:pt x="1416" y="1505"/>
                  </a:lnTo>
                  <a:lnTo>
                    <a:pt x="1411" y="1480"/>
                  </a:lnTo>
                  <a:lnTo>
                    <a:pt x="1405" y="1457"/>
                  </a:lnTo>
                  <a:lnTo>
                    <a:pt x="1398" y="1436"/>
                  </a:lnTo>
                  <a:lnTo>
                    <a:pt x="1389" y="1413"/>
                  </a:lnTo>
                  <a:lnTo>
                    <a:pt x="1379" y="1392"/>
                  </a:lnTo>
                  <a:lnTo>
                    <a:pt x="1366" y="1371"/>
                  </a:lnTo>
                  <a:lnTo>
                    <a:pt x="1353" y="1352"/>
                  </a:lnTo>
                  <a:lnTo>
                    <a:pt x="1335" y="1331"/>
                  </a:lnTo>
                  <a:lnTo>
                    <a:pt x="1317" y="1309"/>
                  </a:lnTo>
                  <a:lnTo>
                    <a:pt x="1293" y="1285"/>
                  </a:lnTo>
                  <a:lnTo>
                    <a:pt x="1267" y="1261"/>
                  </a:lnTo>
                  <a:lnTo>
                    <a:pt x="1237" y="1233"/>
                  </a:lnTo>
                  <a:lnTo>
                    <a:pt x="1204" y="1204"/>
                  </a:lnTo>
                  <a:lnTo>
                    <a:pt x="1169" y="1175"/>
                  </a:lnTo>
                  <a:lnTo>
                    <a:pt x="1134" y="1145"/>
                  </a:lnTo>
                  <a:lnTo>
                    <a:pt x="1111" y="1166"/>
                  </a:lnTo>
                  <a:lnTo>
                    <a:pt x="1087" y="1186"/>
                  </a:lnTo>
                  <a:lnTo>
                    <a:pt x="1062" y="1206"/>
                  </a:lnTo>
                  <a:lnTo>
                    <a:pt x="1037" y="1223"/>
                  </a:lnTo>
                  <a:lnTo>
                    <a:pt x="1010" y="1240"/>
                  </a:lnTo>
                  <a:lnTo>
                    <a:pt x="982" y="1255"/>
                  </a:lnTo>
                  <a:lnTo>
                    <a:pt x="954" y="1270"/>
                  </a:lnTo>
                  <a:lnTo>
                    <a:pt x="924" y="1283"/>
                  </a:lnTo>
                  <a:lnTo>
                    <a:pt x="894" y="1295"/>
                  </a:lnTo>
                  <a:lnTo>
                    <a:pt x="863" y="1304"/>
                  </a:lnTo>
                  <a:lnTo>
                    <a:pt x="832" y="1313"/>
                  </a:lnTo>
                  <a:lnTo>
                    <a:pt x="801" y="1321"/>
                  </a:lnTo>
                  <a:lnTo>
                    <a:pt x="768" y="1326"/>
                  </a:lnTo>
                  <a:lnTo>
                    <a:pt x="736" y="1330"/>
                  </a:lnTo>
                  <a:lnTo>
                    <a:pt x="702" y="1333"/>
                  </a:lnTo>
                  <a:lnTo>
                    <a:pt x="668" y="1333"/>
                  </a:lnTo>
                  <a:lnTo>
                    <a:pt x="634" y="1333"/>
                  </a:lnTo>
                  <a:lnTo>
                    <a:pt x="600" y="1330"/>
                  </a:lnTo>
                  <a:lnTo>
                    <a:pt x="567" y="1326"/>
                  </a:lnTo>
                  <a:lnTo>
                    <a:pt x="533" y="1320"/>
                  </a:lnTo>
                  <a:lnTo>
                    <a:pt x="501" y="1312"/>
                  </a:lnTo>
                  <a:lnTo>
                    <a:pt x="469" y="1303"/>
                  </a:lnTo>
                  <a:lnTo>
                    <a:pt x="439" y="1293"/>
                  </a:lnTo>
                  <a:lnTo>
                    <a:pt x="408" y="1281"/>
                  </a:lnTo>
                  <a:lnTo>
                    <a:pt x="379" y="1268"/>
                  </a:lnTo>
                  <a:lnTo>
                    <a:pt x="350" y="1253"/>
                  </a:lnTo>
                  <a:lnTo>
                    <a:pt x="322" y="1237"/>
                  </a:lnTo>
                  <a:lnTo>
                    <a:pt x="295" y="1219"/>
                  </a:lnTo>
                  <a:lnTo>
                    <a:pt x="269" y="1201"/>
                  </a:lnTo>
                  <a:lnTo>
                    <a:pt x="243" y="1181"/>
                  </a:lnTo>
                  <a:lnTo>
                    <a:pt x="219" y="1160"/>
                  </a:lnTo>
                  <a:lnTo>
                    <a:pt x="196" y="1138"/>
                  </a:lnTo>
                  <a:lnTo>
                    <a:pt x="173" y="1115"/>
                  </a:lnTo>
                  <a:lnTo>
                    <a:pt x="153" y="1091"/>
                  </a:lnTo>
                  <a:lnTo>
                    <a:pt x="133" y="1066"/>
                  </a:lnTo>
                  <a:lnTo>
                    <a:pt x="114" y="1039"/>
                  </a:lnTo>
                  <a:lnTo>
                    <a:pt x="97" y="1012"/>
                  </a:lnTo>
                  <a:lnTo>
                    <a:pt x="81" y="984"/>
                  </a:lnTo>
                  <a:lnTo>
                    <a:pt x="65" y="956"/>
                  </a:lnTo>
                  <a:lnTo>
                    <a:pt x="52" y="926"/>
                  </a:lnTo>
                  <a:lnTo>
                    <a:pt x="41" y="896"/>
                  </a:lnTo>
                  <a:lnTo>
                    <a:pt x="30" y="865"/>
                  </a:lnTo>
                  <a:lnTo>
                    <a:pt x="21" y="833"/>
                  </a:lnTo>
                  <a:lnTo>
                    <a:pt x="14" y="801"/>
                  </a:lnTo>
                  <a:lnTo>
                    <a:pt x="7" y="768"/>
                  </a:lnTo>
                  <a:lnTo>
                    <a:pt x="3" y="735"/>
                  </a:lnTo>
                  <a:lnTo>
                    <a:pt x="1" y="701"/>
                  </a:lnTo>
                  <a:lnTo>
                    <a:pt x="0" y="666"/>
                  </a:lnTo>
                  <a:lnTo>
                    <a:pt x="1" y="632"/>
                  </a:lnTo>
                  <a:lnTo>
                    <a:pt x="3" y="598"/>
                  </a:lnTo>
                  <a:lnTo>
                    <a:pt x="7" y="565"/>
                  </a:lnTo>
                  <a:lnTo>
                    <a:pt x="14" y="532"/>
                  </a:lnTo>
                  <a:lnTo>
                    <a:pt x="21" y="500"/>
                  </a:lnTo>
                  <a:lnTo>
                    <a:pt x="30" y="469"/>
                  </a:lnTo>
                  <a:lnTo>
                    <a:pt x="41" y="438"/>
                  </a:lnTo>
                  <a:lnTo>
                    <a:pt x="52" y="407"/>
                  </a:lnTo>
                  <a:lnTo>
                    <a:pt x="65" y="378"/>
                  </a:lnTo>
                  <a:lnTo>
                    <a:pt x="81" y="349"/>
                  </a:lnTo>
                  <a:lnTo>
                    <a:pt x="97" y="321"/>
                  </a:lnTo>
                  <a:lnTo>
                    <a:pt x="114" y="294"/>
                  </a:lnTo>
                  <a:lnTo>
                    <a:pt x="133" y="268"/>
                  </a:lnTo>
                  <a:lnTo>
                    <a:pt x="153" y="242"/>
                  </a:lnTo>
                  <a:lnTo>
                    <a:pt x="173" y="218"/>
                  </a:lnTo>
                  <a:lnTo>
                    <a:pt x="196" y="195"/>
                  </a:lnTo>
                  <a:lnTo>
                    <a:pt x="219" y="173"/>
                  </a:lnTo>
                  <a:lnTo>
                    <a:pt x="243" y="152"/>
                  </a:lnTo>
                  <a:lnTo>
                    <a:pt x="269" y="132"/>
                  </a:lnTo>
                  <a:lnTo>
                    <a:pt x="295" y="114"/>
                  </a:lnTo>
                  <a:lnTo>
                    <a:pt x="322" y="96"/>
                  </a:lnTo>
                  <a:lnTo>
                    <a:pt x="350" y="81"/>
                  </a:lnTo>
                  <a:lnTo>
                    <a:pt x="379" y="65"/>
                  </a:lnTo>
                  <a:lnTo>
                    <a:pt x="408" y="53"/>
                  </a:lnTo>
                  <a:lnTo>
                    <a:pt x="439" y="40"/>
                  </a:lnTo>
                  <a:lnTo>
                    <a:pt x="469" y="30"/>
                  </a:lnTo>
                  <a:lnTo>
                    <a:pt x="501" y="21"/>
                  </a:lnTo>
                  <a:lnTo>
                    <a:pt x="533" y="13"/>
                  </a:lnTo>
                  <a:lnTo>
                    <a:pt x="567" y="7"/>
                  </a:lnTo>
                  <a:lnTo>
                    <a:pt x="600" y="3"/>
                  </a:lnTo>
                  <a:lnTo>
                    <a:pt x="634" y="1"/>
                  </a:lnTo>
                  <a:lnTo>
                    <a:pt x="668" y="0"/>
                  </a:lnTo>
                  <a:close/>
                  <a:moveTo>
                    <a:pt x="1524" y="1176"/>
                  </a:moveTo>
                  <a:lnTo>
                    <a:pt x="1533" y="1182"/>
                  </a:lnTo>
                  <a:lnTo>
                    <a:pt x="1543" y="1187"/>
                  </a:lnTo>
                  <a:lnTo>
                    <a:pt x="1553" y="1192"/>
                  </a:lnTo>
                  <a:lnTo>
                    <a:pt x="1565" y="1197"/>
                  </a:lnTo>
                  <a:lnTo>
                    <a:pt x="1576" y="1201"/>
                  </a:lnTo>
                  <a:lnTo>
                    <a:pt x="1587" y="1205"/>
                  </a:lnTo>
                  <a:lnTo>
                    <a:pt x="1599" y="1207"/>
                  </a:lnTo>
                  <a:lnTo>
                    <a:pt x="1611" y="1210"/>
                  </a:lnTo>
                  <a:lnTo>
                    <a:pt x="1637" y="1213"/>
                  </a:lnTo>
                  <a:lnTo>
                    <a:pt x="1663" y="1214"/>
                  </a:lnTo>
                  <a:lnTo>
                    <a:pt x="1689" y="1214"/>
                  </a:lnTo>
                  <a:lnTo>
                    <a:pt x="1716" y="1213"/>
                  </a:lnTo>
                  <a:lnTo>
                    <a:pt x="1742" y="1211"/>
                  </a:lnTo>
                  <a:lnTo>
                    <a:pt x="1768" y="1208"/>
                  </a:lnTo>
                  <a:lnTo>
                    <a:pt x="1792" y="1204"/>
                  </a:lnTo>
                  <a:lnTo>
                    <a:pt x="1815" y="1200"/>
                  </a:lnTo>
                  <a:lnTo>
                    <a:pt x="1836" y="1194"/>
                  </a:lnTo>
                  <a:lnTo>
                    <a:pt x="1856" y="1190"/>
                  </a:lnTo>
                  <a:lnTo>
                    <a:pt x="1873" y="1186"/>
                  </a:lnTo>
                  <a:lnTo>
                    <a:pt x="1886" y="1183"/>
                  </a:lnTo>
                  <a:lnTo>
                    <a:pt x="1906" y="1178"/>
                  </a:lnTo>
                  <a:lnTo>
                    <a:pt x="1916" y="1177"/>
                  </a:lnTo>
                  <a:lnTo>
                    <a:pt x="1919" y="1178"/>
                  </a:lnTo>
                  <a:lnTo>
                    <a:pt x="1922" y="1179"/>
                  </a:lnTo>
                  <a:lnTo>
                    <a:pt x="1924" y="1182"/>
                  </a:lnTo>
                  <a:lnTo>
                    <a:pt x="1925" y="1186"/>
                  </a:lnTo>
                  <a:lnTo>
                    <a:pt x="1930" y="1197"/>
                  </a:lnTo>
                  <a:lnTo>
                    <a:pt x="1935" y="1212"/>
                  </a:lnTo>
                  <a:lnTo>
                    <a:pt x="1940" y="1225"/>
                  </a:lnTo>
                  <a:lnTo>
                    <a:pt x="1945" y="1237"/>
                  </a:lnTo>
                  <a:lnTo>
                    <a:pt x="1950" y="1248"/>
                  </a:lnTo>
                  <a:lnTo>
                    <a:pt x="1950" y="1249"/>
                  </a:lnTo>
                  <a:lnTo>
                    <a:pt x="1953" y="1247"/>
                  </a:lnTo>
                  <a:lnTo>
                    <a:pt x="1972" y="1231"/>
                  </a:lnTo>
                  <a:lnTo>
                    <a:pt x="1993" y="1214"/>
                  </a:lnTo>
                  <a:lnTo>
                    <a:pt x="2020" y="1190"/>
                  </a:lnTo>
                  <a:lnTo>
                    <a:pt x="2035" y="1177"/>
                  </a:lnTo>
                  <a:lnTo>
                    <a:pt x="2048" y="1161"/>
                  </a:lnTo>
                  <a:lnTo>
                    <a:pt x="2063" y="1145"/>
                  </a:lnTo>
                  <a:lnTo>
                    <a:pt x="2076" y="1127"/>
                  </a:lnTo>
                  <a:lnTo>
                    <a:pt x="2090" y="1109"/>
                  </a:lnTo>
                  <a:lnTo>
                    <a:pt x="2101" y="1090"/>
                  </a:lnTo>
                  <a:lnTo>
                    <a:pt x="2112" y="1071"/>
                  </a:lnTo>
                  <a:lnTo>
                    <a:pt x="2122" y="1053"/>
                  </a:lnTo>
                  <a:lnTo>
                    <a:pt x="2138" y="1017"/>
                  </a:lnTo>
                  <a:lnTo>
                    <a:pt x="2150" y="990"/>
                  </a:lnTo>
                  <a:lnTo>
                    <a:pt x="2161" y="965"/>
                  </a:lnTo>
                  <a:lnTo>
                    <a:pt x="2162" y="961"/>
                  </a:lnTo>
                  <a:lnTo>
                    <a:pt x="2159" y="961"/>
                  </a:lnTo>
                  <a:lnTo>
                    <a:pt x="2137" y="967"/>
                  </a:lnTo>
                  <a:lnTo>
                    <a:pt x="2114" y="972"/>
                  </a:lnTo>
                  <a:lnTo>
                    <a:pt x="2084" y="979"/>
                  </a:lnTo>
                  <a:lnTo>
                    <a:pt x="2050" y="985"/>
                  </a:lnTo>
                  <a:lnTo>
                    <a:pt x="2013" y="990"/>
                  </a:lnTo>
                  <a:lnTo>
                    <a:pt x="1974" y="994"/>
                  </a:lnTo>
                  <a:lnTo>
                    <a:pt x="1938" y="996"/>
                  </a:lnTo>
                  <a:lnTo>
                    <a:pt x="1907" y="996"/>
                  </a:lnTo>
                  <a:lnTo>
                    <a:pt x="1883" y="996"/>
                  </a:lnTo>
                  <a:lnTo>
                    <a:pt x="1860" y="996"/>
                  </a:lnTo>
                  <a:lnTo>
                    <a:pt x="1857" y="996"/>
                  </a:lnTo>
                  <a:lnTo>
                    <a:pt x="1857" y="998"/>
                  </a:lnTo>
                  <a:lnTo>
                    <a:pt x="1862" y="1011"/>
                  </a:lnTo>
                  <a:lnTo>
                    <a:pt x="1868" y="1025"/>
                  </a:lnTo>
                  <a:lnTo>
                    <a:pt x="1874" y="1041"/>
                  </a:lnTo>
                  <a:lnTo>
                    <a:pt x="1880" y="1058"/>
                  </a:lnTo>
                  <a:lnTo>
                    <a:pt x="1884" y="1072"/>
                  </a:lnTo>
                  <a:lnTo>
                    <a:pt x="1889" y="1085"/>
                  </a:lnTo>
                  <a:lnTo>
                    <a:pt x="1890" y="1087"/>
                  </a:lnTo>
                  <a:lnTo>
                    <a:pt x="1887" y="1088"/>
                  </a:lnTo>
                  <a:lnTo>
                    <a:pt x="1870" y="1089"/>
                  </a:lnTo>
                  <a:lnTo>
                    <a:pt x="1850" y="1091"/>
                  </a:lnTo>
                  <a:lnTo>
                    <a:pt x="1822" y="1092"/>
                  </a:lnTo>
                  <a:lnTo>
                    <a:pt x="1803" y="1092"/>
                  </a:lnTo>
                  <a:lnTo>
                    <a:pt x="1782" y="1091"/>
                  </a:lnTo>
                  <a:lnTo>
                    <a:pt x="1759" y="1088"/>
                  </a:lnTo>
                  <a:lnTo>
                    <a:pt x="1732" y="1085"/>
                  </a:lnTo>
                  <a:lnTo>
                    <a:pt x="1702" y="1079"/>
                  </a:lnTo>
                  <a:lnTo>
                    <a:pt x="1669" y="1073"/>
                  </a:lnTo>
                  <a:lnTo>
                    <a:pt x="1636" y="1066"/>
                  </a:lnTo>
                  <a:lnTo>
                    <a:pt x="1602" y="1058"/>
                  </a:lnTo>
                  <a:lnTo>
                    <a:pt x="1570" y="1050"/>
                  </a:lnTo>
                  <a:lnTo>
                    <a:pt x="1539" y="1043"/>
                  </a:lnTo>
                  <a:lnTo>
                    <a:pt x="1512" y="1036"/>
                  </a:lnTo>
                  <a:lnTo>
                    <a:pt x="1488" y="1030"/>
                  </a:lnTo>
                  <a:lnTo>
                    <a:pt x="1456" y="1023"/>
                  </a:lnTo>
                  <a:lnTo>
                    <a:pt x="1439" y="1018"/>
                  </a:lnTo>
                  <a:lnTo>
                    <a:pt x="1433" y="1016"/>
                  </a:lnTo>
                  <a:lnTo>
                    <a:pt x="1433" y="1016"/>
                  </a:lnTo>
                  <a:lnTo>
                    <a:pt x="1434" y="1020"/>
                  </a:lnTo>
                  <a:lnTo>
                    <a:pt x="1443" y="1047"/>
                  </a:lnTo>
                  <a:lnTo>
                    <a:pt x="1448" y="1061"/>
                  </a:lnTo>
                  <a:lnTo>
                    <a:pt x="1454" y="1075"/>
                  </a:lnTo>
                  <a:lnTo>
                    <a:pt x="1461" y="1093"/>
                  </a:lnTo>
                  <a:lnTo>
                    <a:pt x="1470" y="1111"/>
                  </a:lnTo>
                  <a:lnTo>
                    <a:pt x="1481" y="1128"/>
                  </a:lnTo>
                  <a:lnTo>
                    <a:pt x="1493" y="1146"/>
                  </a:lnTo>
                  <a:lnTo>
                    <a:pt x="1500" y="1154"/>
                  </a:lnTo>
                  <a:lnTo>
                    <a:pt x="1508" y="1161"/>
                  </a:lnTo>
                  <a:lnTo>
                    <a:pt x="1516" y="1168"/>
                  </a:lnTo>
                  <a:lnTo>
                    <a:pt x="1524" y="1176"/>
                  </a:lnTo>
                  <a:close/>
                  <a:moveTo>
                    <a:pt x="2147" y="1514"/>
                  </a:moveTo>
                  <a:lnTo>
                    <a:pt x="2136" y="1518"/>
                  </a:lnTo>
                  <a:lnTo>
                    <a:pt x="2126" y="1524"/>
                  </a:lnTo>
                  <a:lnTo>
                    <a:pt x="2117" y="1529"/>
                  </a:lnTo>
                  <a:lnTo>
                    <a:pt x="2106" y="1536"/>
                  </a:lnTo>
                  <a:lnTo>
                    <a:pt x="2097" y="1543"/>
                  </a:lnTo>
                  <a:lnTo>
                    <a:pt x="2087" y="1550"/>
                  </a:lnTo>
                  <a:lnTo>
                    <a:pt x="2078" y="1559"/>
                  </a:lnTo>
                  <a:lnTo>
                    <a:pt x="2070" y="1568"/>
                  </a:lnTo>
                  <a:lnTo>
                    <a:pt x="2053" y="1587"/>
                  </a:lnTo>
                  <a:lnTo>
                    <a:pt x="2037" y="1607"/>
                  </a:lnTo>
                  <a:lnTo>
                    <a:pt x="2022" y="1629"/>
                  </a:lnTo>
                  <a:lnTo>
                    <a:pt x="2009" y="1652"/>
                  </a:lnTo>
                  <a:lnTo>
                    <a:pt x="1996" y="1675"/>
                  </a:lnTo>
                  <a:lnTo>
                    <a:pt x="1985" y="1698"/>
                  </a:lnTo>
                  <a:lnTo>
                    <a:pt x="1974" y="1720"/>
                  </a:lnTo>
                  <a:lnTo>
                    <a:pt x="1965" y="1742"/>
                  </a:lnTo>
                  <a:lnTo>
                    <a:pt x="1957" y="1763"/>
                  </a:lnTo>
                  <a:lnTo>
                    <a:pt x="1950" y="1781"/>
                  </a:lnTo>
                  <a:lnTo>
                    <a:pt x="1944" y="1797"/>
                  </a:lnTo>
                  <a:lnTo>
                    <a:pt x="1939" y="1810"/>
                  </a:lnTo>
                  <a:lnTo>
                    <a:pt x="1932" y="1830"/>
                  </a:lnTo>
                  <a:lnTo>
                    <a:pt x="1928" y="1839"/>
                  </a:lnTo>
                  <a:lnTo>
                    <a:pt x="1925" y="1841"/>
                  </a:lnTo>
                  <a:lnTo>
                    <a:pt x="1923" y="1841"/>
                  </a:lnTo>
                  <a:lnTo>
                    <a:pt x="1918" y="1841"/>
                  </a:lnTo>
                  <a:lnTo>
                    <a:pt x="1914" y="1840"/>
                  </a:lnTo>
                  <a:lnTo>
                    <a:pt x="1903" y="1838"/>
                  </a:lnTo>
                  <a:lnTo>
                    <a:pt x="1888" y="1835"/>
                  </a:lnTo>
                  <a:lnTo>
                    <a:pt x="1874" y="1831"/>
                  </a:lnTo>
                  <a:lnTo>
                    <a:pt x="1861" y="1829"/>
                  </a:lnTo>
                  <a:lnTo>
                    <a:pt x="1850" y="1826"/>
                  </a:lnTo>
                  <a:lnTo>
                    <a:pt x="1848" y="1826"/>
                  </a:lnTo>
                  <a:lnTo>
                    <a:pt x="1849" y="1830"/>
                  </a:lnTo>
                  <a:lnTo>
                    <a:pt x="1851" y="1855"/>
                  </a:lnTo>
                  <a:lnTo>
                    <a:pt x="1853" y="1882"/>
                  </a:lnTo>
                  <a:lnTo>
                    <a:pt x="1858" y="1917"/>
                  </a:lnTo>
                  <a:lnTo>
                    <a:pt x="1862" y="1937"/>
                  </a:lnTo>
                  <a:lnTo>
                    <a:pt x="1867" y="1957"/>
                  </a:lnTo>
                  <a:lnTo>
                    <a:pt x="1873" y="1978"/>
                  </a:lnTo>
                  <a:lnTo>
                    <a:pt x="1879" y="1999"/>
                  </a:lnTo>
                  <a:lnTo>
                    <a:pt x="1887" y="2019"/>
                  </a:lnTo>
                  <a:lnTo>
                    <a:pt x="1897" y="2040"/>
                  </a:lnTo>
                  <a:lnTo>
                    <a:pt x="1907" y="2060"/>
                  </a:lnTo>
                  <a:lnTo>
                    <a:pt x="1916" y="2078"/>
                  </a:lnTo>
                  <a:lnTo>
                    <a:pt x="1936" y="2110"/>
                  </a:lnTo>
                  <a:lnTo>
                    <a:pt x="1952" y="2136"/>
                  </a:lnTo>
                  <a:lnTo>
                    <a:pt x="1967" y="2159"/>
                  </a:lnTo>
                  <a:lnTo>
                    <a:pt x="1969" y="2163"/>
                  </a:lnTo>
                  <a:lnTo>
                    <a:pt x="1970" y="2160"/>
                  </a:lnTo>
                  <a:lnTo>
                    <a:pt x="1979" y="2139"/>
                  </a:lnTo>
                  <a:lnTo>
                    <a:pt x="1987" y="2117"/>
                  </a:lnTo>
                  <a:lnTo>
                    <a:pt x="1998" y="2089"/>
                  </a:lnTo>
                  <a:lnTo>
                    <a:pt x="2013" y="2057"/>
                  </a:lnTo>
                  <a:lnTo>
                    <a:pt x="2029" y="2022"/>
                  </a:lnTo>
                  <a:lnTo>
                    <a:pt x="2048" y="1988"/>
                  </a:lnTo>
                  <a:lnTo>
                    <a:pt x="2066" y="1958"/>
                  </a:lnTo>
                  <a:lnTo>
                    <a:pt x="2083" y="1931"/>
                  </a:lnTo>
                  <a:lnTo>
                    <a:pt x="2096" y="1912"/>
                  </a:lnTo>
                  <a:lnTo>
                    <a:pt x="2109" y="1893"/>
                  </a:lnTo>
                  <a:lnTo>
                    <a:pt x="2110" y="1890"/>
                  </a:lnTo>
                  <a:lnTo>
                    <a:pt x="2109" y="1890"/>
                  </a:lnTo>
                  <a:lnTo>
                    <a:pt x="2095" y="1886"/>
                  </a:lnTo>
                  <a:lnTo>
                    <a:pt x="2081" y="1883"/>
                  </a:lnTo>
                  <a:lnTo>
                    <a:pt x="2064" y="1879"/>
                  </a:lnTo>
                  <a:lnTo>
                    <a:pt x="2046" y="1874"/>
                  </a:lnTo>
                  <a:lnTo>
                    <a:pt x="2033" y="1870"/>
                  </a:lnTo>
                  <a:lnTo>
                    <a:pt x="2019" y="1867"/>
                  </a:lnTo>
                  <a:lnTo>
                    <a:pt x="2017" y="1867"/>
                  </a:lnTo>
                  <a:lnTo>
                    <a:pt x="2018" y="1865"/>
                  </a:lnTo>
                  <a:lnTo>
                    <a:pt x="2026" y="1849"/>
                  </a:lnTo>
                  <a:lnTo>
                    <a:pt x="2036" y="1832"/>
                  </a:lnTo>
                  <a:lnTo>
                    <a:pt x="2050" y="1807"/>
                  </a:lnTo>
                  <a:lnTo>
                    <a:pt x="2061" y="1793"/>
                  </a:lnTo>
                  <a:lnTo>
                    <a:pt x="2074" y="1776"/>
                  </a:lnTo>
                  <a:lnTo>
                    <a:pt x="2089" y="1757"/>
                  </a:lnTo>
                  <a:lnTo>
                    <a:pt x="2107" y="1737"/>
                  </a:lnTo>
                  <a:lnTo>
                    <a:pt x="2128" y="1715"/>
                  </a:lnTo>
                  <a:lnTo>
                    <a:pt x="2151" y="1692"/>
                  </a:lnTo>
                  <a:lnTo>
                    <a:pt x="2176" y="1668"/>
                  </a:lnTo>
                  <a:lnTo>
                    <a:pt x="2201" y="1645"/>
                  </a:lnTo>
                  <a:lnTo>
                    <a:pt x="2225" y="1622"/>
                  </a:lnTo>
                  <a:lnTo>
                    <a:pt x="2248" y="1600"/>
                  </a:lnTo>
                  <a:lnTo>
                    <a:pt x="2270" y="1581"/>
                  </a:lnTo>
                  <a:lnTo>
                    <a:pt x="2288" y="1565"/>
                  </a:lnTo>
                  <a:lnTo>
                    <a:pt x="2313" y="1543"/>
                  </a:lnTo>
                  <a:lnTo>
                    <a:pt x="2325" y="1532"/>
                  </a:lnTo>
                  <a:lnTo>
                    <a:pt x="2329" y="1528"/>
                  </a:lnTo>
                  <a:lnTo>
                    <a:pt x="2330" y="1527"/>
                  </a:lnTo>
                  <a:lnTo>
                    <a:pt x="2330" y="1527"/>
                  </a:lnTo>
                  <a:lnTo>
                    <a:pt x="2326" y="1526"/>
                  </a:lnTo>
                  <a:lnTo>
                    <a:pt x="2317" y="1524"/>
                  </a:lnTo>
                  <a:lnTo>
                    <a:pt x="2298" y="1518"/>
                  </a:lnTo>
                  <a:lnTo>
                    <a:pt x="2285" y="1515"/>
                  </a:lnTo>
                  <a:lnTo>
                    <a:pt x="2269" y="1512"/>
                  </a:lnTo>
                  <a:lnTo>
                    <a:pt x="2251" y="1508"/>
                  </a:lnTo>
                  <a:lnTo>
                    <a:pt x="2232" y="1506"/>
                  </a:lnTo>
                  <a:lnTo>
                    <a:pt x="2211" y="1505"/>
                  </a:lnTo>
                  <a:lnTo>
                    <a:pt x="2189" y="1505"/>
                  </a:lnTo>
                  <a:lnTo>
                    <a:pt x="2179" y="1506"/>
                  </a:lnTo>
                  <a:lnTo>
                    <a:pt x="2167" y="1508"/>
                  </a:lnTo>
                  <a:lnTo>
                    <a:pt x="2157" y="1511"/>
                  </a:lnTo>
                  <a:lnTo>
                    <a:pt x="2147" y="1514"/>
                  </a:lnTo>
                  <a:close/>
                  <a:moveTo>
                    <a:pt x="1312" y="2009"/>
                  </a:moveTo>
                  <a:lnTo>
                    <a:pt x="1318" y="1999"/>
                  </a:lnTo>
                  <a:lnTo>
                    <a:pt x="1323" y="1988"/>
                  </a:lnTo>
                  <a:lnTo>
                    <a:pt x="1327" y="1978"/>
                  </a:lnTo>
                  <a:lnTo>
                    <a:pt x="1330" y="1967"/>
                  </a:lnTo>
                  <a:lnTo>
                    <a:pt x="1332" y="1955"/>
                  </a:lnTo>
                  <a:lnTo>
                    <a:pt x="1335" y="1943"/>
                  </a:lnTo>
                  <a:lnTo>
                    <a:pt x="1336" y="1931"/>
                  </a:lnTo>
                  <a:lnTo>
                    <a:pt x="1337" y="1919"/>
                  </a:lnTo>
                  <a:lnTo>
                    <a:pt x="1338" y="1893"/>
                  </a:lnTo>
                  <a:lnTo>
                    <a:pt x="1337" y="1867"/>
                  </a:lnTo>
                  <a:lnTo>
                    <a:pt x="1334" y="1840"/>
                  </a:lnTo>
                  <a:lnTo>
                    <a:pt x="1331" y="1814"/>
                  </a:lnTo>
                  <a:lnTo>
                    <a:pt x="1326" y="1789"/>
                  </a:lnTo>
                  <a:lnTo>
                    <a:pt x="1320" y="1764"/>
                  </a:lnTo>
                  <a:lnTo>
                    <a:pt x="1314" y="1740"/>
                  </a:lnTo>
                  <a:lnTo>
                    <a:pt x="1306" y="1717"/>
                  </a:lnTo>
                  <a:lnTo>
                    <a:pt x="1300" y="1696"/>
                  </a:lnTo>
                  <a:lnTo>
                    <a:pt x="1294" y="1678"/>
                  </a:lnTo>
                  <a:lnTo>
                    <a:pt x="1288" y="1662"/>
                  </a:lnTo>
                  <a:lnTo>
                    <a:pt x="1282" y="1649"/>
                  </a:lnTo>
                  <a:lnTo>
                    <a:pt x="1276" y="1629"/>
                  </a:lnTo>
                  <a:lnTo>
                    <a:pt x="1273" y="1619"/>
                  </a:lnTo>
                  <a:lnTo>
                    <a:pt x="1274" y="1616"/>
                  </a:lnTo>
                  <a:lnTo>
                    <a:pt x="1276" y="1614"/>
                  </a:lnTo>
                  <a:lnTo>
                    <a:pt x="1278" y="1612"/>
                  </a:lnTo>
                  <a:lnTo>
                    <a:pt x="1282" y="1609"/>
                  </a:lnTo>
                  <a:lnTo>
                    <a:pt x="1294" y="1604"/>
                  </a:lnTo>
                  <a:lnTo>
                    <a:pt x="1306" y="1597"/>
                  </a:lnTo>
                  <a:lnTo>
                    <a:pt x="1320" y="1591"/>
                  </a:lnTo>
                  <a:lnTo>
                    <a:pt x="1331" y="1585"/>
                  </a:lnTo>
                  <a:lnTo>
                    <a:pt x="1342" y="1579"/>
                  </a:lnTo>
                  <a:lnTo>
                    <a:pt x="1343" y="1578"/>
                  </a:lnTo>
                  <a:lnTo>
                    <a:pt x="1341" y="1576"/>
                  </a:lnTo>
                  <a:lnTo>
                    <a:pt x="1322" y="1558"/>
                  </a:lnTo>
                  <a:lnTo>
                    <a:pt x="1303" y="1539"/>
                  </a:lnTo>
                  <a:lnTo>
                    <a:pt x="1276" y="1515"/>
                  </a:lnTo>
                  <a:lnTo>
                    <a:pt x="1262" y="1503"/>
                  </a:lnTo>
                  <a:lnTo>
                    <a:pt x="1245" y="1489"/>
                  </a:lnTo>
                  <a:lnTo>
                    <a:pt x="1227" y="1477"/>
                  </a:lnTo>
                  <a:lnTo>
                    <a:pt x="1208" y="1466"/>
                  </a:lnTo>
                  <a:lnTo>
                    <a:pt x="1188" y="1454"/>
                  </a:lnTo>
                  <a:lnTo>
                    <a:pt x="1168" y="1445"/>
                  </a:lnTo>
                  <a:lnTo>
                    <a:pt x="1149" y="1436"/>
                  </a:lnTo>
                  <a:lnTo>
                    <a:pt x="1129" y="1428"/>
                  </a:lnTo>
                  <a:lnTo>
                    <a:pt x="1093" y="1416"/>
                  </a:lnTo>
                  <a:lnTo>
                    <a:pt x="1065" y="1407"/>
                  </a:lnTo>
                  <a:lnTo>
                    <a:pt x="1038" y="1398"/>
                  </a:lnTo>
                  <a:lnTo>
                    <a:pt x="1033" y="1397"/>
                  </a:lnTo>
                  <a:lnTo>
                    <a:pt x="1034" y="1400"/>
                  </a:lnTo>
                  <a:lnTo>
                    <a:pt x="1042" y="1421"/>
                  </a:lnTo>
                  <a:lnTo>
                    <a:pt x="1049" y="1443"/>
                  </a:lnTo>
                  <a:lnTo>
                    <a:pt x="1059" y="1473"/>
                  </a:lnTo>
                  <a:lnTo>
                    <a:pt x="1069" y="1506"/>
                  </a:lnTo>
                  <a:lnTo>
                    <a:pt x="1078" y="1543"/>
                  </a:lnTo>
                  <a:lnTo>
                    <a:pt x="1085" y="1580"/>
                  </a:lnTo>
                  <a:lnTo>
                    <a:pt x="1090" y="1616"/>
                  </a:lnTo>
                  <a:lnTo>
                    <a:pt x="1095" y="1647"/>
                  </a:lnTo>
                  <a:lnTo>
                    <a:pt x="1097" y="1671"/>
                  </a:lnTo>
                  <a:lnTo>
                    <a:pt x="1100" y="1693"/>
                  </a:lnTo>
                  <a:lnTo>
                    <a:pt x="1100" y="1696"/>
                  </a:lnTo>
                  <a:lnTo>
                    <a:pt x="1102" y="1696"/>
                  </a:lnTo>
                  <a:lnTo>
                    <a:pt x="1114" y="1690"/>
                  </a:lnTo>
                  <a:lnTo>
                    <a:pt x="1128" y="1683"/>
                  </a:lnTo>
                  <a:lnTo>
                    <a:pt x="1143" y="1676"/>
                  </a:lnTo>
                  <a:lnTo>
                    <a:pt x="1159" y="1667"/>
                  </a:lnTo>
                  <a:lnTo>
                    <a:pt x="1172" y="1661"/>
                  </a:lnTo>
                  <a:lnTo>
                    <a:pt x="1185" y="1655"/>
                  </a:lnTo>
                  <a:lnTo>
                    <a:pt x="1187" y="1655"/>
                  </a:lnTo>
                  <a:lnTo>
                    <a:pt x="1188" y="1657"/>
                  </a:lnTo>
                  <a:lnTo>
                    <a:pt x="1191" y="1675"/>
                  </a:lnTo>
                  <a:lnTo>
                    <a:pt x="1195" y="1693"/>
                  </a:lnTo>
                  <a:lnTo>
                    <a:pt x="1199" y="1722"/>
                  </a:lnTo>
                  <a:lnTo>
                    <a:pt x="1200" y="1740"/>
                  </a:lnTo>
                  <a:lnTo>
                    <a:pt x="1201" y="1761"/>
                  </a:lnTo>
                  <a:lnTo>
                    <a:pt x="1201" y="1784"/>
                  </a:lnTo>
                  <a:lnTo>
                    <a:pt x="1200" y="1812"/>
                  </a:lnTo>
                  <a:lnTo>
                    <a:pt x="1198" y="1842"/>
                  </a:lnTo>
                  <a:lnTo>
                    <a:pt x="1195" y="1875"/>
                  </a:lnTo>
                  <a:lnTo>
                    <a:pt x="1192" y="1909"/>
                  </a:lnTo>
                  <a:lnTo>
                    <a:pt x="1188" y="1943"/>
                  </a:lnTo>
                  <a:lnTo>
                    <a:pt x="1183" y="1976"/>
                  </a:lnTo>
                  <a:lnTo>
                    <a:pt x="1179" y="2008"/>
                  </a:lnTo>
                  <a:lnTo>
                    <a:pt x="1176" y="2036"/>
                  </a:lnTo>
                  <a:lnTo>
                    <a:pt x="1171" y="2060"/>
                  </a:lnTo>
                  <a:lnTo>
                    <a:pt x="1167" y="2092"/>
                  </a:lnTo>
                  <a:lnTo>
                    <a:pt x="1164" y="2109"/>
                  </a:lnTo>
                  <a:lnTo>
                    <a:pt x="1163" y="2116"/>
                  </a:lnTo>
                  <a:lnTo>
                    <a:pt x="1163" y="2116"/>
                  </a:lnTo>
                  <a:lnTo>
                    <a:pt x="1167" y="2115"/>
                  </a:lnTo>
                  <a:lnTo>
                    <a:pt x="1193" y="2102"/>
                  </a:lnTo>
                  <a:lnTo>
                    <a:pt x="1206" y="2096"/>
                  </a:lnTo>
                  <a:lnTo>
                    <a:pt x="1220" y="2089"/>
                  </a:lnTo>
                  <a:lnTo>
                    <a:pt x="1237" y="2079"/>
                  </a:lnTo>
                  <a:lnTo>
                    <a:pt x="1253" y="2069"/>
                  </a:lnTo>
                  <a:lnTo>
                    <a:pt x="1270" y="2057"/>
                  </a:lnTo>
                  <a:lnTo>
                    <a:pt x="1286" y="2043"/>
                  </a:lnTo>
                  <a:lnTo>
                    <a:pt x="1293" y="2035"/>
                  </a:lnTo>
                  <a:lnTo>
                    <a:pt x="1300" y="2027"/>
                  </a:lnTo>
                  <a:lnTo>
                    <a:pt x="1307" y="2018"/>
                  </a:lnTo>
                  <a:lnTo>
                    <a:pt x="1312" y="2009"/>
                  </a:lnTo>
                  <a:close/>
                  <a:moveTo>
                    <a:pt x="763" y="998"/>
                  </a:moveTo>
                  <a:lnTo>
                    <a:pt x="671" y="998"/>
                  </a:lnTo>
                  <a:lnTo>
                    <a:pt x="671" y="417"/>
                  </a:lnTo>
                  <a:lnTo>
                    <a:pt x="654" y="433"/>
                  </a:lnTo>
                  <a:lnTo>
                    <a:pt x="633" y="448"/>
                  </a:lnTo>
                  <a:lnTo>
                    <a:pt x="610" y="464"/>
                  </a:lnTo>
                  <a:lnTo>
                    <a:pt x="585" y="480"/>
                  </a:lnTo>
                  <a:lnTo>
                    <a:pt x="559" y="495"/>
                  </a:lnTo>
                  <a:lnTo>
                    <a:pt x="534" y="507"/>
                  </a:lnTo>
                  <a:lnTo>
                    <a:pt x="511" y="517"/>
                  </a:lnTo>
                  <a:lnTo>
                    <a:pt x="489" y="527"/>
                  </a:lnTo>
                  <a:lnTo>
                    <a:pt x="489" y="439"/>
                  </a:lnTo>
                  <a:lnTo>
                    <a:pt x="507" y="429"/>
                  </a:lnTo>
                  <a:lnTo>
                    <a:pt x="526" y="420"/>
                  </a:lnTo>
                  <a:lnTo>
                    <a:pt x="544" y="410"/>
                  </a:lnTo>
                  <a:lnTo>
                    <a:pt x="560" y="398"/>
                  </a:lnTo>
                  <a:lnTo>
                    <a:pt x="577" y="388"/>
                  </a:lnTo>
                  <a:lnTo>
                    <a:pt x="592" y="376"/>
                  </a:lnTo>
                  <a:lnTo>
                    <a:pt x="608" y="364"/>
                  </a:lnTo>
                  <a:lnTo>
                    <a:pt x="623" y="352"/>
                  </a:lnTo>
                  <a:lnTo>
                    <a:pt x="636" y="338"/>
                  </a:lnTo>
                  <a:lnTo>
                    <a:pt x="650" y="326"/>
                  </a:lnTo>
                  <a:lnTo>
                    <a:pt x="661" y="313"/>
                  </a:lnTo>
                  <a:lnTo>
                    <a:pt x="671" y="301"/>
                  </a:lnTo>
                  <a:lnTo>
                    <a:pt x="682" y="289"/>
                  </a:lnTo>
                  <a:lnTo>
                    <a:pt x="690" y="276"/>
                  </a:lnTo>
                  <a:lnTo>
                    <a:pt x="697" y="265"/>
                  </a:lnTo>
                  <a:lnTo>
                    <a:pt x="705" y="252"/>
                  </a:lnTo>
                  <a:lnTo>
                    <a:pt x="763" y="252"/>
                  </a:lnTo>
                  <a:lnTo>
                    <a:pt x="763" y="998"/>
                  </a:lnTo>
                  <a:close/>
                  <a:moveTo>
                    <a:pt x="1302" y="2688"/>
                  </a:moveTo>
                  <a:lnTo>
                    <a:pt x="1328" y="2685"/>
                  </a:lnTo>
                  <a:lnTo>
                    <a:pt x="1331" y="2695"/>
                  </a:lnTo>
                  <a:lnTo>
                    <a:pt x="1334" y="2704"/>
                  </a:lnTo>
                  <a:lnTo>
                    <a:pt x="1338" y="2711"/>
                  </a:lnTo>
                  <a:lnTo>
                    <a:pt x="1344" y="2717"/>
                  </a:lnTo>
                  <a:lnTo>
                    <a:pt x="1350" y="2721"/>
                  </a:lnTo>
                  <a:lnTo>
                    <a:pt x="1356" y="2724"/>
                  </a:lnTo>
                  <a:lnTo>
                    <a:pt x="1363" y="2726"/>
                  </a:lnTo>
                  <a:lnTo>
                    <a:pt x="1371" y="2726"/>
                  </a:lnTo>
                  <a:lnTo>
                    <a:pt x="1380" y="2726"/>
                  </a:lnTo>
                  <a:lnTo>
                    <a:pt x="1387" y="2723"/>
                  </a:lnTo>
                  <a:lnTo>
                    <a:pt x="1395" y="2719"/>
                  </a:lnTo>
                  <a:lnTo>
                    <a:pt x="1402" y="2714"/>
                  </a:lnTo>
                  <a:lnTo>
                    <a:pt x="1408" y="2707"/>
                  </a:lnTo>
                  <a:lnTo>
                    <a:pt x="1411" y="2699"/>
                  </a:lnTo>
                  <a:lnTo>
                    <a:pt x="1414" y="2691"/>
                  </a:lnTo>
                  <a:lnTo>
                    <a:pt x="1414" y="2682"/>
                  </a:lnTo>
                  <a:lnTo>
                    <a:pt x="1414" y="2674"/>
                  </a:lnTo>
                  <a:lnTo>
                    <a:pt x="1412" y="2665"/>
                  </a:lnTo>
                  <a:lnTo>
                    <a:pt x="1408" y="2659"/>
                  </a:lnTo>
                  <a:lnTo>
                    <a:pt x="1403" y="2652"/>
                  </a:lnTo>
                  <a:lnTo>
                    <a:pt x="1397" y="2647"/>
                  </a:lnTo>
                  <a:lnTo>
                    <a:pt x="1389" y="2644"/>
                  </a:lnTo>
                  <a:lnTo>
                    <a:pt x="1381" y="2641"/>
                  </a:lnTo>
                  <a:lnTo>
                    <a:pt x="1373" y="2640"/>
                  </a:lnTo>
                  <a:lnTo>
                    <a:pt x="1364" y="2641"/>
                  </a:lnTo>
                  <a:lnTo>
                    <a:pt x="1354" y="2644"/>
                  </a:lnTo>
                  <a:lnTo>
                    <a:pt x="1357" y="2621"/>
                  </a:lnTo>
                  <a:lnTo>
                    <a:pt x="1359" y="2621"/>
                  </a:lnTo>
                  <a:lnTo>
                    <a:pt x="1361" y="2621"/>
                  </a:lnTo>
                  <a:lnTo>
                    <a:pt x="1370" y="2621"/>
                  </a:lnTo>
                  <a:lnTo>
                    <a:pt x="1377" y="2619"/>
                  </a:lnTo>
                  <a:lnTo>
                    <a:pt x="1385" y="2616"/>
                  </a:lnTo>
                  <a:lnTo>
                    <a:pt x="1391" y="2612"/>
                  </a:lnTo>
                  <a:lnTo>
                    <a:pt x="1398" y="2607"/>
                  </a:lnTo>
                  <a:lnTo>
                    <a:pt x="1402" y="2601"/>
                  </a:lnTo>
                  <a:lnTo>
                    <a:pt x="1404" y="2594"/>
                  </a:lnTo>
                  <a:lnTo>
                    <a:pt x="1405" y="2586"/>
                  </a:lnTo>
                  <a:lnTo>
                    <a:pt x="1405" y="2578"/>
                  </a:lnTo>
                  <a:lnTo>
                    <a:pt x="1403" y="2572"/>
                  </a:lnTo>
                  <a:lnTo>
                    <a:pt x="1400" y="2566"/>
                  </a:lnTo>
                  <a:lnTo>
                    <a:pt x="1395" y="2562"/>
                  </a:lnTo>
                  <a:lnTo>
                    <a:pt x="1390" y="2558"/>
                  </a:lnTo>
                  <a:lnTo>
                    <a:pt x="1384" y="2555"/>
                  </a:lnTo>
                  <a:lnTo>
                    <a:pt x="1378" y="2552"/>
                  </a:lnTo>
                  <a:lnTo>
                    <a:pt x="1370" y="2551"/>
                  </a:lnTo>
                  <a:lnTo>
                    <a:pt x="1362" y="2552"/>
                  </a:lnTo>
                  <a:lnTo>
                    <a:pt x="1356" y="2555"/>
                  </a:lnTo>
                  <a:lnTo>
                    <a:pt x="1350" y="2558"/>
                  </a:lnTo>
                  <a:lnTo>
                    <a:pt x="1345" y="2562"/>
                  </a:lnTo>
                  <a:lnTo>
                    <a:pt x="1339" y="2567"/>
                  </a:lnTo>
                  <a:lnTo>
                    <a:pt x="1336" y="2574"/>
                  </a:lnTo>
                  <a:lnTo>
                    <a:pt x="1333" y="2581"/>
                  </a:lnTo>
                  <a:lnTo>
                    <a:pt x="1331" y="2591"/>
                  </a:lnTo>
                  <a:lnTo>
                    <a:pt x="1305" y="2586"/>
                  </a:lnTo>
                  <a:lnTo>
                    <a:pt x="1308" y="2573"/>
                  </a:lnTo>
                  <a:lnTo>
                    <a:pt x="1312" y="2563"/>
                  </a:lnTo>
                  <a:lnTo>
                    <a:pt x="1316" y="2558"/>
                  </a:lnTo>
                  <a:lnTo>
                    <a:pt x="1319" y="2552"/>
                  </a:lnTo>
                  <a:lnTo>
                    <a:pt x="1323" y="2548"/>
                  </a:lnTo>
                  <a:lnTo>
                    <a:pt x="1327" y="2545"/>
                  </a:lnTo>
                  <a:lnTo>
                    <a:pt x="1331" y="2541"/>
                  </a:lnTo>
                  <a:lnTo>
                    <a:pt x="1336" y="2539"/>
                  </a:lnTo>
                  <a:lnTo>
                    <a:pt x="1341" y="2536"/>
                  </a:lnTo>
                  <a:lnTo>
                    <a:pt x="1346" y="2534"/>
                  </a:lnTo>
                  <a:lnTo>
                    <a:pt x="1357" y="2532"/>
                  </a:lnTo>
                  <a:lnTo>
                    <a:pt x="1370" y="2531"/>
                  </a:lnTo>
                  <a:lnTo>
                    <a:pt x="1378" y="2531"/>
                  </a:lnTo>
                  <a:lnTo>
                    <a:pt x="1386" y="2533"/>
                  </a:lnTo>
                  <a:lnTo>
                    <a:pt x="1394" y="2535"/>
                  </a:lnTo>
                  <a:lnTo>
                    <a:pt x="1402" y="2538"/>
                  </a:lnTo>
                  <a:lnTo>
                    <a:pt x="1409" y="2542"/>
                  </a:lnTo>
                  <a:lnTo>
                    <a:pt x="1414" y="2546"/>
                  </a:lnTo>
                  <a:lnTo>
                    <a:pt x="1419" y="2552"/>
                  </a:lnTo>
                  <a:lnTo>
                    <a:pt x="1425" y="2559"/>
                  </a:lnTo>
                  <a:lnTo>
                    <a:pt x="1428" y="2565"/>
                  </a:lnTo>
                  <a:lnTo>
                    <a:pt x="1430" y="2572"/>
                  </a:lnTo>
                  <a:lnTo>
                    <a:pt x="1432" y="2578"/>
                  </a:lnTo>
                  <a:lnTo>
                    <a:pt x="1432" y="2586"/>
                  </a:lnTo>
                  <a:lnTo>
                    <a:pt x="1432" y="2593"/>
                  </a:lnTo>
                  <a:lnTo>
                    <a:pt x="1430" y="2599"/>
                  </a:lnTo>
                  <a:lnTo>
                    <a:pt x="1428" y="2605"/>
                  </a:lnTo>
                  <a:lnTo>
                    <a:pt x="1425" y="2610"/>
                  </a:lnTo>
                  <a:lnTo>
                    <a:pt x="1420" y="2617"/>
                  </a:lnTo>
                  <a:lnTo>
                    <a:pt x="1415" y="2621"/>
                  </a:lnTo>
                  <a:lnTo>
                    <a:pt x="1409" y="2625"/>
                  </a:lnTo>
                  <a:lnTo>
                    <a:pt x="1403" y="2629"/>
                  </a:lnTo>
                  <a:lnTo>
                    <a:pt x="1411" y="2632"/>
                  </a:lnTo>
                  <a:lnTo>
                    <a:pt x="1419" y="2635"/>
                  </a:lnTo>
                  <a:lnTo>
                    <a:pt x="1427" y="2640"/>
                  </a:lnTo>
                  <a:lnTo>
                    <a:pt x="1432" y="2647"/>
                  </a:lnTo>
                  <a:lnTo>
                    <a:pt x="1437" y="2655"/>
                  </a:lnTo>
                  <a:lnTo>
                    <a:pt x="1440" y="2662"/>
                  </a:lnTo>
                  <a:lnTo>
                    <a:pt x="1442" y="2671"/>
                  </a:lnTo>
                  <a:lnTo>
                    <a:pt x="1442" y="2682"/>
                  </a:lnTo>
                  <a:lnTo>
                    <a:pt x="1442" y="2688"/>
                  </a:lnTo>
                  <a:lnTo>
                    <a:pt x="1441" y="2695"/>
                  </a:lnTo>
                  <a:lnTo>
                    <a:pt x="1440" y="2702"/>
                  </a:lnTo>
                  <a:lnTo>
                    <a:pt x="1437" y="2708"/>
                  </a:lnTo>
                  <a:lnTo>
                    <a:pt x="1435" y="2713"/>
                  </a:lnTo>
                  <a:lnTo>
                    <a:pt x="1431" y="2719"/>
                  </a:lnTo>
                  <a:lnTo>
                    <a:pt x="1427" y="2724"/>
                  </a:lnTo>
                  <a:lnTo>
                    <a:pt x="1422" y="2729"/>
                  </a:lnTo>
                  <a:lnTo>
                    <a:pt x="1416" y="2734"/>
                  </a:lnTo>
                  <a:lnTo>
                    <a:pt x="1411" y="2738"/>
                  </a:lnTo>
                  <a:lnTo>
                    <a:pt x="1405" y="2741"/>
                  </a:lnTo>
                  <a:lnTo>
                    <a:pt x="1399" y="2744"/>
                  </a:lnTo>
                  <a:lnTo>
                    <a:pt x="1392" y="2746"/>
                  </a:lnTo>
                  <a:lnTo>
                    <a:pt x="1385" y="2747"/>
                  </a:lnTo>
                  <a:lnTo>
                    <a:pt x="1378" y="2748"/>
                  </a:lnTo>
                  <a:lnTo>
                    <a:pt x="1371" y="2748"/>
                  </a:lnTo>
                  <a:lnTo>
                    <a:pt x="1363" y="2748"/>
                  </a:lnTo>
                  <a:lnTo>
                    <a:pt x="1357" y="2747"/>
                  </a:lnTo>
                  <a:lnTo>
                    <a:pt x="1351" y="2746"/>
                  </a:lnTo>
                  <a:lnTo>
                    <a:pt x="1345" y="2744"/>
                  </a:lnTo>
                  <a:lnTo>
                    <a:pt x="1338" y="2742"/>
                  </a:lnTo>
                  <a:lnTo>
                    <a:pt x="1333" y="2739"/>
                  </a:lnTo>
                  <a:lnTo>
                    <a:pt x="1328" y="2736"/>
                  </a:lnTo>
                  <a:lnTo>
                    <a:pt x="1324" y="2732"/>
                  </a:lnTo>
                  <a:lnTo>
                    <a:pt x="1319" y="2727"/>
                  </a:lnTo>
                  <a:lnTo>
                    <a:pt x="1316" y="2722"/>
                  </a:lnTo>
                  <a:lnTo>
                    <a:pt x="1311" y="2718"/>
                  </a:lnTo>
                  <a:lnTo>
                    <a:pt x="1308" y="2713"/>
                  </a:lnTo>
                  <a:lnTo>
                    <a:pt x="1306" y="2707"/>
                  </a:lnTo>
                  <a:lnTo>
                    <a:pt x="1304" y="2700"/>
                  </a:lnTo>
                  <a:lnTo>
                    <a:pt x="1303" y="2694"/>
                  </a:lnTo>
                  <a:lnTo>
                    <a:pt x="1302" y="2688"/>
                  </a:lnTo>
                  <a:close/>
                  <a:moveTo>
                    <a:pt x="2898" y="1302"/>
                  </a:moveTo>
                  <a:lnTo>
                    <a:pt x="2898" y="1352"/>
                  </a:lnTo>
                  <a:lnTo>
                    <a:pt x="2615" y="1352"/>
                  </a:lnTo>
                  <a:lnTo>
                    <a:pt x="2615" y="1342"/>
                  </a:lnTo>
                  <a:lnTo>
                    <a:pt x="2616" y="1333"/>
                  </a:lnTo>
                  <a:lnTo>
                    <a:pt x="2618" y="1325"/>
                  </a:lnTo>
                  <a:lnTo>
                    <a:pt x="2621" y="1315"/>
                  </a:lnTo>
                  <a:lnTo>
                    <a:pt x="2627" y="1301"/>
                  </a:lnTo>
                  <a:lnTo>
                    <a:pt x="2635" y="1286"/>
                  </a:lnTo>
                  <a:lnTo>
                    <a:pt x="2645" y="1273"/>
                  </a:lnTo>
                  <a:lnTo>
                    <a:pt x="2656" y="1259"/>
                  </a:lnTo>
                  <a:lnTo>
                    <a:pt x="2668" y="1244"/>
                  </a:lnTo>
                  <a:lnTo>
                    <a:pt x="2685" y="1229"/>
                  </a:lnTo>
                  <a:lnTo>
                    <a:pt x="2704" y="1212"/>
                  </a:lnTo>
                  <a:lnTo>
                    <a:pt x="2725" y="1194"/>
                  </a:lnTo>
                  <a:lnTo>
                    <a:pt x="2757" y="1167"/>
                  </a:lnTo>
                  <a:lnTo>
                    <a:pt x="2783" y="1143"/>
                  </a:lnTo>
                  <a:lnTo>
                    <a:pt x="2794" y="1132"/>
                  </a:lnTo>
                  <a:lnTo>
                    <a:pt x="2803" y="1122"/>
                  </a:lnTo>
                  <a:lnTo>
                    <a:pt x="2812" y="1113"/>
                  </a:lnTo>
                  <a:lnTo>
                    <a:pt x="2819" y="1103"/>
                  </a:lnTo>
                  <a:lnTo>
                    <a:pt x="2824" y="1095"/>
                  </a:lnTo>
                  <a:lnTo>
                    <a:pt x="2829" y="1088"/>
                  </a:lnTo>
                  <a:lnTo>
                    <a:pt x="2833" y="1079"/>
                  </a:lnTo>
                  <a:lnTo>
                    <a:pt x="2838" y="1071"/>
                  </a:lnTo>
                  <a:lnTo>
                    <a:pt x="2840" y="1063"/>
                  </a:lnTo>
                  <a:lnTo>
                    <a:pt x="2842" y="1056"/>
                  </a:lnTo>
                  <a:lnTo>
                    <a:pt x="2843" y="1048"/>
                  </a:lnTo>
                  <a:lnTo>
                    <a:pt x="2844" y="1040"/>
                  </a:lnTo>
                  <a:lnTo>
                    <a:pt x="2843" y="1033"/>
                  </a:lnTo>
                  <a:lnTo>
                    <a:pt x="2842" y="1026"/>
                  </a:lnTo>
                  <a:lnTo>
                    <a:pt x="2841" y="1018"/>
                  </a:lnTo>
                  <a:lnTo>
                    <a:pt x="2838" y="1012"/>
                  </a:lnTo>
                  <a:lnTo>
                    <a:pt x="2834" y="1005"/>
                  </a:lnTo>
                  <a:lnTo>
                    <a:pt x="2831" y="1000"/>
                  </a:lnTo>
                  <a:lnTo>
                    <a:pt x="2826" y="994"/>
                  </a:lnTo>
                  <a:lnTo>
                    <a:pt x="2821" y="988"/>
                  </a:lnTo>
                  <a:lnTo>
                    <a:pt x="2815" y="983"/>
                  </a:lnTo>
                  <a:lnTo>
                    <a:pt x="2809" y="979"/>
                  </a:lnTo>
                  <a:lnTo>
                    <a:pt x="2802" y="975"/>
                  </a:lnTo>
                  <a:lnTo>
                    <a:pt x="2795" y="972"/>
                  </a:lnTo>
                  <a:lnTo>
                    <a:pt x="2788" y="970"/>
                  </a:lnTo>
                  <a:lnTo>
                    <a:pt x="2780" y="968"/>
                  </a:lnTo>
                  <a:lnTo>
                    <a:pt x="2771" y="967"/>
                  </a:lnTo>
                  <a:lnTo>
                    <a:pt x="2763" y="967"/>
                  </a:lnTo>
                  <a:lnTo>
                    <a:pt x="2754" y="967"/>
                  </a:lnTo>
                  <a:lnTo>
                    <a:pt x="2744" y="968"/>
                  </a:lnTo>
                  <a:lnTo>
                    <a:pt x="2736" y="970"/>
                  </a:lnTo>
                  <a:lnTo>
                    <a:pt x="2729" y="972"/>
                  </a:lnTo>
                  <a:lnTo>
                    <a:pt x="2720" y="975"/>
                  </a:lnTo>
                  <a:lnTo>
                    <a:pt x="2714" y="979"/>
                  </a:lnTo>
                  <a:lnTo>
                    <a:pt x="2708" y="984"/>
                  </a:lnTo>
                  <a:lnTo>
                    <a:pt x="2702" y="989"/>
                  </a:lnTo>
                  <a:lnTo>
                    <a:pt x="2697" y="996"/>
                  </a:lnTo>
                  <a:lnTo>
                    <a:pt x="2691" y="1002"/>
                  </a:lnTo>
                  <a:lnTo>
                    <a:pt x="2687" y="1009"/>
                  </a:lnTo>
                  <a:lnTo>
                    <a:pt x="2684" y="1016"/>
                  </a:lnTo>
                  <a:lnTo>
                    <a:pt x="2682" y="1025"/>
                  </a:lnTo>
                  <a:lnTo>
                    <a:pt x="2680" y="1033"/>
                  </a:lnTo>
                  <a:lnTo>
                    <a:pt x="2679" y="1042"/>
                  </a:lnTo>
                  <a:lnTo>
                    <a:pt x="2679" y="1052"/>
                  </a:lnTo>
                  <a:lnTo>
                    <a:pt x="2625" y="1046"/>
                  </a:lnTo>
                  <a:lnTo>
                    <a:pt x="2626" y="1032"/>
                  </a:lnTo>
                  <a:lnTo>
                    <a:pt x="2629" y="1018"/>
                  </a:lnTo>
                  <a:lnTo>
                    <a:pt x="2633" y="1005"/>
                  </a:lnTo>
                  <a:lnTo>
                    <a:pt x="2637" y="994"/>
                  </a:lnTo>
                  <a:lnTo>
                    <a:pt x="2644" y="982"/>
                  </a:lnTo>
                  <a:lnTo>
                    <a:pt x="2650" y="972"/>
                  </a:lnTo>
                  <a:lnTo>
                    <a:pt x="2658" y="962"/>
                  </a:lnTo>
                  <a:lnTo>
                    <a:pt x="2666" y="954"/>
                  </a:lnTo>
                  <a:lnTo>
                    <a:pt x="2676" y="947"/>
                  </a:lnTo>
                  <a:lnTo>
                    <a:pt x="2686" y="941"/>
                  </a:lnTo>
                  <a:lnTo>
                    <a:pt x="2698" y="936"/>
                  </a:lnTo>
                  <a:lnTo>
                    <a:pt x="2709" y="930"/>
                  </a:lnTo>
                  <a:lnTo>
                    <a:pt x="2721" y="927"/>
                  </a:lnTo>
                  <a:lnTo>
                    <a:pt x="2735" y="925"/>
                  </a:lnTo>
                  <a:lnTo>
                    <a:pt x="2748" y="923"/>
                  </a:lnTo>
                  <a:lnTo>
                    <a:pt x="2764" y="923"/>
                  </a:lnTo>
                  <a:lnTo>
                    <a:pt x="2778" y="923"/>
                  </a:lnTo>
                  <a:lnTo>
                    <a:pt x="2793" y="925"/>
                  </a:lnTo>
                  <a:lnTo>
                    <a:pt x="2806" y="927"/>
                  </a:lnTo>
                  <a:lnTo>
                    <a:pt x="2819" y="931"/>
                  </a:lnTo>
                  <a:lnTo>
                    <a:pt x="2830" y="937"/>
                  </a:lnTo>
                  <a:lnTo>
                    <a:pt x="2842" y="942"/>
                  </a:lnTo>
                  <a:lnTo>
                    <a:pt x="2852" y="949"/>
                  </a:lnTo>
                  <a:lnTo>
                    <a:pt x="2861" y="957"/>
                  </a:lnTo>
                  <a:lnTo>
                    <a:pt x="2870" y="966"/>
                  </a:lnTo>
                  <a:lnTo>
                    <a:pt x="2877" y="975"/>
                  </a:lnTo>
                  <a:lnTo>
                    <a:pt x="2883" y="985"/>
                  </a:lnTo>
                  <a:lnTo>
                    <a:pt x="2888" y="996"/>
                  </a:lnTo>
                  <a:lnTo>
                    <a:pt x="2893" y="1006"/>
                  </a:lnTo>
                  <a:lnTo>
                    <a:pt x="2895" y="1017"/>
                  </a:lnTo>
                  <a:lnTo>
                    <a:pt x="2897" y="1030"/>
                  </a:lnTo>
                  <a:lnTo>
                    <a:pt x="2898" y="1042"/>
                  </a:lnTo>
                  <a:lnTo>
                    <a:pt x="2897" y="1055"/>
                  </a:lnTo>
                  <a:lnTo>
                    <a:pt x="2895" y="1067"/>
                  </a:lnTo>
                  <a:lnTo>
                    <a:pt x="2892" y="1079"/>
                  </a:lnTo>
                  <a:lnTo>
                    <a:pt x="2886" y="1092"/>
                  </a:lnTo>
                  <a:lnTo>
                    <a:pt x="2880" y="1104"/>
                  </a:lnTo>
                  <a:lnTo>
                    <a:pt x="2873" y="1118"/>
                  </a:lnTo>
                  <a:lnTo>
                    <a:pt x="2864" y="1131"/>
                  </a:lnTo>
                  <a:lnTo>
                    <a:pt x="2852" y="1145"/>
                  </a:lnTo>
                  <a:lnTo>
                    <a:pt x="2838" y="1159"/>
                  </a:lnTo>
                  <a:lnTo>
                    <a:pt x="2819" y="1177"/>
                  </a:lnTo>
                  <a:lnTo>
                    <a:pt x="2797" y="1197"/>
                  </a:lnTo>
                  <a:lnTo>
                    <a:pt x="2771" y="1219"/>
                  </a:lnTo>
                  <a:lnTo>
                    <a:pt x="2749" y="1238"/>
                  </a:lnTo>
                  <a:lnTo>
                    <a:pt x="2732" y="1253"/>
                  </a:lnTo>
                  <a:lnTo>
                    <a:pt x="2718" y="1265"/>
                  </a:lnTo>
                  <a:lnTo>
                    <a:pt x="2710" y="1273"/>
                  </a:lnTo>
                  <a:lnTo>
                    <a:pt x="2698" y="1288"/>
                  </a:lnTo>
                  <a:lnTo>
                    <a:pt x="2687" y="1302"/>
                  </a:lnTo>
                  <a:lnTo>
                    <a:pt x="2898" y="1302"/>
                  </a:lnTo>
                  <a:close/>
                  <a:moveTo>
                    <a:pt x="1422" y="2451"/>
                  </a:moveTo>
                  <a:lnTo>
                    <a:pt x="1421" y="2451"/>
                  </a:lnTo>
                  <a:lnTo>
                    <a:pt x="1420" y="2451"/>
                  </a:lnTo>
                  <a:lnTo>
                    <a:pt x="1420" y="2450"/>
                  </a:lnTo>
                  <a:lnTo>
                    <a:pt x="1419" y="2450"/>
                  </a:lnTo>
                  <a:lnTo>
                    <a:pt x="1418" y="2450"/>
                  </a:lnTo>
                  <a:lnTo>
                    <a:pt x="1418" y="2450"/>
                  </a:lnTo>
                  <a:lnTo>
                    <a:pt x="1417" y="2450"/>
                  </a:lnTo>
                  <a:lnTo>
                    <a:pt x="1417" y="2449"/>
                  </a:lnTo>
                  <a:lnTo>
                    <a:pt x="1416" y="2449"/>
                  </a:lnTo>
                  <a:lnTo>
                    <a:pt x="1416" y="2449"/>
                  </a:lnTo>
                  <a:lnTo>
                    <a:pt x="1415" y="2449"/>
                  </a:lnTo>
                  <a:lnTo>
                    <a:pt x="1415" y="2449"/>
                  </a:lnTo>
                  <a:lnTo>
                    <a:pt x="1414" y="2449"/>
                  </a:lnTo>
                  <a:lnTo>
                    <a:pt x="1413" y="2448"/>
                  </a:lnTo>
                  <a:lnTo>
                    <a:pt x="1413" y="2448"/>
                  </a:lnTo>
                  <a:lnTo>
                    <a:pt x="1412" y="2448"/>
                  </a:lnTo>
                  <a:lnTo>
                    <a:pt x="1411" y="2448"/>
                  </a:lnTo>
                  <a:lnTo>
                    <a:pt x="1411" y="2448"/>
                  </a:lnTo>
                  <a:lnTo>
                    <a:pt x="1411" y="2448"/>
                  </a:lnTo>
                  <a:lnTo>
                    <a:pt x="1410" y="2448"/>
                  </a:lnTo>
                  <a:lnTo>
                    <a:pt x="1409" y="2447"/>
                  </a:lnTo>
                  <a:lnTo>
                    <a:pt x="1409" y="2447"/>
                  </a:lnTo>
                  <a:lnTo>
                    <a:pt x="1408" y="2447"/>
                  </a:lnTo>
                  <a:lnTo>
                    <a:pt x="1407" y="2447"/>
                  </a:lnTo>
                  <a:lnTo>
                    <a:pt x="1407" y="2447"/>
                  </a:lnTo>
                  <a:lnTo>
                    <a:pt x="1406" y="2447"/>
                  </a:lnTo>
                  <a:lnTo>
                    <a:pt x="1406" y="2447"/>
                  </a:lnTo>
                  <a:lnTo>
                    <a:pt x="1405" y="2446"/>
                  </a:lnTo>
                  <a:lnTo>
                    <a:pt x="1405" y="2446"/>
                  </a:lnTo>
                  <a:lnTo>
                    <a:pt x="1404" y="2446"/>
                  </a:lnTo>
                  <a:lnTo>
                    <a:pt x="1403" y="2446"/>
                  </a:lnTo>
                  <a:lnTo>
                    <a:pt x="1403" y="2446"/>
                  </a:lnTo>
                  <a:lnTo>
                    <a:pt x="1402" y="2446"/>
                  </a:lnTo>
                  <a:lnTo>
                    <a:pt x="1399" y="2445"/>
                  </a:lnTo>
                  <a:lnTo>
                    <a:pt x="1399" y="2445"/>
                  </a:lnTo>
                  <a:lnTo>
                    <a:pt x="1398" y="2445"/>
                  </a:lnTo>
                  <a:lnTo>
                    <a:pt x="1397" y="2445"/>
                  </a:lnTo>
                  <a:lnTo>
                    <a:pt x="1395" y="2445"/>
                  </a:lnTo>
                  <a:lnTo>
                    <a:pt x="1393" y="2444"/>
                  </a:lnTo>
                  <a:lnTo>
                    <a:pt x="1392" y="2444"/>
                  </a:lnTo>
                  <a:lnTo>
                    <a:pt x="1391" y="2444"/>
                  </a:lnTo>
                  <a:lnTo>
                    <a:pt x="1391" y="2444"/>
                  </a:lnTo>
                  <a:lnTo>
                    <a:pt x="1390" y="2444"/>
                  </a:lnTo>
                  <a:lnTo>
                    <a:pt x="1389" y="2443"/>
                  </a:lnTo>
                  <a:lnTo>
                    <a:pt x="1388" y="2443"/>
                  </a:lnTo>
                  <a:lnTo>
                    <a:pt x="1387" y="2443"/>
                  </a:lnTo>
                  <a:lnTo>
                    <a:pt x="1387" y="2443"/>
                  </a:lnTo>
                  <a:lnTo>
                    <a:pt x="1386" y="2443"/>
                  </a:lnTo>
                  <a:lnTo>
                    <a:pt x="1385" y="2443"/>
                  </a:lnTo>
                  <a:lnTo>
                    <a:pt x="1384" y="2443"/>
                  </a:lnTo>
                  <a:lnTo>
                    <a:pt x="1383" y="2443"/>
                  </a:lnTo>
                  <a:lnTo>
                    <a:pt x="1382" y="2443"/>
                  </a:lnTo>
                  <a:lnTo>
                    <a:pt x="1382" y="2443"/>
                  </a:lnTo>
                  <a:lnTo>
                    <a:pt x="1381" y="2442"/>
                  </a:lnTo>
                  <a:lnTo>
                    <a:pt x="1380" y="2442"/>
                  </a:lnTo>
                  <a:lnTo>
                    <a:pt x="1380" y="2442"/>
                  </a:lnTo>
                  <a:lnTo>
                    <a:pt x="1378" y="2442"/>
                  </a:lnTo>
                  <a:lnTo>
                    <a:pt x="1367" y="2441"/>
                  </a:lnTo>
                  <a:lnTo>
                    <a:pt x="1356" y="2441"/>
                  </a:lnTo>
                  <a:lnTo>
                    <a:pt x="1346" y="2441"/>
                  </a:lnTo>
                  <a:lnTo>
                    <a:pt x="1334" y="2442"/>
                  </a:lnTo>
                  <a:lnTo>
                    <a:pt x="1324" y="2444"/>
                  </a:lnTo>
                  <a:lnTo>
                    <a:pt x="1312" y="2445"/>
                  </a:lnTo>
                  <a:lnTo>
                    <a:pt x="1302" y="2448"/>
                  </a:lnTo>
                  <a:lnTo>
                    <a:pt x="1292" y="2451"/>
                  </a:lnTo>
                  <a:lnTo>
                    <a:pt x="1282" y="2454"/>
                  </a:lnTo>
                  <a:lnTo>
                    <a:pt x="1272" y="2458"/>
                  </a:lnTo>
                  <a:lnTo>
                    <a:pt x="1253" y="2467"/>
                  </a:lnTo>
                  <a:lnTo>
                    <a:pt x="1235" y="2478"/>
                  </a:lnTo>
                  <a:lnTo>
                    <a:pt x="1218" y="2490"/>
                  </a:lnTo>
                  <a:lnTo>
                    <a:pt x="1204" y="2504"/>
                  </a:lnTo>
                  <a:lnTo>
                    <a:pt x="1189" y="2519"/>
                  </a:lnTo>
                  <a:lnTo>
                    <a:pt x="1177" y="2536"/>
                  </a:lnTo>
                  <a:lnTo>
                    <a:pt x="1166" y="2555"/>
                  </a:lnTo>
                  <a:lnTo>
                    <a:pt x="1157" y="2573"/>
                  </a:lnTo>
                  <a:lnTo>
                    <a:pt x="1153" y="2582"/>
                  </a:lnTo>
                  <a:lnTo>
                    <a:pt x="1150" y="2593"/>
                  </a:lnTo>
                  <a:lnTo>
                    <a:pt x="1146" y="2603"/>
                  </a:lnTo>
                  <a:lnTo>
                    <a:pt x="1144" y="2614"/>
                  </a:lnTo>
                  <a:lnTo>
                    <a:pt x="1142" y="2624"/>
                  </a:lnTo>
                  <a:lnTo>
                    <a:pt x="1140" y="2635"/>
                  </a:lnTo>
                  <a:lnTo>
                    <a:pt x="1140" y="2647"/>
                  </a:lnTo>
                  <a:lnTo>
                    <a:pt x="1139" y="2657"/>
                  </a:lnTo>
                  <a:lnTo>
                    <a:pt x="1140" y="2668"/>
                  </a:lnTo>
                  <a:lnTo>
                    <a:pt x="1140" y="2680"/>
                  </a:lnTo>
                  <a:lnTo>
                    <a:pt x="1142" y="2690"/>
                  </a:lnTo>
                  <a:lnTo>
                    <a:pt x="1144" y="2700"/>
                  </a:lnTo>
                  <a:lnTo>
                    <a:pt x="1146" y="2712"/>
                  </a:lnTo>
                  <a:lnTo>
                    <a:pt x="1150" y="2721"/>
                  </a:lnTo>
                  <a:lnTo>
                    <a:pt x="1153" y="2732"/>
                  </a:lnTo>
                  <a:lnTo>
                    <a:pt x="1157" y="2742"/>
                  </a:lnTo>
                  <a:lnTo>
                    <a:pt x="1166" y="2761"/>
                  </a:lnTo>
                  <a:lnTo>
                    <a:pt x="1177" y="2778"/>
                  </a:lnTo>
                  <a:lnTo>
                    <a:pt x="1189" y="2795"/>
                  </a:lnTo>
                  <a:lnTo>
                    <a:pt x="1204" y="2810"/>
                  </a:lnTo>
                  <a:lnTo>
                    <a:pt x="1218" y="2825"/>
                  </a:lnTo>
                  <a:lnTo>
                    <a:pt x="1235" y="2837"/>
                  </a:lnTo>
                  <a:lnTo>
                    <a:pt x="1253" y="2847"/>
                  </a:lnTo>
                  <a:lnTo>
                    <a:pt x="1272" y="2857"/>
                  </a:lnTo>
                  <a:lnTo>
                    <a:pt x="1282" y="2861"/>
                  </a:lnTo>
                  <a:lnTo>
                    <a:pt x="1292" y="2864"/>
                  </a:lnTo>
                  <a:lnTo>
                    <a:pt x="1302" y="2867"/>
                  </a:lnTo>
                  <a:lnTo>
                    <a:pt x="1312" y="2869"/>
                  </a:lnTo>
                  <a:lnTo>
                    <a:pt x="1324" y="2871"/>
                  </a:lnTo>
                  <a:lnTo>
                    <a:pt x="1334" y="2872"/>
                  </a:lnTo>
                  <a:lnTo>
                    <a:pt x="1346" y="2873"/>
                  </a:lnTo>
                  <a:lnTo>
                    <a:pt x="1356" y="2873"/>
                  </a:lnTo>
                  <a:lnTo>
                    <a:pt x="1367" y="2873"/>
                  </a:lnTo>
                  <a:lnTo>
                    <a:pt x="1379" y="2872"/>
                  </a:lnTo>
                  <a:lnTo>
                    <a:pt x="1389" y="2871"/>
                  </a:lnTo>
                  <a:lnTo>
                    <a:pt x="1401" y="2869"/>
                  </a:lnTo>
                  <a:lnTo>
                    <a:pt x="1411" y="2867"/>
                  </a:lnTo>
                  <a:lnTo>
                    <a:pt x="1421" y="2864"/>
                  </a:lnTo>
                  <a:lnTo>
                    <a:pt x="1431" y="2861"/>
                  </a:lnTo>
                  <a:lnTo>
                    <a:pt x="1441" y="2857"/>
                  </a:lnTo>
                  <a:lnTo>
                    <a:pt x="1460" y="2847"/>
                  </a:lnTo>
                  <a:lnTo>
                    <a:pt x="1477" y="2837"/>
                  </a:lnTo>
                  <a:lnTo>
                    <a:pt x="1494" y="2825"/>
                  </a:lnTo>
                  <a:lnTo>
                    <a:pt x="1510" y="2810"/>
                  </a:lnTo>
                  <a:lnTo>
                    <a:pt x="1524" y="2795"/>
                  </a:lnTo>
                  <a:lnTo>
                    <a:pt x="1537" y="2778"/>
                  </a:lnTo>
                  <a:lnTo>
                    <a:pt x="1547" y="2761"/>
                  </a:lnTo>
                  <a:lnTo>
                    <a:pt x="1556" y="2742"/>
                  </a:lnTo>
                  <a:lnTo>
                    <a:pt x="1560" y="2732"/>
                  </a:lnTo>
                  <a:lnTo>
                    <a:pt x="1564" y="2721"/>
                  </a:lnTo>
                  <a:lnTo>
                    <a:pt x="1567" y="2712"/>
                  </a:lnTo>
                  <a:lnTo>
                    <a:pt x="1569" y="2700"/>
                  </a:lnTo>
                  <a:lnTo>
                    <a:pt x="1571" y="2690"/>
                  </a:lnTo>
                  <a:lnTo>
                    <a:pt x="1573" y="2680"/>
                  </a:lnTo>
                  <a:lnTo>
                    <a:pt x="1573" y="2668"/>
                  </a:lnTo>
                  <a:lnTo>
                    <a:pt x="1574" y="2657"/>
                  </a:lnTo>
                  <a:lnTo>
                    <a:pt x="1573" y="2639"/>
                  </a:lnTo>
                  <a:lnTo>
                    <a:pt x="1571" y="2622"/>
                  </a:lnTo>
                  <a:lnTo>
                    <a:pt x="1567" y="2604"/>
                  </a:lnTo>
                  <a:lnTo>
                    <a:pt x="1563" y="2588"/>
                  </a:lnTo>
                  <a:lnTo>
                    <a:pt x="1556" y="2572"/>
                  </a:lnTo>
                  <a:lnTo>
                    <a:pt x="1549" y="2557"/>
                  </a:lnTo>
                  <a:lnTo>
                    <a:pt x="1541" y="2542"/>
                  </a:lnTo>
                  <a:lnTo>
                    <a:pt x="1530" y="2529"/>
                  </a:lnTo>
                  <a:lnTo>
                    <a:pt x="1520" y="2515"/>
                  </a:lnTo>
                  <a:lnTo>
                    <a:pt x="1509" y="2503"/>
                  </a:lnTo>
                  <a:lnTo>
                    <a:pt x="1496" y="2491"/>
                  </a:lnTo>
                  <a:lnTo>
                    <a:pt x="1483" y="2481"/>
                  </a:lnTo>
                  <a:lnTo>
                    <a:pt x="1469" y="2472"/>
                  </a:lnTo>
                  <a:lnTo>
                    <a:pt x="1454" y="2463"/>
                  </a:lnTo>
                  <a:lnTo>
                    <a:pt x="1438" y="2457"/>
                  </a:lnTo>
                  <a:lnTo>
                    <a:pt x="1422" y="2451"/>
                  </a:lnTo>
                  <a:close/>
                  <a:moveTo>
                    <a:pt x="2758" y="749"/>
                  </a:moveTo>
                  <a:lnTo>
                    <a:pt x="2778" y="749"/>
                  </a:lnTo>
                  <a:lnTo>
                    <a:pt x="2799" y="751"/>
                  </a:lnTo>
                  <a:lnTo>
                    <a:pt x="2819" y="753"/>
                  </a:lnTo>
                  <a:lnTo>
                    <a:pt x="2839" y="757"/>
                  </a:lnTo>
                  <a:lnTo>
                    <a:pt x="2858" y="762"/>
                  </a:lnTo>
                  <a:lnTo>
                    <a:pt x="2877" y="767"/>
                  </a:lnTo>
                  <a:lnTo>
                    <a:pt x="2896" y="773"/>
                  </a:lnTo>
                  <a:lnTo>
                    <a:pt x="2914" y="780"/>
                  </a:lnTo>
                  <a:lnTo>
                    <a:pt x="2932" y="789"/>
                  </a:lnTo>
                  <a:lnTo>
                    <a:pt x="2950" y="797"/>
                  </a:lnTo>
                  <a:lnTo>
                    <a:pt x="2966" y="807"/>
                  </a:lnTo>
                  <a:lnTo>
                    <a:pt x="2983" y="818"/>
                  </a:lnTo>
                  <a:lnTo>
                    <a:pt x="2998" y="828"/>
                  </a:lnTo>
                  <a:lnTo>
                    <a:pt x="3013" y="840"/>
                  </a:lnTo>
                  <a:lnTo>
                    <a:pt x="3028" y="853"/>
                  </a:lnTo>
                  <a:lnTo>
                    <a:pt x="3042" y="866"/>
                  </a:lnTo>
                  <a:lnTo>
                    <a:pt x="3055" y="880"/>
                  </a:lnTo>
                  <a:lnTo>
                    <a:pt x="3068" y="894"/>
                  </a:lnTo>
                  <a:lnTo>
                    <a:pt x="3079" y="910"/>
                  </a:lnTo>
                  <a:lnTo>
                    <a:pt x="3091" y="925"/>
                  </a:lnTo>
                  <a:lnTo>
                    <a:pt x="3101" y="942"/>
                  </a:lnTo>
                  <a:lnTo>
                    <a:pt x="3111" y="958"/>
                  </a:lnTo>
                  <a:lnTo>
                    <a:pt x="3120" y="976"/>
                  </a:lnTo>
                  <a:lnTo>
                    <a:pt x="3128" y="994"/>
                  </a:lnTo>
                  <a:lnTo>
                    <a:pt x="3135" y="1011"/>
                  </a:lnTo>
                  <a:lnTo>
                    <a:pt x="3142" y="1030"/>
                  </a:lnTo>
                  <a:lnTo>
                    <a:pt x="3147" y="1049"/>
                  </a:lnTo>
                  <a:lnTo>
                    <a:pt x="3151" y="1069"/>
                  </a:lnTo>
                  <a:lnTo>
                    <a:pt x="3155" y="1089"/>
                  </a:lnTo>
                  <a:lnTo>
                    <a:pt x="3157" y="1108"/>
                  </a:lnTo>
                  <a:lnTo>
                    <a:pt x="3159" y="1129"/>
                  </a:lnTo>
                  <a:lnTo>
                    <a:pt x="3159" y="1150"/>
                  </a:lnTo>
                  <a:lnTo>
                    <a:pt x="3159" y="1170"/>
                  </a:lnTo>
                  <a:lnTo>
                    <a:pt x="3157" y="1190"/>
                  </a:lnTo>
                  <a:lnTo>
                    <a:pt x="3155" y="1211"/>
                  </a:lnTo>
                  <a:lnTo>
                    <a:pt x="3151" y="1231"/>
                  </a:lnTo>
                  <a:lnTo>
                    <a:pt x="3147" y="1249"/>
                  </a:lnTo>
                  <a:lnTo>
                    <a:pt x="3142" y="1269"/>
                  </a:lnTo>
                  <a:lnTo>
                    <a:pt x="3135" y="1288"/>
                  </a:lnTo>
                  <a:lnTo>
                    <a:pt x="3128" y="1305"/>
                  </a:lnTo>
                  <a:lnTo>
                    <a:pt x="3120" y="1323"/>
                  </a:lnTo>
                  <a:lnTo>
                    <a:pt x="3111" y="1340"/>
                  </a:lnTo>
                  <a:lnTo>
                    <a:pt x="3101" y="1357"/>
                  </a:lnTo>
                  <a:lnTo>
                    <a:pt x="3091" y="1373"/>
                  </a:lnTo>
                  <a:lnTo>
                    <a:pt x="3079" y="1389"/>
                  </a:lnTo>
                  <a:lnTo>
                    <a:pt x="3068" y="1404"/>
                  </a:lnTo>
                  <a:lnTo>
                    <a:pt x="3055" y="1419"/>
                  </a:lnTo>
                  <a:lnTo>
                    <a:pt x="3042" y="1432"/>
                  </a:lnTo>
                  <a:lnTo>
                    <a:pt x="3028" y="1446"/>
                  </a:lnTo>
                  <a:lnTo>
                    <a:pt x="3013" y="1458"/>
                  </a:lnTo>
                  <a:lnTo>
                    <a:pt x="2998" y="1471"/>
                  </a:lnTo>
                  <a:lnTo>
                    <a:pt x="2983" y="1482"/>
                  </a:lnTo>
                  <a:lnTo>
                    <a:pt x="2966" y="1492"/>
                  </a:lnTo>
                  <a:lnTo>
                    <a:pt x="2950" y="1502"/>
                  </a:lnTo>
                  <a:lnTo>
                    <a:pt x="2932" y="1510"/>
                  </a:lnTo>
                  <a:lnTo>
                    <a:pt x="2914" y="1518"/>
                  </a:lnTo>
                  <a:lnTo>
                    <a:pt x="2896" y="1526"/>
                  </a:lnTo>
                  <a:lnTo>
                    <a:pt x="2877" y="1532"/>
                  </a:lnTo>
                  <a:lnTo>
                    <a:pt x="2858" y="1537"/>
                  </a:lnTo>
                  <a:lnTo>
                    <a:pt x="2839" y="1542"/>
                  </a:lnTo>
                  <a:lnTo>
                    <a:pt x="2819" y="1545"/>
                  </a:lnTo>
                  <a:lnTo>
                    <a:pt x="2799" y="1548"/>
                  </a:lnTo>
                  <a:lnTo>
                    <a:pt x="2778" y="1549"/>
                  </a:lnTo>
                  <a:lnTo>
                    <a:pt x="2758" y="1550"/>
                  </a:lnTo>
                  <a:lnTo>
                    <a:pt x="2739" y="1549"/>
                  </a:lnTo>
                  <a:lnTo>
                    <a:pt x="2720" y="1548"/>
                  </a:lnTo>
                  <a:lnTo>
                    <a:pt x="2702" y="1546"/>
                  </a:lnTo>
                  <a:lnTo>
                    <a:pt x="2684" y="1543"/>
                  </a:lnTo>
                  <a:lnTo>
                    <a:pt x="2666" y="1539"/>
                  </a:lnTo>
                  <a:lnTo>
                    <a:pt x="2649" y="1535"/>
                  </a:lnTo>
                  <a:lnTo>
                    <a:pt x="2631" y="1530"/>
                  </a:lnTo>
                  <a:lnTo>
                    <a:pt x="2615" y="1524"/>
                  </a:lnTo>
                  <a:lnTo>
                    <a:pt x="2598" y="1517"/>
                  </a:lnTo>
                  <a:lnTo>
                    <a:pt x="2581" y="1509"/>
                  </a:lnTo>
                  <a:lnTo>
                    <a:pt x="2566" y="1501"/>
                  </a:lnTo>
                  <a:lnTo>
                    <a:pt x="2550" y="1492"/>
                  </a:lnTo>
                  <a:lnTo>
                    <a:pt x="2536" y="1483"/>
                  </a:lnTo>
                  <a:lnTo>
                    <a:pt x="2521" y="1473"/>
                  </a:lnTo>
                  <a:lnTo>
                    <a:pt x="2507" y="1462"/>
                  </a:lnTo>
                  <a:lnTo>
                    <a:pt x="2493" y="1451"/>
                  </a:lnTo>
                  <a:lnTo>
                    <a:pt x="2481" y="1439"/>
                  </a:lnTo>
                  <a:lnTo>
                    <a:pt x="2468" y="1426"/>
                  </a:lnTo>
                  <a:lnTo>
                    <a:pt x="2456" y="1414"/>
                  </a:lnTo>
                  <a:lnTo>
                    <a:pt x="2444" y="1400"/>
                  </a:lnTo>
                  <a:lnTo>
                    <a:pt x="2434" y="1386"/>
                  </a:lnTo>
                  <a:lnTo>
                    <a:pt x="2424" y="1371"/>
                  </a:lnTo>
                  <a:lnTo>
                    <a:pt x="2414" y="1357"/>
                  </a:lnTo>
                  <a:lnTo>
                    <a:pt x="2406" y="1341"/>
                  </a:lnTo>
                  <a:lnTo>
                    <a:pt x="2398" y="1326"/>
                  </a:lnTo>
                  <a:lnTo>
                    <a:pt x="2389" y="1309"/>
                  </a:lnTo>
                  <a:lnTo>
                    <a:pt x="2383" y="1293"/>
                  </a:lnTo>
                  <a:lnTo>
                    <a:pt x="2377" y="1276"/>
                  </a:lnTo>
                  <a:lnTo>
                    <a:pt x="2372" y="1259"/>
                  </a:lnTo>
                  <a:lnTo>
                    <a:pt x="2368" y="1241"/>
                  </a:lnTo>
                  <a:lnTo>
                    <a:pt x="2363" y="1223"/>
                  </a:lnTo>
                  <a:lnTo>
                    <a:pt x="2360" y="1206"/>
                  </a:lnTo>
                  <a:lnTo>
                    <a:pt x="2360" y="1205"/>
                  </a:lnTo>
                  <a:lnTo>
                    <a:pt x="2360" y="1204"/>
                  </a:lnTo>
                  <a:lnTo>
                    <a:pt x="2360" y="1204"/>
                  </a:lnTo>
                  <a:lnTo>
                    <a:pt x="2360" y="1203"/>
                  </a:lnTo>
                  <a:lnTo>
                    <a:pt x="2359" y="1199"/>
                  </a:lnTo>
                  <a:lnTo>
                    <a:pt x="2359" y="1199"/>
                  </a:lnTo>
                  <a:lnTo>
                    <a:pt x="2359" y="1197"/>
                  </a:lnTo>
                  <a:lnTo>
                    <a:pt x="2359" y="1197"/>
                  </a:lnTo>
                  <a:lnTo>
                    <a:pt x="2359" y="1196"/>
                  </a:lnTo>
                  <a:lnTo>
                    <a:pt x="2359" y="1195"/>
                  </a:lnTo>
                  <a:lnTo>
                    <a:pt x="2359" y="1195"/>
                  </a:lnTo>
                  <a:lnTo>
                    <a:pt x="2359" y="1194"/>
                  </a:lnTo>
                  <a:lnTo>
                    <a:pt x="2359" y="1194"/>
                  </a:lnTo>
                  <a:lnTo>
                    <a:pt x="2359" y="1193"/>
                  </a:lnTo>
                  <a:lnTo>
                    <a:pt x="2359" y="1192"/>
                  </a:lnTo>
                  <a:lnTo>
                    <a:pt x="2358" y="1189"/>
                  </a:lnTo>
                  <a:lnTo>
                    <a:pt x="2358" y="1188"/>
                  </a:lnTo>
                  <a:lnTo>
                    <a:pt x="2358" y="1187"/>
                  </a:lnTo>
                  <a:lnTo>
                    <a:pt x="2358" y="1187"/>
                  </a:lnTo>
                  <a:lnTo>
                    <a:pt x="2358" y="1186"/>
                  </a:lnTo>
                  <a:lnTo>
                    <a:pt x="2358" y="1185"/>
                  </a:lnTo>
                  <a:lnTo>
                    <a:pt x="2358" y="1185"/>
                  </a:lnTo>
                  <a:lnTo>
                    <a:pt x="2358" y="1184"/>
                  </a:lnTo>
                  <a:lnTo>
                    <a:pt x="2358" y="1184"/>
                  </a:lnTo>
                  <a:lnTo>
                    <a:pt x="2358" y="1183"/>
                  </a:lnTo>
                  <a:lnTo>
                    <a:pt x="2357" y="1178"/>
                  </a:lnTo>
                  <a:lnTo>
                    <a:pt x="2357" y="1177"/>
                  </a:lnTo>
                  <a:lnTo>
                    <a:pt x="2357" y="1177"/>
                  </a:lnTo>
                  <a:lnTo>
                    <a:pt x="2357" y="1176"/>
                  </a:lnTo>
                  <a:lnTo>
                    <a:pt x="2357" y="1175"/>
                  </a:lnTo>
                  <a:lnTo>
                    <a:pt x="2357" y="1175"/>
                  </a:lnTo>
                  <a:lnTo>
                    <a:pt x="2357" y="1174"/>
                  </a:lnTo>
                  <a:lnTo>
                    <a:pt x="2357" y="1174"/>
                  </a:lnTo>
                  <a:lnTo>
                    <a:pt x="2357" y="1173"/>
                  </a:lnTo>
                  <a:lnTo>
                    <a:pt x="2357" y="1172"/>
                  </a:lnTo>
                  <a:lnTo>
                    <a:pt x="2357" y="1172"/>
                  </a:lnTo>
                  <a:lnTo>
                    <a:pt x="2357" y="1168"/>
                  </a:lnTo>
                  <a:lnTo>
                    <a:pt x="2357" y="1167"/>
                  </a:lnTo>
                  <a:lnTo>
                    <a:pt x="2357" y="1166"/>
                  </a:lnTo>
                  <a:lnTo>
                    <a:pt x="2357" y="1166"/>
                  </a:lnTo>
                  <a:lnTo>
                    <a:pt x="2357" y="1165"/>
                  </a:lnTo>
                  <a:lnTo>
                    <a:pt x="2357" y="1164"/>
                  </a:lnTo>
                  <a:lnTo>
                    <a:pt x="2357" y="1164"/>
                  </a:lnTo>
                  <a:lnTo>
                    <a:pt x="2356" y="1157"/>
                  </a:lnTo>
                  <a:lnTo>
                    <a:pt x="2356" y="1150"/>
                  </a:lnTo>
                  <a:lnTo>
                    <a:pt x="2357" y="1129"/>
                  </a:lnTo>
                  <a:lnTo>
                    <a:pt x="2358" y="1108"/>
                  </a:lnTo>
                  <a:lnTo>
                    <a:pt x="2361" y="1089"/>
                  </a:lnTo>
                  <a:lnTo>
                    <a:pt x="2365" y="1069"/>
                  </a:lnTo>
                  <a:lnTo>
                    <a:pt x="2369" y="1049"/>
                  </a:lnTo>
                  <a:lnTo>
                    <a:pt x="2375" y="1030"/>
                  </a:lnTo>
                  <a:lnTo>
                    <a:pt x="2381" y="1011"/>
                  </a:lnTo>
                  <a:lnTo>
                    <a:pt x="2388" y="994"/>
                  </a:lnTo>
                  <a:lnTo>
                    <a:pt x="2396" y="976"/>
                  </a:lnTo>
                  <a:lnTo>
                    <a:pt x="2405" y="958"/>
                  </a:lnTo>
                  <a:lnTo>
                    <a:pt x="2414" y="942"/>
                  </a:lnTo>
                  <a:lnTo>
                    <a:pt x="2425" y="925"/>
                  </a:lnTo>
                  <a:lnTo>
                    <a:pt x="2436" y="910"/>
                  </a:lnTo>
                  <a:lnTo>
                    <a:pt x="2449" y="894"/>
                  </a:lnTo>
                  <a:lnTo>
                    <a:pt x="2461" y="880"/>
                  </a:lnTo>
                  <a:lnTo>
                    <a:pt x="2474" y="866"/>
                  </a:lnTo>
                  <a:lnTo>
                    <a:pt x="2488" y="853"/>
                  </a:lnTo>
                  <a:lnTo>
                    <a:pt x="2502" y="840"/>
                  </a:lnTo>
                  <a:lnTo>
                    <a:pt x="2518" y="828"/>
                  </a:lnTo>
                  <a:lnTo>
                    <a:pt x="2534" y="818"/>
                  </a:lnTo>
                  <a:lnTo>
                    <a:pt x="2550" y="807"/>
                  </a:lnTo>
                  <a:lnTo>
                    <a:pt x="2567" y="797"/>
                  </a:lnTo>
                  <a:lnTo>
                    <a:pt x="2584" y="789"/>
                  </a:lnTo>
                  <a:lnTo>
                    <a:pt x="2602" y="780"/>
                  </a:lnTo>
                  <a:lnTo>
                    <a:pt x="2620" y="773"/>
                  </a:lnTo>
                  <a:lnTo>
                    <a:pt x="2638" y="767"/>
                  </a:lnTo>
                  <a:lnTo>
                    <a:pt x="2658" y="762"/>
                  </a:lnTo>
                  <a:lnTo>
                    <a:pt x="2677" y="757"/>
                  </a:lnTo>
                  <a:lnTo>
                    <a:pt x="2697" y="753"/>
                  </a:lnTo>
                  <a:lnTo>
                    <a:pt x="2717" y="751"/>
                  </a:lnTo>
                  <a:lnTo>
                    <a:pt x="2737" y="749"/>
                  </a:lnTo>
                  <a:lnTo>
                    <a:pt x="2758" y="749"/>
                  </a:lnTo>
                  <a:close/>
                  <a:moveTo>
                    <a:pt x="668" y="73"/>
                  </a:moveTo>
                  <a:lnTo>
                    <a:pt x="699" y="73"/>
                  </a:lnTo>
                  <a:lnTo>
                    <a:pt x="729" y="76"/>
                  </a:lnTo>
                  <a:lnTo>
                    <a:pt x="758" y="80"/>
                  </a:lnTo>
                  <a:lnTo>
                    <a:pt x="789" y="85"/>
                  </a:lnTo>
                  <a:lnTo>
                    <a:pt x="817" y="92"/>
                  </a:lnTo>
                  <a:lnTo>
                    <a:pt x="846" y="99"/>
                  </a:lnTo>
                  <a:lnTo>
                    <a:pt x="873" y="110"/>
                  </a:lnTo>
                  <a:lnTo>
                    <a:pt x="900" y="120"/>
                  </a:lnTo>
                  <a:lnTo>
                    <a:pt x="927" y="131"/>
                  </a:lnTo>
                  <a:lnTo>
                    <a:pt x="951" y="145"/>
                  </a:lnTo>
                  <a:lnTo>
                    <a:pt x="976" y="159"/>
                  </a:lnTo>
                  <a:lnTo>
                    <a:pt x="1001" y="175"/>
                  </a:lnTo>
                  <a:lnTo>
                    <a:pt x="1024" y="191"/>
                  </a:lnTo>
                  <a:lnTo>
                    <a:pt x="1047" y="209"/>
                  </a:lnTo>
                  <a:lnTo>
                    <a:pt x="1069" y="228"/>
                  </a:lnTo>
                  <a:lnTo>
                    <a:pt x="1089" y="247"/>
                  </a:lnTo>
                  <a:lnTo>
                    <a:pt x="1109" y="268"/>
                  </a:lnTo>
                  <a:lnTo>
                    <a:pt x="1128" y="289"/>
                  </a:lnTo>
                  <a:lnTo>
                    <a:pt x="1145" y="311"/>
                  </a:lnTo>
                  <a:lnTo>
                    <a:pt x="1162" y="335"/>
                  </a:lnTo>
                  <a:lnTo>
                    <a:pt x="1177" y="359"/>
                  </a:lnTo>
                  <a:lnTo>
                    <a:pt x="1191" y="384"/>
                  </a:lnTo>
                  <a:lnTo>
                    <a:pt x="1205" y="410"/>
                  </a:lnTo>
                  <a:lnTo>
                    <a:pt x="1216" y="436"/>
                  </a:lnTo>
                  <a:lnTo>
                    <a:pt x="1227" y="463"/>
                  </a:lnTo>
                  <a:lnTo>
                    <a:pt x="1237" y="490"/>
                  </a:lnTo>
                  <a:lnTo>
                    <a:pt x="1244" y="518"/>
                  </a:lnTo>
                  <a:lnTo>
                    <a:pt x="1251" y="547"/>
                  </a:lnTo>
                  <a:lnTo>
                    <a:pt x="1256" y="576"/>
                  </a:lnTo>
                  <a:lnTo>
                    <a:pt x="1261" y="606"/>
                  </a:lnTo>
                  <a:lnTo>
                    <a:pt x="1263" y="636"/>
                  </a:lnTo>
                  <a:lnTo>
                    <a:pt x="1263" y="666"/>
                  </a:lnTo>
                  <a:lnTo>
                    <a:pt x="1263" y="695"/>
                  </a:lnTo>
                  <a:lnTo>
                    <a:pt x="1261" y="723"/>
                  </a:lnTo>
                  <a:lnTo>
                    <a:pt x="1258" y="751"/>
                  </a:lnTo>
                  <a:lnTo>
                    <a:pt x="1252" y="778"/>
                  </a:lnTo>
                  <a:lnTo>
                    <a:pt x="1247" y="805"/>
                  </a:lnTo>
                  <a:lnTo>
                    <a:pt x="1240" y="832"/>
                  </a:lnTo>
                  <a:lnTo>
                    <a:pt x="1232" y="858"/>
                  </a:lnTo>
                  <a:lnTo>
                    <a:pt x="1222" y="883"/>
                  </a:lnTo>
                  <a:lnTo>
                    <a:pt x="1212" y="908"/>
                  </a:lnTo>
                  <a:lnTo>
                    <a:pt x="1200" y="932"/>
                  </a:lnTo>
                  <a:lnTo>
                    <a:pt x="1188" y="955"/>
                  </a:lnTo>
                  <a:lnTo>
                    <a:pt x="1175" y="979"/>
                  </a:lnTo>
                  <a:lnTo>
                    <a:pt x="1160" y="1001"/>
                  </a:lnTo>
                  <a:lnTo>
                    <a:pt x="1144" y="1023"/>
                  </a:lnTo>
                  <a:lnTo>
                    <a:pt x="1128" y="1043"/>
                  </a:lnTo>
                  <a:lnTo>
                    <a:pt x="1110" y="1064"/>
                  </a:lnTo>
                  <a:lnTo>
                    <a:pt x="1110" y="1064"/>
                  </a:lnTo>
                  <a:lnTo>
                    <a:pt x="1107" y="1067"/>
                  </a:lnTo>
                  <a:lnTo>
                    <a:pt x="1107" y="1067"/>
                  </a:lnTo>
                  <a:lnTo>
                    <a:pt x="1106" y="1068"/>
                  </a:lnTo>
                  <a:lnTo>
                    <a:pt x="1106" y="1068"/>
                  </a:lnTo>
                  <a:lnTo>
                    <a:pt x="1106" y="1069"/>
                  </a:lnTo>
                  <a:lnTo>
                    <a:pt x="1105" y="1070"/>
                  </a:lnTo>
                  <a:lnTo>
                    <a:pt x="1101" y="1074"/>
                  </a:lnTo>
                  <a:lnTo>
                    <a:pt x="1101" y="1074"/>
                  </a:lnTo>
                  <a:lnTo>
                    <a:pt x="1100" y="1075"/>
                  </a:lnTo>
                  <a:lnTo>
                    <a:pt x="1098" y="1077"/>
                  </a:lnTo>
                  <a:lnTo>
                    <a:pt x="1098" y="1077"/>
                  </a:lnTo>
                  <a:lnTo>
                    <a:pt x="1097" y="1078"/>
                  </a:lnTo>
                  <a:lnTo>
                    <a:pt x="1097" y="1078"/>
                  </a:lnTo>
                  <a:lnTo>
                    <a:pt x="1092" y="1084"/>
                  </a:lnTo>
                  <a:lnTo>
                    <a:pt x="1090" y="1085"/>
                  </a:lnTo>
                  <a:lnTo>
                    <a:pt x="1090" y="1086"/>
                  </a:lnTo>
                  <a:lnTo>
                    <a:pt x="1090" y="1086"/>
                  </a:lnTo>
                  <a:lnTo>
                    <a:pt x="1088" y="1087"/>
                  </a:lnTo>
                  <a:lnTo>
                    <a:pt x="1088" y="1088"/>
                  </a:lnTo>
                  <a:lnTo>
                    <a:pt x="1087" y="1088"/>
                  </a:lnTo>
                  <a:lnTo>
                    <a:pt x="1087" y="1089"/>
                  </a:lnTo>
                  <a:lnTo>
                    <a:pt x="1086" y="1089"/>
                  </a:lnTo>
                  <a:lnTo>
                    <a:pt x="1080" y="1095"/>
                  </a:lnTo>
                  <a:lnTo>
                    <a:pt x="1080" y="1095"/>
                  </a:lnTo>
                  <a:lnTo>
                    <a:pt x="1077" y="1098"/>
                  </a:lnTo>
                  <a:lnTo>
                    <a:pt x="1057" y="1116"/>
                  </a:lnTo>
                  <a:lnTo>
                    <a:pt x="1035" y="1133"/>
                  </a:lnTo>
                  <a:lnTo>
                    <a:pt x="1014" y="1150"/>
                  </a:lnTo>
                  <a:lnTo>
                    <a:pt x="991" y="1165"/>
                  </a:lnTo>
                  <a:lnTo>
                    <a:pt x="967" y="1180"/>
                  </a:lnTo>
                  <a:lnTo>
                    <a:pt x="943" y="1193"/>
                  </a:lnTo>
                  <a:lnTo>
                    <a:pt x="918" y="1206"/>
                  </a:lnTo>
                  <a:lnTo>
                    <a:pt x="892" y="1217"/>
                  </a:lnTo>
                  <a:lnTo>
                    <a:pt x="866" y="1226"/>
                  </a:lnTo>
                  <a:lnTo>
                    <a:pt x="839" y="1236"/>
                  </a:lnTo>
                  <a:lnTo>
                    <a:pt x="812" y="1243"/>
                  </a:lnTo>
                  <a:lnTo>
                    <a:pt x="784" y="1249"/>
                  </a:lnTo>
                  <a:lnTo>
                    <a:pt x="755" y="1254"/>
                  </a:lnTo>
                  <a:lnTo>
                    <a:pt x="727" y="1258"/>
                  </a:lnTo>
                  <a:lnTo>
                    <a:pt x="698" y="1260"/>
                  </a:lnTo>
                  <a:lnTo>
                    <a:pt x="668" y="1261"/>
                  </a:lnTo>
                  <a:lnTo>
                    <a:pt x="638" y="1260"/>
                  </a:lnTo>
                  <a:lnTo>
                    <a:pt x="607" y="1258"/>
                  </a:lnTo>
                  <a:lnTo>
                    <a:pt x="578" y="1253"/>
                  </a:lnTo>
                  <a:lnTo>
                    <a:pt x="548" y="1248"/>
                  </a:lnTo>
                  <a:lnTo>
                    <a:pt x="520" y="1242"/>
                  </a:lnTo>
                  <a:lnTo>
                    <a:pt x="492" y="1234"/>
                  </a:lnTo>
                  <a:lnTo>
                    <a:pt x="464" y="1224"/>
                  </a:lnTo>
                  <a:lnTo>
                    <a:pt x="437" y="1214"/>
                  </a:lnTo>
                  <a:lnTo>
                    <a:pt x="410" y="1202"/>
                  </a:lnTo>
                  <a:lnTo>
                    <a:pt x="385" y="1188"/>
                  </a:lnTo>
                  <a:lnTo>
                    <a:pt x="360" y="1175"/>
                  </a:lnTo>
                  <a:lnTo>
                    <a:pt x="335" y="1159"/>
                  </a:lnTo>
                  <a:lnTo>
                    <a:pt x="312" y="1143"/>
                  </a:lnTo>
                  <a:lnTo>
                    <a:pt x="290" y="1125"/>
                  </a:lnTo>
                  <a:lnTo>
                    <a:pt x="268" y="1106"/>
                  </a:lnTo>
                  <a:lnTo>
                    <a:pt x="248" y="1087"/>
                  </a:lnTo>
                  <a:lnTo>
                    <a:pt x="228" y="1066"/>
                  </a:lnTo>
                  <a:lnTo>
                    <a:pt x="210" y="1044"/>
                  </a:lnTo>
                  <a:lnTo>
                    <a:pt x="192" y="1021"/>
                  </a:lnTo>
                  <a:lnTo>
                    <a:pt x="175" y="999"/>
                  </a:lnTo>
                  <a:lnTo>
                    <a:pt x="160" y="975"/>
                  </a:lnTo>
                  <a:lnTo>
                    <a:pt x="145" y="950"/>
                  </a:lnTo>
                  <a:lnTo>
                    <a:pt x="132" y="924"/>
                  </a:lnTo>
                  <a:lnTo>
                    <a:pt x="120" y="897"/>
                  </a:lnTo>
                  <a:lnTo>
                    <a:pt x="109" y="870"/>
                  </a:lnTo>
                  <a:lnTo>
                    <a:pt x="100" y="843"/>
                  </a:lnTo>
                  <a:lnTo>
                    <a:pt x="92" y="816"/>
                  </a:lnTo>
                  <a:lnTo>
                    <a:pt x="85" y="787"/>
                  </a:lnTo>
                  <a:lnTo>
                    <a:pt x="80" y="758"/>
                  </a:lnTo>
                  <a:lnTo>
                    <a:pt x="77" y="728"/>
                  </a:lnTo>
                  <a:lnTo>
                    <a:pt x="74" y="698"/>
                  </a:lnTo>
                  <a:lnTo>
                    <a:pt x="74" y="666"/>
                  </a:lnTo>
                  <a:lnTo>
                    <a:pt x="74" y="636"/>
                  </a:lnTo>
                  <a:lnTo>
                    <a:pt x="77" y="606"/>
                  </a:lnTo>
                  <a:lnTo>
                    <a:pt x="80" y="576"/>
                  </a:lnTo>
                  <a:lnTo>
                    <a:pt x="85" y="547"/>
                  </a:lnTo>
                  <a:lnTo>
                    <a:pt x="92" y="518"/>
                  </a:lnTo>
                  <a:lnTo>
                    <a:pt x="100" y="490"/>
                  </a:lnTo>
                  <a:lnTo>
                    <a:pt x="109" y="463"/>
                  </a:lnTo>
                  <a:lnTo>
                    <a:pt x="120" y="436"/>
                  </a:lnTo>
                  <a:lnTo>
                    <a:pt x="132" y="410"/>
                  </a:lnTo>
                  <a:lnTo>
                    <a:pt x="145" y="384"/>
                  </a:lnTo>
                  <a:lnTo>
                    <a:pt x="160" y="359"/>
                  </a:lnTo>
                  <a:lnTo>
                    <a:pt x="175" y="335"/>
                  </a:lnTo>
                  <a:lnTo>
                    <a:pt x="191" y="311"/>
                  </a:lnTo>
                  <a:lnTo>
                    <a:pt x="210" y="289"/>
                  </a:lnTo>
                  <a:lnTo>
                    <a:pt x="228" y="268"/>
                  </a:lnTo>
                  <a:lnTo>
                    <a:pt x="248" y="247"/>
                  </a:lnTo>
                  <a:lnTo>
                    <a:pt x="268" y="228"/>
                  </a:lnTo>
                  <a:lnTo>
                    <a:pt x="290" y="209"/>
                  </a:lnTo>
                  <a:lnTo>
                    <a:pt x="312" y="191"/>
                  </a:lnTo>
                  <a:lnTo>
                    <a:pt x="335" y="175"/>
                  </a:lnTo>
                  <a:lnTo>
                    <a:pt x="360" y="159"/>
                  </a:lnTo>
                  <a:lnTo>
                    <a:pt x="385" y="145"/>
                  </a:lnTo>
                  <a:lnTo>
                    <a:pt x="410" y="131"/>
                  </a:lnTo>
                  <a:lnTo>
                    <a:pt x="437" y="120"/>
                  </a:lnTo>
                  <a:lnTo>
                    <a:pt x="464" y="110"/>
                  </a:lnTo>
                  <a:lnTo>
                    <a:pt x="492" y="99"/>
                  </a:lnTo>
                  <a:lnTo>
                    <a:pt x="520" y="92"/>
                  </a:lnTo>
                  <a:lnTo>
                    <a:pt x="548" y="85"/>
                  </a:lnTo>
                  <a:lnTo>
                    <a:pt x="578" y="80"/>
                  </a:lnTo>
                  <a:lnTo>
                    <a:pt x="607" y="76"/>
                  </a:lnTo>
                  <a:lnTo>
                    <a:pt x="638" y="73"/>
                  </a:lnTo>
                  <a:lnTo>
                    <a:pt x="668" y="73"/>
                  </a:lnTo>
                  <a:close/>
                </a:path>
              </a:pathLst>
            </a:custGeom>
            <a:solidFill>
              <a:schemeClr val="bg1"/>
            </a:solidFill>
            <a:ln w="9525">
              <a:noFill/>
              <a:round/>
            </a:ln>
          </p:spPr>
          <p:txBody>
            <a:bodyPr vert="horz" wrap="square" lIns="121908" tIns="60954" rIns="121908" bIns="60954"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latin typeface="Arial" panose="020B0604020202020204"/>
                <a:ea typeface="微软雅黑" panose="020B0503020204020204" pitchFamily="34" charset="-122"/>
                <a:cs typeface="+mn-ea"/>
                <a:sym typeface="Arial" panose="020B0604020202020204"/>
              </a:endParaRPr>
            </a:p>
          </p:txBody>
        </p:sp>
        <p:grpSp>
          <p:nvGrpSpPr>
            <p:cNvPr id="144" name="Group 71"/>
            <p:cNvGrpSpPr/>
            <p:nvPr/>
          </p:nvGrpSpPr>
          <p:grpSpPr>
            <a:xfrm>
              <a:off x="10067" y="5491"/>
              <a:ext cx="1302" cy="1270"/>
              <a:chOff x="3790191" y="2530075"/>
              <a:chExt cx="935797" cy="914627"/>
            </a:xfrm>
            <a:solidFill>
              <a:schemeClr val="bg1"/>
            </a:solidFill>
          </p:grpSpPr>
          <p:sp>
            <p:nvSpPr>
              <p:cNvPr id="145" name="Rectangle 118"/>
              <p:cNvSpPr>
                <a:spLocks noChangeArrowheads="1"/>
              </p:cNvSpPr>
              <p:nvPr>
                <p:custDataLst>
                  <p:tags r:id="rId25"/>
                </p:custDataLst>
              </p:nvPr>
            </p:nvSpPr>
            <p:spPr bwMode="auto">
              <a:xfrm>
                <a:off x="4724400" y="2662238"/>
                <a:ext cx="1588" cy="15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Arial" panose="020B0604020202020204"/>
                  <a:ea typeface="微软雅黑" panose="020B0503020204020204" pitchFamily="34" charset="-122"/>
                  <a:cs typeface="+mn-ea"/>
                  <a:sym typeface="Arial" panose="020B0604020202020204"/>
                </a:endParaRPr>
              </a:p>
            </p:txBody>
          </p:sp>
          <p:sp>
            <p:nvSpPr>
              <p:cNvPr id="146" name="Freeform 119"/>
              <p:cNvSpPr/>
              <p:nvPr>
                <p:custDataLst>
                  <p:tags r:id="rId26"/>
                </p:custDataLst>
              </p:nvPr>
            </p:nvSpPr>
            <p:spPr bwMode="auto">
              <a:xfrm>
                <a:off x="3825116" y="3216041"/>
                <a:ext cx="841375" cy="228661"/>
              </a:xfrm>
              <a:custGeom>
                <a:avLst/>
                <a:gdLst>
                  <a:gd name="T0" fmla="*/ 334 w 530"/>
                  <a:gd name="T1" fmla="*/ 0 h 144"/>
                  <a:gd name="T2" fmla="*/ 196 w 530"/>
                  <a:gd name="T3" fmla="*/ 0 h 144"/>
                  <a:gd name="T4" fmla="*/ 184 w 530"/>
                  <a:gd name="T5" fmla="*/ 10 h 144"/>
                  <a:gd name="T6" fmla="*/ 0 w 530"/>
                  <a:gd name="T7" fmla="*/ 144 h 144"/>
                  <a:gd name="T8" fmla="*/ 530 w 530"/>
                  <a:gd name="T9" fmla="*/ 144 h 144"/>
                  <a:gd name="T10" fmla="*/ 348 w 530"/>
                  <a:gd name="T11" fmla="*/ 10 h 144"/>
                  <a:gd name="T12" fmla="*/ 334 w 530"/>
                  <a:gd name="T13" fmla="*/ 0 h 144"/>
                </a:gdLst>
                <a:ahLst/>
                <a:cxnLst>
                  <a:cxn ang="0">
                    <a:pos x="T0" y="T1"/>
                  </a:cxn>
                  <a:cxn ang="0">
                    <a:pos x="T2" y="T3"/>
                  </a:cxn>
                  <a:cxn ang="0">
                    <a:pos x="T4" y="T5"/>
                  </a:cxn>
                  <a:cxn ang="0">
                    <a:pos x="T6" y="T7"/>
                  </a:cxn>
                  <a:cxn ang="0">
                    <a:pos x="T8" y="T9"/>
                  </a:cxn>
                  <a:cxn ang="0">
                    <a:pos x="T10" y="T11"/>
                  </a:cxn>
                  <a:cxn ang="0">
                    <a:pos x="T12" y="T13"/>
                  </a:cxn>
                </a:cxnLst>
                <a:rect l="0" t="0" r="r" b="b"/>
                <a:pathLst>
                  <a:path w="530" h="144">
                    <a:moveTo>
                      <a:pt x="334" y="0"/>
                    </a:moveTo>
                    <a:lnTo>
                      <a:pt x="196" y="0"/>
                    </a:lnTo>
                    <a:lnTo>
                      <a:pt x="184" y="10"/>
                    </a:lnTo>
                    <a:lnTo>
                      <a:pt x="0" y="144"/>
                    </a:lnTo>
                    <a:lnTo>
                      <a:pt x="530" y="144"/>
                    </a:lnTo>
                    <a:lnTo>
                      <a:pt x="348" y="10"/>
                    </a:lnTo>
                    <a:lnTo>
                      <a:pt x="334"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Arial" panose="020B0604020202020204"/>
                  <a:ea typeface="微软雅黑" panose="020B0503020204020204" pitchFamily="34" charset="-122"/>
                  <a:cs typeface="+mn-ea"/>
                  <a:sym typeface="Arial" panose="020B0604020202020204"/>
                </a:endParaRPr>
              </a:p>
            </p:txBody>
          </p:sp>
          <p:sp>
            <p:nvSpPr>
              <p:cNvPr id="147" name="Freeform 120"/>
              <p:cNvSpPr/>
              <p:nvPr>
                <p:custDataLst>
                  <p:tags r:id="rId27"/>
                </p:custDataLst>
              </p:nvPr>
            </p:nvSpPr>
            <p:spPr bwMode="auto">
              <a:xfrm>
                <a:off x="4418841" y="2990485"/>
                <a:ext cx="285752" cy="419149"/>
              </a:xfrm>
              <a:custGeom>
                <a:avLst/>
                <a:gdLst>
                  <a:gd name="T0" fmla="*/ 2 w 180"/>
                  <a:gd name="T1" fmla="*/ 132 h 264"/>
                  <a:gd name="T2" fmla="*/ 0 w 180"/>
                  <a:gd name="T3" fmla="*/ 132 h 264"/>
                  <a:gd name="T4" fmla="*/ 180 w 180"/>
                  <a:gd name="T5" fmla="*/ 264 h 264"/>
                  <a:gd name="T6" fmla="*/ 180 w 180"/>
                  <a:gd name="T7" fmla="*/ 0 h 264"/>
                  <a:gd name="T8" fmla="*/ 104 w 180"/>
                  <a:gd name="T9" fmla="*/ 56 h 264"/>
                  <a:gd name="T10" fmla="*/ 2 w 180"/>
                  <a:gd name="T11" fmla="*/ 132 h 264"/>
                </a:gdLst>
                <a:ahLst/>
                <a:cxnLst>
                  <a:cxn ang="0">
                    <a:pos x="T0" y="T1"/>
                  </a:cxn>
                  <a:cxn ang="0">
                    <a:pos x="T2" y="T3"/>
                  </a:cxn>
                  <a:cxn ang="0">
                    <a:pos x="T4" y="T5"/>
                  </a:cxn>
                  <a:cxn ang="0">
                    <a:pos x="T6" y="T7"/>
                  </a:cxn>
                  <a:cxn ang="0">
                    <a:pos x="T8" y="T9"/>
                  </a:cxn>
                  <a:cxn ang="0">
                    <a:pos x="T10" y="T11"/>
                  </a:cxn>
                </a:cxnLst>
                <a:rect l="0" t="0" r="r" b="b"/>
                <a:pathLst>
                  <a:path w="180" h="264">
                    <a:moveTo>
                      <a:pt x="2" y="132"/>
                    </a:moveTo>
                    <a:lnTo>
                      <a:pt x="0" y="132"/>
                    </a:lnTo>
                    <a:lnTo>
                      <a:pt x="180" y="264"/>
                    </a:lnTo>
                    <a:lnTo>
                      <a:pt x="180" y="0"/>
                    </a:lnTo>
                    <a:lnTo>
                      <a:pt x="104" y="56"/>
                    </a:lnTo>
                    <a:lnTo>
                      <a:pt x="2" y="13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Arial" panose="020B0604020202020204"/>
                  <a:ea typeface="微软雅黑" panose="020B0503020204020204" pitchFamily="34" charset="-122"/>
                  <a:cs typeface="+mn-ea"/>
                  <a:sym typeface="Arial" panose="020B0604020202020204"/>
                </a:endParaRPr>
              </a:p>
            </p:txBody>
          </p:sp>
          <p:sp>
            <p:nvSpPr>
              <p:cNvPr id="148" name="Freeform 121"/>
              <p:cNvSpPr/>
              <p:nvPr>
                <p:custDataLst>
                  <p:tags r:id="rId28"/>
                </p:custDataLst>
              </p:nvPr>
            </p:nvSpPr>
            <p:spPr bwMode="auto">
              <a:xfrm>
                <a:off x="4583939" y="2841241"/>
                <a:ext cx="120650" cy="174644"/>
              </a:xfrm>
              <a:custGeom>
                <a:avLst/>
                <a:gdLst>
                  <a:gd name="T0" fmla="*/ 76 w 76"/>
                  <a:gd name="T1" fmla="*/ 54 h 110"/>
                  <a:gd name="T2" fmla="*/ 76 w 76"/>
                  <a:gd name="T3" fmla="*/ 54 h 110"/>
                  <a:gd name="T4" fmla="*/ 76 w 76"/>
                  <a:gd name="T5" fmla="*/ 54 h 110"/>
                  <a:gd name="T6" fmla="*/ 0 w 76"/>
                  <a:gd name="T7" fmla="*/ 0 h 110"/>
                  <a:gd name="T8" fmla="*/ 0 w 76"/>
                  <a:gd name="T9" fmla="*/ 110 h 110"/>
                  <a:gd name="T10" fmla="*/ 76 w 76"/>
                  <a:gd name="T11" fmla="*/ 56 h 110"/>
                  <a:gd name="T12" fmla="*/ 76 w 76"/>
                  <a:gd name="T13" fmla="*/ 56 h 110"/>
                  <a:gd name="T14" fmla="*/ 76 w 76"/>
                  <a:gd name="T15" fmla="*/ 56 h 110"/>
                  <a:gd name="T16" fmla="*/ 76 w 76"/>
                  <a:gd name="T17" fmla="*/ 56 h 110"/>
                  <a:gd name="T18" fmla="*/ 76 w 76"/>
                  <a:gd name="T19" fmla="*/ 54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6" h="110">
                    <a:moveTo>
                      <a:pt x="76" y="54"/>
                    </a:moveTo>
                    <a:lnTo>
                      <a:pt x="76" y="54"/>
                    </a:lnTo>
                    <a:lnTo>
                      <a:pt x="76" y="54"/>
                    </a:lnTo>
                    <a:lnTo>
                      <a:pt x="0" y="0"/>
                    </a:lnTo>
                    <a:lnTo>
                      <a:pt x="0" y="110"/>
                    </a:lnTo>
                    <a:lnTo>
                      <a:pt x="76" y="56"/>
                    </a:lnTo>
                    <a:lnTo>
                      <a:pt x="76" y="56"/>
                    </a:lnTo>
                    <a:lnTo>
                      <a:pt x="76" y="56"/>
                    </a:lnTo>
                    <a:lnTo>
                      <a:pt x="76" y="56"/>
                    </a:lnTo>
                    <a:lnTo>
                      <a:pt x="76" y="5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Arial" panose="020B0604020202020204"/>
                  <a:ea typeface="微软雅黑" panose="020B0503020204020204" pitchFamily="34" charset="-122"/>
                  <a:cs typeface="+mn-ea"/>
                  <a:sym typeface="Arial" panose="020B0604020202020204"/>
                </a:endParaRPr>
              </a:p>
            </p:txBody>
          </p:sp>
          <p:sp>
            <p:nvSpPr>
              <p:cNvPr id="149" name="Freeform 122"/>
              <p:cNvSpPr/>
              <p:nvPr>
                <p:custDataLst>
                  <p:tags r:id="rId29"/>
                </p:custDataLst>
              </p:nvPr>
            </p:nvSpPr>
            <p:spPr bwMode="auto">
              <a:xfrm>
                <a:off x="3790191" y="2990485"/>
                <a:ext cx="282574" cy="419149"/>
              </a:xfrm>
              <a:custGeom>
                <a:avLst/>
                <a:gdLst>
                  <a:gd name="T0" fmla="*/ 178 w 178"/>
                  <a:gd name="T1" fmla="*/ 132 h 264"/>
                  <a:gd name="T2" fmla="*/ 76 w 178"/>
                  <a:gd name="T3" fmla="*/ 56 h 264"/>
                  <a:gd name="T4" fmla="*/ 0 w 178"/>
                  <a:gd name="T5" fmla="*/ 0 h 264"/>
                  <a:gd name="T6" fmla="*/ 0 w 178"/>
                  <a:gd name="T7" fmla="*/ 0 h 264"/>
                  <a:gd name="T8" fmla="*/ 0 w 178"/>
                  <a:gd name="T9" fmla="*/ 264 h 264"/>
                  <a:gd name="T10" fmla="*/ 178 w 178"/>
                  <a:gd name="T11" fmla="*/ 132 h 264"/>
                  <a:gd name="T12" fmla="*/ 178 w 178"/>
                  <a:gd name="T13" fmla="*/ 132 h 264"/>
                </a:gdLst>
                <a:ahLst/>
                <a:cxnLst>
                  <a:cxn ang="0">
                    <a:pos x="T0" y="T1"/>
                  </a:cxn>
                  <a:cxn ang="0">
                    <a:pos x="T2" y="T3"/>
                  </a:cxn>
                  <a:cxn ang="0">
                    <a:pos x="T4" y="T5"/>
                  </a:cxn>
                  <a:cxn ang="0">
                    <a:pos x="T6" y="T7"/>
                  </a:cxn>
                  <a:cxn ang="0">
                    <a:pos x="T8" y="T9"/>
                  </a:cxn>
                  <a:cxn ang="0">
                    <a:pos x="T10" y="T11"/>
                  </a:cxn>
                  <a:cxn ang="0">
                    <a:pos x="T12" y="T13"/>
                  </a:cxn>
                </a:cxnLst>
                <a:rect l="0" t="0" r="r" b="b"/>
                <a:pathLst>
                  <a:path w="178" h="264">
                    <a:moveTo>
                      <a:pt x="178" y="132"/>
                    </a:moveTo>
                    <a:lnTo>
                      <a:pt x="76" y="56"/>
                    </a:lnTo>
                    <a:lnTo>
                      <a:pt x="0" y="0"/>
                    </a:lnTo>
                    <a:lnTo>
                      <a:pt x="0" y="0"/>
                    </a:lnTo>
                    <a:lnTo>
                      <a:pt x="0" y="264"/>
                    </a:lnTo>
                    <a:lnTo>
                      <a:pt x="178" y="132"/>
                    </a:lnTo>
                    <a:lnTo>
                      <a:pt x="178" y="13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Arial" panose="020B0604020202020204"/>
                  <a:ea typeface="微软雅黑" panose="020B0503020204020204" pitchFamily="34" charset="-122"/>
                  <a:cs typeface="+mn-ea"/>
                  <a:sym typeface="Arial" panose="020B0604020202020204"/>
                </a:endParaRPr>
              </a:p>
            </p:txBody>
          </p:sp>
          <p:sp>
            <p:nvSpPr>
              <p:cNvPr id="150" name="Freeform 123"/>
              <p:cNvSpPr/>
              <p:nvPr>
                <p:custDataLst>
                  <p:tags r:id="rId30"/>
                </p:custDataLst>
              </p:nvPr>
            </p:nvSpPr>
            <p:spPr bwMode="auto">
              <a:xfrm>
                <a:off x="3790191" y="2841241"/>
                <a:ext cx="120650" cy="174644"/>
              </a:xfrm>
              <a:custGeom>
                <a:avLst/>
                <a:gdLst>
                  <a:gd name="T0" fmla="*/ 76 w 76"/>
                  <a:gd name="T1" fmla="*/ 0 h 110"/>
                  <a:gd name="T2" fmla="*/ 0 w 76"/>
                  <a:gd name="T3" fmla="*/ 54 h 110"/>
                  <a:gd name="T4" fmla="*/ 76 w 76"/>
                  <a:gd name="T5" fmla="*/ 110 h 110"/>
                  <a:gd name="T6" fmla="*/ 76 w 76"/>
                  <a:gd name="T7" fmla="*/ 0 h 110"/>
                </a:gdLst>
                <a:ahLst/>
                <a:cxnLst>
                  <a:cxn ang="0">
                    <a:pos x="T0" y="T1"/>
                  </a:cxn>
                  <a:cxn ang="0">
                    <a:pos x="T2" y="T3"/>
                  </a:cxn>
                  <a:cxn ang="0">
                    <a:pos x="T4" y="T5"/>
                  </a:cxn>
                  <a:cxn ang="0">
                    <a:pos x="T6" y="T7"/>
                  </a:cxn>
                </a:cxnLst>
                <a:rect l="0" t="0" r="r" b="b"/>
                <a:pathLst>
                  <a:path w="76" h="110">
                    <a:moveTo>
                      <a:pt x="76" y="0"/>
                    </a:moveTo>
                    <a:lnTo>
                      <a:pt x="0" y="54"/>
                    </a:lnTo>
                    <a:lnTo>
                      <a:pt x="76" y="110"/>
                    </a:lnTo>
                    <a:lnTo>
                      <a:pt x="7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Arial" panose="020B0604020202020204"/>
                  <a:ea typeface="微软雅黑" panose="020B0503020204020204" pitchFamily="34" charset="-122"/>
                  <a:cs typeface="+mn-ea"/>
                  <a:sym typeface="Arial" panose="020B0604020202020204"/>
                </a:endParaRPr>
              </a:p>
            </p:txBody>
          </p:sp>
          <p:sp>
            <p:nvSpPr>
              <p:cNvPr id="151" name="Freeform 124"/>
              <p:cNvSpPr/>
              <p:nvPr>
                <p:custDataLst>
                  <p:tags r:id="rId31"/>
                </p:custDataLst>
              </p:nvPr>
            </p:nvSpPr>
            <p:spPr bwMode="auto">
              <a:xfrm>
                <a:off x="3961644" y="2530075"/>
                <a:ext cx="571500" cy="638332"/>
              </a:xfrm>
              <a:custGeom>
                <a:avLst/>
                <a:gdLst>
                  <a:gd name="T0" fmla="*/ 104 w 360"/>
                  <a:gd name="T1" fmla="*/ 72 h 402"/>
                  <a:gd name="T2" fmla="*/ 104 w 360"/>
                  <a:gd name="T3" fmla="*/ 104 h 402"/>
                  <a:gd name="T4" fmla="*/ 72 w 360"/>
                  <a:gd name="T5" fmla="*/ 104 h 402"/>
                  <a:gd name="T6" fmla="*/ 0 w 360"/>
                  <a:gd name="T7" fmla="*/ 104 h 402"/>
                  <a:gd name="T8" fmla="*/ 0 w 360"/>
                  <a:gd name="T9" fmla="*/ 330 h 402"/>
                  <a:gd name="T10" fmla="*/ 98 w 360"/>
                  <a:gd name="T11" fmla="*/ 402 h 402"/>
                  <a:gd name="T12" fmla="*/ 262 w 360"/>
                  <a:gd name="T13" fmla="*/ 402 h 402"/>
                  <a:gd name="T14" fmla="*/ 360 w 360"/>
                  <a:gd name="T15" fmla="*/ 330 h 402"/>
                  <a:gd name="T16" fmla="*/ 360 w 360"/>
                  <a:gd name="T17" fmla="*/ 0 h 402"/>
                  <a:gd name="T18" fmla="*/ 104 w 360"/>
                  <a:gd name="T19" fmla="*/ 0 h 402"/>
                  <a:gd name="T20" fmla="*/ 104 w 360"/>
                  <a:gd name="T21" fmla="*/ 0 h 402"/>
                  <a:gd name="T22" fmla="*/ 104 w 360"/>
                  <a:gd name="T23" fmla="*/ 72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60" h="402">
                    <a:moveTo>
                      <a:pt x="104" y="72"/>
                    </a:moveTo>
                    <a:lnTo>
                      <a:pt x="104" y="104"/>
                    </a:lnTo>
                    <a:lnTo>
                      <a:pt x="72" y="104"/>
                    </a:lnTo>
                    <a:lnTo>
                      <a:pt x="0" y="104"/>
                    </a:lnTo>
                    <a:lnTo>
                      <a:pt x="0" y="330"/>
                    </a:lnTo>
                    <a:lnTo>
                      <a:pt x="98" y="402"/>
                    </a:lnTo>
                    <a:lnTo>
                      <a:pt x="262" y="402"/>
                    </a:lnTo>
                    <a:lnTo>
                      <a:pt x="360" y="330"/>
                    </a:lnTo>
                    <a:lnTo>
                      <a:pt x="360" y="0"/>
                    </a:lnTo>
                    <a:lnTo>
                      <a:pt x="104" y="0"/>
                    </a:lnTo>
                    <a:lnTo>
                      <a:pt x="104" y="0"/>
                    </a:lnTo>
                    <a:lnTo>
                      <a:pt x="104" y="7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Arial" panose="020B0604020202020204"/>
                  <a:ea typeface="微软雅黑" panose="020B0503020204020204" pitchFamily="34" charset="-122"/>
                  <a:cs typeface="+mn-ea"/>
                  <a:sym typeface="Arial" panose="020B0604020202020204"/>
                </a:endParaRPr>
              </a:p>
            </p:txBody>
          </p:sp>
          <p:sp>
            <p:nvSpPr>
              <p:cNvPr id="152" name="Freeform 125"/>
              <p:cNvSpPr/>
              <p:nvPr>
                <p:custDataLst>
                  <p:tags r:id="rId32"/>
                </p:custDataLst>
              </p:nvPr>
            </p:nvSpPr>
            <p:spPr bwMode="auto">
              <a:xfrm>
                <a:off x="3958465" y="2530076"/>
                <a:ext cx="114300" cy="114300"/>
              </a:xfrm>
              <a:custGeom>
                <a:avLst/>
                <a:gdLst>
                  <a:gd name="T0" fmla="*/ 0 w 72"/>
                  <a:gd name="T1" fmla="*/ 72 h 72"/>
                  <a:gd name="T2" fmla="*/ 72 w 72"/>
                  <a:gd name="T3" fmla="*/ 72 h 72"/>
                  <a:gd name="T4" fmla="*/ 72 w 72"/>
                  <a:gd name="T5" fmla="*/ 0 h 72"/>
                  <a:gd name="T6" fmla="*/ 0 w 72"/>
                  <a:gd name="T7" fmla="*/ 72 h 72"/>
                </a:gdLst>
                <a:ahLst/>
                <a:cxnLst>
                  <a:cxn ang="0">
                    <a:pos x="T0" y="T1"/>
                  </a:cxn>
                  <a:cxn ang="0">
                    <a:pos x="T2" y="T3"/>
                  </a:cxn>
                  <a:cxn ang="0">
                    <a:pos x="T4" y="T5"/>
                  </a:cxn>
                  <a:cxn ang="0">
                    <a:pos x="T6" y="T7"/>
                  </a:cxn>
                </a:cxnLst>
                <a:rect l="0" t="0" r="r" b="b"/>
                <a:pathLst>
                  <a:path w="72" h="72">
                    <a:moveTo>
                      <a:pt x="0" y="72"/>
                    </a:moveTo>
                    <a:lnTo>
                      <a:pt x="72" y="72"/>
                    </a:lnTo>
                    <a:lnTo>
                      <a:pt x="72" y="0"/>
                    </a:lnTo>
                    <a:lnTo>
                      <a:pt x="0" y="7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Arial" panose="020B0604020202020204"/>
                  <a:ea typeface="微软雅黑" panose="020B0503020204020204" pitchFamily="34" charset="-122"/>
                  <a:cs typeface="+mn-ea"/>
                  <a:sym typeface="Arial" panose="020B0604020202020204"/>
                </a:endParaRPr>
              </a:p>
            </p:txBody>
          </p:sp>
        </p:grpSp>
        <p:grpSp>
          <p:nvGrpSpPr>
            <p:cNvPr id="153" name="Group 173"/>
            <p:cNvGrpSpPr/>
            <p:nvPr/>
          </p:nvGrpSpPr>
          <p:grpSpPr>
            <a:xfrm>
              <a:off x="21282" y="5374"/>
              <a:ext cx="1687" cy="1675"/>
              <a:chOff x="6244322" y="1311284"/>
              <a:chExt cx="654046" cy="649266"/>
            </a:xfrm>
            <a:solidFill>
              <a:schemeClr val="bg1"/>
            </a:solidFill>
          </p:grpSpPr>
          <p:sp>
            <p:nvSpPr>
              <p:cNvPr id="154" name="Freeform 289"/>
              <p:cNvSpPr>
                <a:spLocks noEditPoints="1"/>
              </p:cNvSpPr>
              <p:nvPr>
                <p:custDataLst>
                  <p:tags r:id="rId20"/>
                </p:custDataLst>
              </p:nvPr>
            </p:nvSpPr>
            <p:spPr bwMode="auto">
              <a:xfrm>
                <a:off x="6244322" y="1311284"/>
                <a:ext cx="654046" cy="649266"/>
              </a:xfrm>
              <a:custGeom>
                <a:avLst/>
                <a:gdLst>
                  <a:gd name="T0" fmla="*/ 361 w 412"/>
                  <a:gd name="T1" fmla="*/ 47 h 409"/>
                  <a:gd name="T2" fmla="*/ 359 w 412"/>
                  <a:gd name="T3" fmla="*/ 39 h 409"/>
                  <a:gd name="T4" fmla="*/ 355 w 412"/>
                  <a:gd name="T5" fmla="*/ 23 h 409"/>
                  <a:gd name="T6" fmla="*/ 343 w 412"/>
                  <a:gd name="T7" fmla="*/ 10 h 409"/>
                  <a:gd name="T8" fmla="*/ 328 w 412"/>
                  <a:gd name="T9" fmla="*/ 1 h 409"/>
                  <a:gd name="T10" fmla="*/ 66 w 412"/>
                  <a:gd name="T11" fmla="*/ 0 h 409"/>
                  <a:gd name="T12" fmla="*/ 60 w 412"/>
                  <a:gd name="T13" fmla="*/ 0 h 409"/>
                  <a:gd name="T14" fmla="*/ 40 w 412"/>
                  <a:gd name="T15" fmla="*/ 4 h 409"/>
                  <a:gd name="T16" fmla="*/ 29 w 412"/>
                  <a:gd name="T17" fmla="*/ 13 h 409"/>
                  <a:gd name="T18" fmla="*/ 21 w 412"/>
                  <a:gd name="T19" fmla="*/ 20 h 409"/>
                  <a:gd name="T20" fmla="*/ 11 w 412"/>
                  <a:gd name="T21" fmla="*/ 37 h 409"/>
                  <a:gd name="T22" fmla="*/ 4 w 412"/>
                  <a:gd name="T23" fmla="*/ 59 h 409"/>
                  <a:gd name="T24" fmla="*/ 1 w 412"/>
                  <a:gd name="T25" fmla="*/ 86 h 409"/>
                  <a:gd name="T26" fmla="*/ 0 w 412"/>
                  <a:gd name="T27" fmla="*/ 113 h 409"/>
                  <a:gd name="T28" fmla="*/ 52 w 412"/>
                  <a:gd name="T29" fmla="*/ 366 h 409"/>
                  <a:gd name="T30" fmla="*/ 52 w 412"/>
                  <a:gd name="T31" fmla="*/ 378 h 409"/>
                  <a:gd name="T32" fmla="*/ 59 w 412"/>
                  <a:gd name="T33" fmla="*/ 395 h 409"/>
                  <a:gd name="T34" fmla="*/ 63 w 412"/>
                  <a:gd name="T35" fmla="*/ 400 h 409"/>
                  <a:gd name="T36" fmla="*/ 73 w 412"/>
                  <a:gd name="T37" fmla="*/ 408 h 409"/>
                  <a:gd name="T38" fmla="*/ 82 w 412"/>
                  <a:gd name="T39" fmla="*/ 409 h 409"/>
                  <a:gd name="T40" fmla="*/ 348 w 412"/>
                  <a:gd name="T41" fmla="*/ 409 h 409"/>
                  <a:gd name="T42" fmla="*/ 365 w 412"/>
                  <a:gd name="T43" fmla="*/ 408 h 409"/>
                  <a:gd name="T44" fmla="*/ 379 w 412"/>
                  <a:gd name="T45" fmla="*/ 400 h 409"/>
                  <a:gd name="T46" fmla="*/ 391 w 412"/>
                  <a:gd name="T47" fmla="*/ 392 h 409"/>
                  <a:gd name="T48" fmla="*/ 405 w 412"/>
                  <a:gd name="T49" fmla="*/ 368 h 409"/>
                  <a:gd name="T50" fmla="*/ 411 w 412"/>
                  <a:gd name="T51" fmla="*/ 342 h 409"/>
                  <a:gd name="T52" fmla="*/ 412 w 412"/>
                  <a:gd name="T53" fmla="*/ 317 h 409"/>
                  <a:gd name="T54" fmla="*/ 26 w 412"/>
                  <a:gd name="T55" fmla="*/ 87 h 409"/>
                  <a:gd name="T56" fmla="*/ 29 w 412"/>
                  <a:gd name="T57" fmla="*/ 67 h 409"/>
                  <a:gd name="T58" fmla="*/ 39 w 412"/>
                  <a:gd name="T59" fmla="*/ 41 h 409"/>
                  <a:gd name="T60" fmla="*/ 44 w 412"/>
                  <a:gd name="T61" fmla="*/ 33 h 409"/>
                  <a:gd name="T62" fmla="*/ 49 w 412"/>
                  <a:gd name="T63" fmla="*/ 41 h 409"/>
                  <a:gd name="T64" fmla="*/ 52 w 412"/>
                  <a:gd name="T65" fmla="*/ 60 h 409"/>
                  <a:gd name="T66" fmla="*/ 26 w 412"/>
                  <a:gd name="T67" fmla="*/ 87 h 409"/>
                  <a:gd name="T68" fmla="*/ 103 w 412"/>
                  <a:gd name="T69" fmla="*/ 330 h 409"/>
                  <a:gd name="T70" fmla="*/ 102 w 412"/>
                  <a:gd name="T71" fmla="*/ 356 h 409"/>
                  <a:gd name="T72" fmla="*/ 96 w 412"/>
                  <a:gd name="T73" fmla="*/ 372 h 409"/>
                  <a:gd name="T74" fmla="*/ 90 w 412"/>
                  <a:gd name="T75" fmla="*/ 380 h 409"/>
                  <a:gd name="T76" fmla="*/ 83 w 412"/>
                  <a:gd name="T77" fmla="*/ 385 h 409"/>
                  <a:gd name="T78" fmla="*/ 82 w 412"/>
                  <a:gd name="T79" fmla="*/ 383 h 409"/>
                  <a:gd name="T80" fmla="*/ 77 w 412"/>
                  <a:gd name="T81" fmla="*/ 375 h 409"/>
                  <a:gd name="T82" fmla="*/ 77 w 412"/>
                  <a:gd name="T83" fmla="*/ 60 h 409"/>
                  <a:gd name="T84" fmla="*/ 76 w 412"/>
                  <a:gd name="T85" fmla="*/ 49 h 409"/>
                  <a:gd name="T86" fmla="*/ 72 w 412"/>
                  <a:gd name="T87" fmla="*/ 31 h 409"/>
                  <a:gd name="T88" fmla="*/ 316 w 412"/>
                  <a:gd name="T89" fmla="*/ 26 h 409"/>
                  <a:gd name="T90" fmla="*/ 322 w 412"/>
                  <a:gd name="T91" fmla="*/ 26 h 409"/>
                  <a:gd name="T92" fmla="*/ 329 w 412"/>
                  <a:gd name="T93" fmla="*/ 30 h 409"/>
                  <a:gd name="T94" fmla="*/ 333 w 412"/>
                  <a:gd name="T95" fmla="*/ 41 h 409"/>
                  <a:gd name="T96" fmla="*/ 335 w 412"/>
                  <a:gd name="T97" fmla="*/ 317 h 409"/>
                  <a:gd name="T98" fmla="*/ 103 w 412"/>
                  <a:gd name="T99" fmla="*/ 330 h 409"/>
                  <a:gd name="T100" fmla="*/ 119 w 412"/>
                  <a:gd name="T101" fmla="*/ 385 h 409"/>
                  <a:gd name="T102" fmla="*/ 122 w 412"/>
                  <a:gd name="T103" fmla="*/ 376 h 409"/>
                  <a:gd name="T104" fmla="*/ 127 w 412"/>
                  <a:gd name="T105" fmla="*/ 356 h 409"/>
                  <a:gd name="T106" fmla="*/ 385 w 412"/>
                  <a:gd name="T107" fmla="*/ 343 h 409"/>
                  <a:gd name="T108" fmla="*/ 382 w 412"/>
                  <a:gd name="T109" fmla="*/ 356 h 409"/>
                  <a:gd name="T110" fmla="*/ 376 w 412"/>
                  <a:gd name="T111" fmla="*/ 369 h 409"/>
                  <a:gd name="T112" fmla="*/ 365 w 412"/>
                  <a:gd name="T113" fmla="*/ 380 h 409"/>
                  <a:gd name="T114" fmla="*/ 348 w 412"/>
                  <a:gd name="T115" fmla="*/ 385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12" h="409">
                    <a:moveTo>
                      <a:pt x="361" y="317"/>
                    </a:moveTo>
                    <a:lnTo>
                      <a:pt x="361" y="47"/>
                    </a:lnTo>
                    <a:lnTo>
                      <a:pt x="361" y="47"/>
                    </a:lnTo>
                    <a:lnTo>
                      <a:pt x="359" y="39"/>
                    </a:lnTo>
                    <a:lnTo>
                      <a:pt x="358" y="31"/>
                    </a:lnTo>
                    <a:lnTo>
                      <a:pt x="355" y="23"/>
                    </a:lnTo>
                    <a:lnTo>
                      <a:pt x="350" y="16"/>
                    </a:lnTo>
                    <a:lnTo>
                      <a:pt x="343" y="10"/>
                    </a:lnTo>
                    <a:lnTo>
                      <a:pt x="336" y="4"/>
                    </a:lnTo>
                    <a:lnTo>
                      <a:pt x="328" y="1"/>
                    </a:lnTo>
                    <a:lnTo>
                      <a:pt x="316" y="0"/>
                    </a:lnTo>
                    <a:lnTo>
                      <a:pt x="66" y="0"/>
                    </a:lnTo>
                    <a:lnTo>
                      <a:pt x="66" y="0"/>
                    </a:lnTo>
                    <a:lnTo>
                      <a:pt x="60" y="0"/>
                    </a:lnTo>
                    <a:lnTo>
                      <a:pt x="52" y="1"/>
                    </a:lnTo>
                    <a:lnTo>
                      <a:pt x="40" y="4"/>
                    </a:lnTo>
                    <a:lnTo>
                      <a:pt x="34" y="9"/>
                    </a:lnTo>
                    <a:lnTo>
                      <a:pt x="29" y="13"/>
                    </a:lnTo>
                    <a:lnTo>
                      <a:pt x="29" y="13"/>
                    </a:lnTo>
                    <a:lnTo>
                      <a:pt x="21" y="20"/>
                    </a:lnTo>
                    <a:lnTo>
                      <a:pt x="16" y="27"/>
                    </a:lnTo>
                    <a:lnTo>
                      <a:pt x="11" y="37"/>
                    </a:lnTo>
                    <a:lnTo>
                      <a:pt x="7" y="47"/>
                    </a:lnTo>
                    <a:lnTo>
                      <a:pt x="4" y="59"/>
                    </a:lnTo>
                    <a:lnTo>
                      <a:pt x="1" y="72"/>
                    </a:lnTo>
                    <a:lnTo>
                      <a:pt x="1" y="86"/>
                    </a:lnTo>
                    <a:lnTo>
                      <a:pt x="0" y="100"/>
                    </a:lnTo>
                    <a:lnTo>
                      <a:pt x="0" y="113"/>
                    </a:lnTo>
                    <a:lnTo>
                      <a:pt x="52" y="113"/>
                    </a:lnTo>
                    <a:lnTo>
                      <a:pt x="52" y="366"/>
                    </a:lnTo>
                    <a:lnTo>
                      <a:pt x="52" y="366"/>
                    </a:lnTo>
                    <a:lnTo>
                      <a:pt x="52" y="378"/>
                    </a:lnTo>
                    <a:lnTo>
                      <a:pt x="54" y="386"/>
                    </a:lnTo>
                    <a:lnTo>
                      <a:pt x="59" y="395"/>
                    </a:lnTo>
                    <a:lnTo>
                      <a:pt x="63" y="400"/>
                    </a:lnTo>
                    <a:lnTo>
                      <a:pt x="63" y="400"/>
                    </a:lnTo>
                    <a:lnTo>
                      <a:pt x="69" y="405"/>
                    </a:lnTo>
                    <a:lnTo>
                      <a:pt x="73" y="408"/>
                    </a:lnTo>
                    <a:lnTo>
                      <a:pt x="82" y="409"/>
                    </a:lnTo>
                    <a:lnTo>
                      <a:pt x="82" y="409"/>
                    </a:lnTo>
                    <a:lnTo>
                      <a:pt x="348" y="409"/>
                    </a:lnTo>
                    <a:lnTo>
                      <a:pt x="348" y="409"/>
                    </a:lnTo>
                    <a:lnTo>
                      <a:pt x="358" y="409"/>
                    </a:lnTo>
                    <a:lnTo>
                      <a:pt x="365" y="408"/>
                    </a:lnTo>
                    <a:lnTo>
                      <a:pt x="373" y="405"/>
                    </a:lnTo>
                    <a:lnTo>
                      <a:pt x="379" y="400"/>
                    </a:lnTo>
                    <a:lnTo>
                      <a:pt x="385" y="396"/>
                    </a:lnTo>
                    <a:lnTo>
                      <a:pt x="391" y="392"/>
                    </a:lnTo>
                    <a:lnTo>
                      <a:pt x="399" y="380"/>
                    </a:lnTo>
                    <a:lnTo>
                      <a:pt x="405" y="368"/>
                    </a:lnTo>
                    <a:lnTo>
                      <a:pt x="409" y="355"/>
                    </a:lnTo>
                    <a:lnTo>
                      <a:pt x="411" y="342"/>
                    </a:lnTo>
                    <a:lnTo>
                      <a:pt x="412" y="330"/>
                    </a:lnTo>
                    <a:lnTo>
                      <a:pt x="412" y="317"/>
                    </a:lnTo>
                    <a:lnTo>
                      <a:pt x="361" y="317"/>
                    </a:lnTo>
                    <a:close/>
                    <a:moveTo>
                      <a:pt x="26" y="87"/>
                    </a:moveTo>
                    <a:lnTo>
                      <a:pt x="26" y="87"/>
                    </a:lnTo>
                    <a:lnTo>
                      <a:pt x="29" y="67"/>
                    </a:lnTo>
                    <a:lnTo>
                      <a:pt x="33" y="51"/>
                    </a:lnTo>
                    <a:lnTo>
                      <a:pt x="39" y="41"/>
                    </a:lnTo>
                    <a:lnTo>
                      <a:pt x="44" y="33"/>
                    </a:lnTo>
                    <a:lnTo>
                      <a:pt x="44" y="33"/>
                    </a:lnTo>
                    <a:lnTo>
                      <a:pt x="47" y="37"/>
                    </a:lnTo>
                    <a:lnTo>
                      <a:pt x="49" y="41"/>
                    </a:lnTo>
                    <a:lnTo>
                      <a:pt x="50" y="49"/>
                    </a:lnTo>
                    <a:lnTo>
                      <a:pt x="52" y="60"/>
                    </a:lnTo>
                    <a:lnTo>
                      <a:pt x="52" y="87"/>
                    </a:lnTo>
                    <a:lnTo>
                      <a:pt x="26" y="87"/>
                    </a:lnTo>
                    <a:close/>
                    <a:moveTo>
                      <a:pt x="103" y="330"/>
                    </a:moveTo>
                    <a:lnTo>
                      <a:pt x="103" y="330"/>
                    </a:lnTo>
                    <a:lnTo>
                      <a:pt x="103" y="345"/>
                    </a:lnTo>
                    <a:lnTo>
                      <a:pt x="102" y="356"/>
                    </a:lnTo>
                    <a:lnTo>
                      <a:pt x="99" y="365"/>
                    </a:lnTo>
                    <a:lnTo>
                      <a:pt x="96" y="372"/>
                    </a:lnTo>
                    <a:lnTo>
                      <a:pt x="93" y="378"/>
                    </a:lnTo>
                    <a:lnTo>
                      <a:pt x="90" y="380"/>
                    </a:lnTo>
                    <a:lnTo>
                      <a:pt x="87" y="383"/>
                    </a:lnTo>
                    <a:lnTo>
                      <a:pt x="83" y="385"/>
                    </a:lnTo>
                    <a:lnTo>
                      <a:pt x="83" y="385"/>
                    </a:lnTo>
                    <a:lnTo>
                      <a:pt x="82" y="383"/>
                    </a:lnTo>
                    <a:lnTo>
                      <a:pt x="79" y="379"/>
                    </a:lnTo>
                    <a:lnTo>
                      <a:pt x="77" y="375"/>
                    </a:lnTo>
                    <a:lnTo>
                      <a:pt x="77" y="366"/>
                    </a:lnTo>
                    <a:lnTo>
                      <a:pt x="77" y="60"/>
                    </a:lnTo>
                    <a:lnTo>
                      <a:pt x="77" y="60"/>
                    </a:lnTo>
                    <a:lnTo>
                      <a:pt x="76" y="49"/>
                    </a:lnTo>
                    <a:lnTo>
                      <a:pt x="74" y="40"/>
                    </a:lnTo>
                    <a:lnTo>
                      <a:pt x="72" y="31"/>
                    </a:lnTo>
                    <a:lnTo>
                      <a:pt x="69" y="24"/>
                    </a:lnTo>
                    <a:lnTo>
                      <a:pt x="316" y="26"/>
                    </a:lnTo>
                    <a:lnTo>
                      <a:pt x="316" y="26"/>
                    </a:lnTo>
                    <a:lnTo>
                      <a:pt x="322" y="26"/>
                    </a:lnTo>
                    <a:lnTo>
                      <a:pt x="326" y="27"/>
                    </a:lnTo>
                    <a:lnTo>
                      <a:pt x="329" y="30"/>
                    </a:lnTo>
                    <a:lnTo>
                      <a:pt x="332" y="34"/>
                    </a:lnTo>
                    <a:lnTo>
                      <a:pt x="333" y="41"/>
                    </a:lnTo>
                    <a:lnTo>
                      <a:pt x="335" y="47"/>
                    </a:lnTo>
                    <a:lnTo>
                      <a:pt x="335" y="317"/>
                    </a:lnTo>
                    <a:lnTo>
                      <a:pt x="103" y="319"/>
                    </a:lnTo>
                    <a:lnTo>
                      <a:pt x="103" y="330"/>
                    </a:lnTo>
                    <a:close/>
                    <a:moveTo>
                      <a:pt x="348" y="385"/>
                    </a:moveTo>
                    <a:lnTo>
                      <a:pt x="119" y="385"/>
                    </a:lnTo>
                    <a:lnTo>
                      <a:pt x="119" y="385"/>
                    </a:lnTo>
                    <a:lnTo>
                      <a:pt x="122" y="376"/>
                    </a:lnTo>
                    <a:lnTo>
                      <a:pt x="124" y="368"/>
                    </a:lnTo>
                    <a:lnTo>
                      <a:pt x="127" y="356"/>
                    </a:lnTo>
                    <a:lnTo>
                      <a:pt x="129" y="343"/>
                    </a:lnTo>
                    <a:lnTo>
                      <a:pt x="385" y="343"/>
                    </a:lnTo>
                    <a:lnTo>
                      <a:pt x="385" y="343"/>
                    </a:lnTo>
                    <a:lnTo>
                      <a:pt x="382" y="356"/>
                    </a:lnTo>
                    <a:lnTo>
                      <a:pt x="379" y="363"/>
                    </a:lnTo>
                    <a:lnTo>
                      <a:pt x="376" y="369"/>
                    </a:lnTo>
                    <a:lnTo>
                      <a:pt x="371" y="375"/>
                    </a:lnTo>
                    <a:lnTo>
                      <a:pt x="365" y="380"/>
                    </a:lnTo>
                    <a:lnTo>
                      <a:pt x="358" y="383"/>
                    </a:lnTo>
                    <a:lnTo>
                      <a:pt x="348" y="385"/>
                    </a:lnTo>
                    <a:lnTo>
                      <a:pt x="348" y="38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Arial" panose="020B0604020202020204"/>
                  <a:ea typeface="微软雅黑" panose="020B0503020204020204" pitchFamily="34" charset="-122"/>
                  <a:cs typeface="+mn-ea"/>
                  <a:sym typeface="Arial" panose="020B0604020202020204"/>
                </a:endParaRPr>
              </a:p>
            </p:txBody>
          </p:sp>
          <p:sp>
            <p:nvSpPr>
              <p:cNvPr id="155" name="Rectangle 290"/>
              <p:cNvSpPr>
                <a:spLocks noChangeArrowheads="1"/>
              </p:cNvSpPr>
              <p:nvPr>
                <p:custDataLst>
                  <p:tags r:id="rId21"/>
                </p:custDataLst>
              </p:nvPr>
            </p:nvSpPr>
            <p:spPr bwMode="auto">
              <a:xfrm>
                <a:off x="6441168" y="1436874"/>
                <a:ext cx="268288" cy="3810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Arial" panose="020B0604020202020204"/>
                  <a:ea typeface="微软雅黑" panose="020B0503020204020204" pitchFamily="34" charset="-122"/>
                  <a:cs typeface="+mn-ea"/>
                  <a:sym typeface="Arial" panose="020B0604020202020204"/>
                </a:endParaRPr>
              </a:p>
            </p:txBody>
          </p:sp>
          <p:sp>
            <p:nvSpPr>
              <p:cNvPr id="156" name="Rectangle 291"/>
              <p:cNvSpPr>
                <a:spLocks noChangeArrowheads="1"/>
              </p:cNvSpPr>
              <p:nvPr>
                <p:custDataLst>
                  <p:tags r:id="rId22"/>
                </p:custDataLst>
              </p:nvPr>
            </p:nvSpPr>
            <p:spPr bwMode="auto">
              <a:xfrm>
                <a:off x="6441168" y="1524257"/>
                <a:ext cx="268288" cy="412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Arial" panose="020B0604020202020204"/>
                  <a:ea typeface="微软雅黑" panose="020B0503020204020204" pitchFamily="34" charset="-122"/>
                  <a:cs typeface="+mn-ea"/>
                  <a:sym typeface="Arial" panose="020B0604020202020204"/>
                </a:endParaRPr>
              </a:p>
            </p:txBody>
          </p:sp>
          <p:sp>
            <p:nvSpPr>
              <p:cNvPr id="157" name="Rectangle 292"/>
              <p:cNvSpPr>
                <a:spLocks noChangeArrowheads="1"/>
              </p:cNvSpPr>
              <p:nvPr>
                <p:custDataLst>
                  <p:tags r:id="rId23"/>
                </p:custDataLst>
              </p:nvPr>
            </p:nvSpPr>
            <p:spPr bwMode="auto">
              <a:xfrm>
                <a:off x="6441168" y="1616333"/>
                <a:ext cx="268288" cy="3968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Arial" panose="020B0604020202020204"/>
                  <a:ea typeface="微软雅黑" panose="020B0503020204020204" pitchFamily="34" charset="-122"/>
                  <a:cs typeface="+mn-ea"/>
                  <a:sym typeface="Arial" panose="020B0604020202020204"/>
                </a:endParaRPr>
              </a:p>
            </p:txBody>
          </p:sp>
          <p:sp>
            <p:nvSpPr>
              <p:cNvPr id="158" name="Rectangle 293"/>
              <p:cNvSpPr>
                <a:spLocks noChangeArrowheads="1"/>
              </p:cNvSpPr>
              <p:nvPr>
                <p:custDataLst>
                  <p:tags r:id="rId24"/>
                </p:custDataLst>
              </p:nvPr>
            </p:nvSpPr>
            <p:spPr bwMode="auto">
              <a:xfrm>
                <a:off x="6441168" y="1703644"/>
                <a:ext cx="268288" cy="412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Arial" panose="020B0604020202020204"/>
                  <a:ea typeface="微软雅黑" panose="020B0503020204020204" pitchFamily="34" charset="-122"/>
                  <a:cs typeface="+mn-ea"/>
                  <a:sym typeface="Arial" panose="020B0604020202020204"/>
                </a:endParaRPr>
              </a:p>
            </p:txBody>
          </p:sp>
        </p:grpSp>
        <p:grpSp>
          <p:nvGrpSpPr>
            <p:cNvPr id="159" name="Group 162"/>
            <p:cNvGrpSpPr/>
            <p:nvPr/>
          </p:nvGrpSpPr>
          <p:grpSpPr>
            <a:xfrm>
              <a:off x="5154" y="5369"/>
              <a:ext cx="1319" cy="1411"/>
              <a:chOff x="4267200" y="1333354"/>
              <a:chExt cx="593725" cy="635000"/>
            </a:xfrm>
            <a:solidFill>
              <a:schemeClr val="bg1"/>
            </a:solidFill>
          </p:grpSpPr>
          <p:sp>
            <p:nvSpPr>
              <p:cNvPr id="160" name="Freeform 272"/>
              <p:cNvSpPr/>
              <p:nvPr>
                <p:custDataLst>
                  <p:tags r:id="rId17"/>
                </p:custDataLst>
              </p:nvPr>
            </p:nvSpPr>
            <p:spPr bwMode="auto">
              <a:xfrm>
                <a:off x="4267200" y="1703241"/>
                <a:ext cx="593725" cy="265113"/>
              </a:xfrm>
              <a:custGeom>
                <a:avLst/>
                <a:gdLst>
                  <a:gd name="T0" fmla="*/ 364 w 374"/>
                  <a:gd name="T1" fmla="*/ 47 h 167"/>
                  <a:gd name="T2" fmla="*/ 350 w 374"/>
                  <a:gd name="T3" fmla="*/ 33 h 167"/>
                  <a:gd name="T4" fmla="*/ 332 w 374"/>
                  <a:gd name="T5" fmla="*/ 22 h 167"/>
                  <a:gd name="T6" fmla="*/ 295 w 374"/>
                  <a:gd name="T7" fmla="*/ 8 h 167"/>
                  <a:gd name="T8" fmla="*/ 265 w 374"/>
                  <a:gd name="T9" fmla="*/ 1 h 167"/>
                  <a:gd name="T10" fmla="*/ 253 w 374"/>
                  <a:gd name="T11" fmla="*/ 26 h 167"/>
                  <a:gd name="T12" fmla="*/ 269 w 374"/>
                  <a:gd name="T13" fmla="*/ 30 h 167"/>
                  <a:gd name="T14" fmla="*/ 284 w 374"/>
                  <a:gd name="T15" fmla="*/ 37 h 167"/>
                  <a:gd name="T16" fmla="*/ 305 w 374"/>
                  <a:gd name="T17" fmla="*/ 49 h 167"/>
                  <a:gd name="T18" fmla="*/ 310 w 374"/>
                  <a:gd name="T19" fmla="*/ 56 h 167"/>
                  <a:gd name="T20" fmla="*/ 316 w 374"/>
                  <a:gd name="T21" fmla="*/ 66 h 167"/>
                  <a:gd name="T22" fmla="*/ 316 w 374"/>
                  <a:gd name="T23" fmla="*/ 70 h 167"/>
                  <a:gd name="T24" fmla="*/ 303 w 374"/>
                  <a:gd name="T25" fmla="*/ 83 h 167"/>
                  <a:gd name="T26" fmla="*/ 295 w 374"/>
                  <a:gd name="T27" fmla="*/ 88 h 167"/>
                  <a:gd name="T28" fmla="*/ 266 w 374"/>
                  <a:gd name="T29" fmla="*/ 101 h 167"/>
                  <a:gd name="T30" fmla="*/ 224 w 374"/>
                  <a:gd name="T31" fmla="*/ 107 h 167"/>
                  <a:gd name="T32" fmla="*/ 202 w 374"/>
                  <a:gd name="T33" fmla="*/ 109 h 167"/>
                  <a:gd name="T34" fmla="*/ 158 w 374"/>
                  <a:gd name="T35" fmla="*/ 109 h 167"/>
                  <a:gd name="T36" fmla="*/ 136 w 374"/>
                  <a:gd name="T37" fmla="*/ 105 h 167"/>
                  <a:gd name="T38" fmla="*/ 94 w 374"/>
                  <a:gd name="T39" fmla="*/ 94 h 167"/>
                  <a:gd name="T40" fmla="*/ 84 w 374"/>
                  <a:gd name="T41" fmla="*/ 91 h 167"/>
                  <a:gd name="T42" fmla="*/ 68 w 374"/>
                  <a:gd name="T43" fmla="*/ 80 h 167"/>
                  <a:gd name="T44" fmla="*/ 62 w 374"/>
                  <a:gd name="T45" fmla="*/ 73 h 167"/>
                  <a:gd name="T46" fmla="*/ 58 w 374"/>
                  <a:gd name="T47" fmla="*/ 66 h 167"/>
                  <a:gd name="T48" fmla="*/ 58 w 374"/>
                  <a:gd name="T49" fmla="*/ 65 h 167"/>
                  <a:gd name="T50" fmla="*/ 60 w 374"/>
                  <a:gd name="T51" fmla="*/ 59 h 167"/>
                  <a:gd name="T52" fmla="*/ 72 w 374"/>
                  <a:gd name="T53" fmla="*/ 47 h 167"/>
                  <a:gd name="T54" fmla="*/ 83 w 374"/>
                  <a:gd name="T55" fmla="*/ 38 h 167"/>
                  <a:gd name="T56" fmla="*/ 108 w 374"/>
                  <a:gd name="T57" fmla="*/ 29 h 167"/>
                  <a:gd name="T58" fmla="*/ 121 w 374"/>
                  <a:gd name="T59" fmla="*/ 26 h 167"/>
                  <a:gd name="T60" fmla="*/ 109 w 374"/>
                  <a:gd name="T61" fmla="*/ 0 h 167"/>
                  <a:gd name="T62" fmla="*/ 68 w 374"/>
                  <a:gd name="T63" fmla="*/ 11 h 167"/>
                  <a:gd name="T64" fmla="*/ 29 w 374"/>
                  <a:gd name="T65" fmla="*/ 27 h 167"/>
                  <a:gd name="T66" fmla="*/ 22 w 374"/>
                  <a:gd name="T67" fmla="*/ 33 h 167"/>
                  <a:gd name="T68" fmla="*/ 8 w 374"/>
                  <a:gd name="T69" fmla="*/ 47 h 167"/>
                  <a:gd name="T70" fmla="*/ 3 w 374"/>
                  <a:gd name="T71" fmla="*/ 55 h 167"/>
                  <a:gd name="T72" fmla="*/ 0 w 374"/>
                  <a:gd name="T73" fmla="*/ 71 h 167"/>
                  <a:gd name="T74" fmla="*/ 1 w 374"/>
                  <a:gd name="T75" fmla="*/ 83 h 167"/>
                  <a:gd name="T76" fmla="*/ 4 w 374"/>
                  <a:gd name="T77" fmla="*/ 94 h 167"/>
                  <a:gd name="T78" fmla="*/ 12 w 374"/>
                  <a:gd name="T79" fmla="*/ 109 h 167"/>
                  <a:gd name="T80" fmla="*/ 25 w 374"/>
                  <a:gd name="T81" fmla="*/ 123 h 167"/>
                  <a:gd name="T82" fmla="*/ 55 w 374"/>
                  <a:gd name="T83" fmla="*/ 143 h 167"/>
                  <a:gd name="T84" fmla="*/ 73 w 374"/>
                  <a:gd name="T85" fmla="*/ 150 h 167"/>
                  <a:gd name="T86" fmla="*/ 111 w 374"/>
                  <a:gd name="T87" fmla="*/ 160 h 167"/>
                  <a:gd name="T88" fmla="*/ 150 w 374"/>
                  <a:gd name="T89" fmla="*/ 166 h 167"/>
                  <a:gd name="T90" fmla="*/ 206 w 374"/>
                  <a:gd name="T91" fmla="*/ 167 h 167"/>
                  <a:gd name="T92" fmla="*/ 241 w 374"/>
                  <a:gd name="T93" fmla="*/ 164 h 167"/>
                  <a:gd name="T94" fmla="*/ 276 w 374"/>
                  <a:gd name="T95" fmla="*/ 159 h 167"/>
                  <a:gd name="T96" fmla="*/ 310 w 374"/>
                  <a:gd name="T97" fmla="*/ 148 h 167"/>
                  <a:gd name="T98" fmla="*/ 341 w 374"/>
                  <a:gd name="T99" fmla="*/ 132 h 167"/>
                  <a:gd name="T100" fmla="*/ 352 w 374"/>
                  <a:gd name="T101" fmla="*/ 124 h 167"/>
                  <a:gd name="T102" fmla="*/ 367 w 374"/>
                  <a:gd name="T103" fmla="*/ 102 h 167"/>
                  <a:gd name="T104" fmla="*/ 371 w 374"/>
                  <a:gd name="T105" fmla="*/ 89 h 167"/>
                  <a:gd name="T106" fmla="*/ 374 w 374"/>
                  <a:gd name="T107" fmla="*/ 74 h 167"/>
                  <a:gd name="T108" fmla="*/ 374 w 374"/>
                  <a:gd name="T109" fmla="*/ 67 h 167"/>
                  <a:gd name="T110" fmla="*/ 368 w 374"/>
                  <a:gd name="T111" fmla="*/ 54 h 167"/>
                  <a:gd name="T112" fmla="*/ 364 w 374"/>
                  <a:gd name="T113" fmla="*/ 47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74" h="167">
                    <a:moveTo>
                      <a:pt x="364" y="47"/>
                    </a:moveTo>
                    <a:lnTo>
                      <a:pt x="364" y="47"/>
                    </a:lnTo>
                    <a:lnTo>
                      <a:pt x="357" y="40"/>
                    </a:lnTo>
                    <a:lnTo>
                      <a:pt x="350" y="33"/>
                    </a:lnTo>
                    <a:lnTo>
                      <a:pt x="342" y="27"/>
                    </a:lnTo>
                    <a:lnTo>
                      <a:pt x="332" y="22"/>
                    </a:lnTo>
                    <a:lnTo>
                      <a:pt x="314" y="15"/>
                    </a:lnTo>
                    <a:lnTo>
                      <a:pt x="295" y="8"/>
                    </a:lnTo>
                    <a:lnTo>
                      <a:pt x="295" y="8"/>
                    </a:lnTo>
                    <a:lnTo>
                      <a:pt x="265" y="1"/>
                    </a:lnTo>
                    <a:lnTo>
                      <a:pt x="265" y="1"/>
                    </a:lnTo>
                    <a:lnTo>
                      <a:pt x="253" y="26"/>
                    </a:lnTo>
                    <a:lnTo>
                      <a:pt x="253" y="26"/>
                    </a:lnTo>
                    <a:lnTo>
                      <a:pt x="269" y="30"/>
                    </a:lnTo>
                    <a:lnTo>
                      <a:pt x="284" y="37"/>
                    </a:lnTo>
                    <a:lnTo>
                      <a:pt x="284" y="37"/>
                    </a:lnTo>
                    <a:lnTo>
                      <a:pt x="299" y="45"/>
                    </a:lnTo>
                    <a:lnTo>
                      <a:pt x="305" y="49"/>
                    </a:lnTo>
                    <a:lnTo>
                      <a:pt x="310" y="56"/>
                    </a:lnTo>
                    <a:lnTo>
                      <a:pt x="310" y="56"/>
                    </a:lnTo>
                    <a:lnTo>
                      <a:pt x="316" y="63"/>
                    </a:lnTo>
                    <a:lnTo>
                      <a:pt x="316" y="66"/>
                    </a:lnTo>
                    <a:lnTo>
                      <a:pt x="316" y="70"/>
                    </a:lnTo>
                    <a:lnTo>
                      <a:pt x="316" y="70"/>
                    </a:lnTo>
                    <a:lnTo>
                      <a:pt x="310" y="77"/>
                    </a:lnTo>
                    <a:lnTo>
                      <a:pt x="303" y="83"/>
                    </a:lnTo>
                    <a:lnTo>
                      <a:pt x="303" y="83"/>
                    </a:lnTo>
                    <a:lnTo>
                      <a:pt x="295" y="88"/>
                    </a:lnTo>
                    <a:lnTo>
                      <a:pt x="285" y="94"/>
                    </a:lnTo>
                    <a:lnTo>
                      <a:pt x="266" y="101"/>
                    </a:lnTo>
                    <a:lnTo>
                      <a:pt x="245" y="105"/>
                    </a:lnTo>
                    <a:lnTo>
                      <a:pt x="224" y="107"/>
                    </a:lnTo>
                    <a:lnTo>
                      <a:pt x="224" y="107"/>
                    </a:lnTo>
                    <a:lnTo>
                      <a:pt x="202" y="109"/>
                    </a:lnTo>
                    <a:lnTo>
                      <a:pt x="180" y="110"/>
                    </a:lnTo>
                    <a:lnTo>
                      <a:pt x="158" y="109"/>
                    </a:lnTo>
                    <a:lnTo>
                      <a:pt x="136" y="105"/>
                    </a:lnTo>
                    <a:lnTo>
                      <a:pt x="136" y="105"/>
                    </a:lnTo>
                    <a:lnTo>
                      <a:pt x="115" y="101"/>
                    </a:lnTo>
                    <a:lnTo>
                      <a:pt x="94" y="94"/>
                    </a:lnTo>
                    <a:lnTo>
                      <a:pt x="94" y="94"/>
                    </a:lnTo>
                    <a:lnTo>
                      <a:pt x="84" y="91"/>
                    </a:lnTo>
                    <a:lnTo>
                      <a:pt x="76" y="85"/>
                    </a:lnTo>
                    <a:lnTo>
                      <a:pt x="68" y="80"/>
                    </a:lnTo>
                    <a:lnTo>
                      <a:pt x="62" y="73"/>
                    </a:lnTo>
                    <a:lnTo>
                      <a:pt x="62" y="73"/>
                    </a:lnTo>
                    <a:lnTo>
                      <a:pt x="58" y="69"/>
                    </a:lnTo>
                    <a:lnTo>
                      <a:pt x="58" y="66"/>
                    </a:lnTo>
                    <a:lnTo>
                      <a:pt x="58" y="65"/>
                    </a:lnTo>
                    <a:lnTo>
                      <a:pt x="58" y="65"/>
                    </a:lnTo>
                    <a:lnTo>
                      <a:pt x="60" y="59"/>
                    </a:lnTo>
                    <a:lnTo>
                      <a:pt x="60" y="59"/>
                    </a:lnTo>
                    <a:lnTo>
                      <a:pt x="65" y="52"/>
                    </a:lnTo>
                    <a:lnTo>
                      <a:pt x="72" y="47"/>
                    </a:lnTo>
                    <a:lnTo>
                      <a:pt x="72" y="47"/>
                    </a:lnTo>
                    <a:lnTo>
                      <a:pt x="83" y="38"/>
                    </a:lnTo>
                    <a:lnTo>
                      <a:pt x="96" y="33"/>
                    </a:lnTo>
                    <a:lnTo>
                      <a:pt x="108" y="29"/>
                    </a:lnTo>
                    <a:lnTo>
                      <a:pt x="121" y="26"/>
                    </a:lnTo>
                    <a:lnTo>
                      <a:pt x="121" y="26"/>
                    </a:lnTo>
                    <a:lnTo>
                      <a:pt x="109" y="0"/>
                    </a:lnTo>
                    <a:lnTo>
                      <a:pt x="109" y="0"/>
                    </a:lnTo>
                    <a:lnTo>
                      <a:pt x="89" y="4"/>
                    </a:lnTo>
                    <a:lnTo>
                      <a:pt x="68" y="11"/>
                    </a:lnTo>
                    <a:lnTo>
                      <a:pt x="48" y="18"/>
                    </a:lnTo>
                    <a:lnTo>
                      <a:pt x="29" y="27"/>
                    </a:lnTo>
                    <a:lnTo>
                      <a:pt x="29" y="27"/>
                    </a:lnTo>
                    <a:lnTo>
                      <a:pt x="22" y="33"/>
                    </a:lnTo>
                    <a:lnTo>
                      <a:pt x="14" y="40"/>
                    </a:lnTo>
                    <a:lnTo>
                      <a:pt x="8" y="47"/>
                    </a:lnTo>
                    <a:lnTo>
                      <a:pt x="3" y="55"/>
                    </a:lnTo>
                    <a:lnTo>
                      <a:pt x="3" y="55"/>
                    </a:lnTo>
                    <a:lnTo>
                      <a:pt x="0" y="63"/>
                    </a:lnTo>
                    <a:lnTo>
                      <a:pt x="0" y="71"/>
                    </a:lnTo>
                    <a:lnTo>
                      <a:pt x="0" y="71"/>
                    </a:lnTo>
                    <a:lnTo>
                      <a:pt x="1" y="83"/>
                    </a:lnTo>
                    <a:lnTo>
                      <a:pt x="4" y="94"/>
                    </a:lnTo>
                    <a:lnTo>
                      <a:pt x="4" y="94"/>
                    </a:lnTo>
                    <a:lnTo>
                      <a:pt x="7" y="102"/>
                    </a:lnTo>
                    <a:lnTo>
                      <a:pt x="12" y="109"/>
                    </a:lnTo>
                    <a:lnTo>
                      <a:pt x="18" y="117"/>
                    </a:lnTo>
                    <a:lnTo>
                      <a:pt x="25" y="123"/>
                    </a:lnTo>
                    <a:lnTo>
                      <a:pt x="40" y="135"/>
                    </a:lnTo>
                    <a:lnTo>
                      <a:pt x="55" y="143"/>
                    </a:lnTo>
                    <a:lnTo>
                      <a:pt x="55" y="143"/>
                    </a:lnTo>
                    <a:lnTo>
                      <a:pt x="73" y="150"/>
                    </a:lnTo>
                    <a:lnTo>
                      <a:pt x="91" y="156"/>
                    </a:lnTo>
                    <a:lnTo>
                      <a:pt x="111" y="160"/>
                    </a:lnTo>
                    <a:lnTo>
                      <a:pt x="130" y="163"/>
                    </a:lnTo>
                    <a:lnTo>
                      <a:pt x="150" y="166"/>
                    </a:lnTo>
                    <a:lnTo>
                      <a:pt x="168" y="167"/>
                    </a:lnTo>
                    <a:lnTo>
                      <a:pt x="206" y="167"/>
                    </a:lnTo>
                    <a:lnTo>
                      <a:pt x="206" y="167"/>
                    </a:lnTo>
                    <a:lnTo>
                      <a:pt x="241" y="164"/>
                    </a:lnTo>
                    <a:lnTo>
                      <a:pt x="259" y="161"/>
                    </a:lnTo>
                    <a:lnTo>
                      <a:pt x="276" y="159"/>
                    </a:lnTo>
                    <a:lnTo>
                      <a:pt x="294" y="153"/>
                    </a:lnTo>
                    <a:lnTo>
                      <a:pt x="310" y="148"/>
                    </a:lnTo>
                    <a:lnTo>
                      <a:pt x="326" y="141"/>
                    </a:lnTo>
                    <a:lnTo>
                      <a:pt x="341" y="132"/>
                    </a:lnTo>
                    <a:lnTo>
                      <a:pt x="341" y="132"/>
                    </a:lnTo>
                    <a:lnTo>
                      <a:pt x="352" y="124"/>
                    </a:lnTo>
                    <a:lnTo>
                      <a:pt x="360" y="114"/>
                    </a:lnTo>
                    <a:lnTo>
                      <a:pt x="367" y="102"/>
                    </a:lnTo>
                    <a:lnTo>
                      <a:pt x="370" y="95"/>
                    </a:lnTo>
                    <a:lnTo>
                      <a:pt x="371" y="89"/>
                    </a:lnTo>
                    <a:lnTo>
                      <a:pt x="371" y="89"/>
                    </a:lnTo>
                    <a:lnTo>
                      <a:pt x="374" y="74"/>
                    </a:lnTo>
                    <a:lnTo>
                      <a:pt x="374" y="74"/>
                    </a:lnTo>
                    <a:lnTo>
                      <a:pt x="374" y="67"/>
                    </a:lnTo>
                    <a:lnTo>
                      <a:pt x="373" y="60"/>
                    </a:lnTo>
                    <a:lnTo>
                      <a:pt x="368" y="54"/>
                    </a:lnTo>
                    <a:lnTo>
                      <a:pt x="364" y="47"/>
                    </a:lnTo>
                    <a:lnTo>
                      <a:pt x="364" y="4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Arial" panose="020B0604020202020204"/>
                  <a:ea typeface="微软雅黑" panose="020B0503020204020204" pitchFamily="34" charset="-122"/>
                  <a:cs typeface="+mn-ea"/>
                  <a:sym typeface="Arial" panose="020B0604020202020204"/>
                </a:endParaRPr>
              </a:p>
            </p:txBody>
          </p:sp>
          <p:sp>
            <p:nvSpPr>
              <p:cNvPr id="161" name="Rectangle 273"/>
              <p:cNvSpPr>
                <a:spLocks noChangeArrowheads="1"/>
              </p:cNvSpPr>
              <p:nvPr>
                <p:custDataLst>
                  <p:tags r:id="rId18"/>
                </p:custDataLst>
              </p:nvPr>
            </p:nvSpPr>
            <p:spPr bwMode="auto">
              <a:xfrm>
                <a:off x="4845050" y="1641475"/>
                <a:ext cx="1588" cy="15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Arial" panose="020B0604020202020204"/>
                  <a:ea typeface="微软雅黑" panose="020B0503020204020204" pitchFamily="34" charset="-122"/>
                  <a:cs typeface="+mn-ea"/>
                  <a:sym typeface="Arial" panose="020B0604020202020204"/>
                </a:endParaRPr>
              </a:p>
            </p:txBody>
          </p:sp>
          <p:sp>
            <p:nvSpPr>
              <p:cNvPr id="162" name="Freeform 274"/>
              <p:cNvSpPr>
                <a:spLocks noEditPoints="1"/>
              </p:cNvSpPr>
              <p:nvPr>
                <p:custDataLst>
                  <p:tags r:id="rId19"/>
                </p:custDataLst>
              </p:nvPr>
            </p:nvSpPr>
            <p:spPr bwMode="auto">
              <a:xfrm>
                <a:off x="4422775" y="1333354"/>
                <a:ext cx="282575" cy="507999"/>
              </a:xfrm>
              <a:custGeom>
                <a:avLst/>
                <a:gdLst>
                  <a:gd name="T0" fmla="*/ 89 w 178"/>
                  <a:gd name="T1" fmla="*/ 320 h 320"/>
                  <a:gd name="T2" fmla="*/ 133 w 178"/>
                  <a:gd name="T3" fmla="*/ 221 h 320"/>
                  <a:gd name="T4" fmla="*/ 164 w 178"/>
                  <a:gd name="T5" fmla="*/ 144 h 320"/>
                  <a:gd name="T6" fmla="*/ 176 w 178"/>
                  <a:gd name="T7" fmla="*/ 98 h 320"/>
                  <a:gd name="T8" fmla="*/ 178 w 178"/>
                  <a:gd name="T9" fmla="*/ 87 h 320"/>
                  <a:gd name="T10" fmla="*/ 176 w 178"/>
                  <a:gd name="T11" fmla="*/ 71 h 320"/>
                  <a:gd name="T12" fmla="*/ 171 w 178"/>
                  <a:gd name="T13" fmla="*/ 54 h 320"/>
                  <a:gd name="T14" fmla="*/ 153 w 178"/>
                  <a:gd name="T15" fmla="*/ 26 h 320"/>
                  <a:gd name="T16" fmla="*/ 125 w 178"/>
                  <a:gd name="T17" fmla="*/ 7 h 320"/>
                  <a:gd name="T18" fmla="*/ 108 w 178"/>
                  <a:gd name="T19" fmla="*/ 3 h 320"/>
                  <a:gd name="T20" fmla="*/ 90 w 178"/>
                  <a:gd name="T21" fmla="*/ 0 h 320"/>
                  <a:gd name="T22" fmla="*/ 89 w 178"/>
                  <a:gd name="T23" fmla="*/ 0 h 320"/>
                  <a:gd name="T24" fmla="*/ 89 w 178"/>
                  <a:gd name="T25" fmla="*/ 0 h 320"/>
                  <a:gd name="T26" fmla="*/ 89 w 178"/>
                  <a:gd name="T27" fmla="*/ 0 h 320"/>
                  <a:gd name="T28" fmla="*/ 88 w 178"/>
                  <a:gd name="T29" fmla="*/ 0 h 320"/>
                  <a:gd name="T30" fmla="*/ 78 w 178"/>
                  <a:gd name="T31" fmla="*/ 1 h 320"/>
                  <a:gd name="T32" fmla="*/ 61 w 178"/>
                  <a:gd name="T33" fmla="*/ 4 h 320"/>
                  <a:gd name="T34" fmla="*/ 39 w 178"/>
                  <a:gd name="T35" fmla="*/ 15 h 320"/>
                  <a:gd name="T36" fmla="*/ 16 w 178"/>
                  <a:gd name="T37" fmla="*/ 39 h 320"/>
                  <a:gd name="T38" fmla="*/ 5 w 178"/>
                  <a:gd name="T39" fmla="*/ 62 h 320"/>
                  <a:gd name="T40" fmla="*/ 0 w 178"/>
                  <a:gd name="T41" fmla="*/ 79 h 320"/>
                  <a:gd name="T42" fmla="*/ 0 w 178"/>
                  <a:gd name="T43" fmla="*/ 87 h 320"/>
                  <a:gd name="T44" fmla="*/ 5 w 178"/>
                  <a:gd name="T45" fmla="*/ 111 h 320"/>
                  <a:gd name="T46" fmla="*/ 28 w 178"/>
                  <a:gd name="T47" fmla="*/ 181 h 320"/>
                  <a:gd name="T48" fmla="*/ 75 w 178"/>
                  <a:gd name="T49" fmla="*/ 291 h 320"/>
                  <a:gd name="T50" fmla="*/ 89 w 178"/>
                  <a:gd name="T51" fmla="*/ 320 h 320"/>
                  <a:gd name="T52" fmla="*/ 89 w 178"/>
                  <a:gd name="T53" fmla="*/ 40 h 320"/>
                  <a:gd name="T54" fmla="*/ 104 w 178"/>
                  <a:gd name="T55" fmla="*/ 43 h 320"/>
                  <a:gd name="T56" fmla="*/ 117 w 178"/>
                  <a:gd name="T57" fmla="*/ 51 h 320"/>
                  <a:gd name="T58" fmla="*/ 125 w 178"/>
                  <a:gd name="T59" fmla="*/ 64 h 320"/>
                  <a:gd name="T60" fmla="*/ 129 w 178"/>
                  <a:gd name="T61" fmla="*/ 80 h 320"/>
                  <a:gd name="T62" fmla="*/ 128 w 178"/>
                  <a:gd name="T63" fmla="*/ 87 h 320"/>
                  <a:gd name="T64" fmla="*/ 122 w 178"/>
                  <a:gd name="T65" fmla="*/ 102 h 320"/>
                  <a:gd name="T66" fmla="*/ 111 w 178"/>
                  <a:gd name="T67" fmla="*/ 113 h 320"/>
                  <a:gd name="T68" fmla="*/ 97 w 178"/>
                  <a:gd name="T69" fmla="*/ 119 h 320"/>
                  <a:gd name="T70" fmla="*/ 89 w 178"/>
                  <a:gd name="T71" fmla="*/ 119 h 320"/>
                  <a:gd name="T72" fmla="*/ 74 w 178"/>
                  <a:gd name="T73" fmla="*/ 116 h 320"/>
                  <a:gd name="T74" fmla="*/ 60 w 178"/>
                  <a:gd name="T75" fmla="*/ 108 h 320"/>
                  <a:gd name="T76" fmla="*/ 52 w 178"/>
                  <a:gd name="T77" fmla="*/ 96 h 320"/>
                  <a:gd name="T78" fmla="*/ 49 w 178"/>
                  <a:gd name="T79" fmla="*/ 80 h 320"/>
                  <a:gd name="T80" fmla="*/ 50 w 178"/>
                  <a:gd name="T81" fmla="*/ 72 h 320"/>
                  <a:gd name="T82" fmla="*/ 56 w 178"/>
                  <a:gd name="T83" fmla="*/ 58 h 320"/>
                  <a:gd name="T84" fmla="*/ 67 w 178"/>
                  <a:gd name="T85" fmla="*/ 47 h 320"/>
                  <a:gd name="T86" fmla="*/ 81 w 178"/>
                  <a:gd name="T87" fmla="*/ 40 h 320"/>
                  <a:gd name="T88" fmla="*/ 89 w 178"/>
                  <a:gd name="T89" fmla="*/ 40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8" h="320">
                    <a:moveTo>
                      <a:pt x="89" y="320"/>
                    </a:moveTo>
                    <a:lnTo>
                      <a:pt x="89" y="320"/>
                    </a:lnTo>
                    <a:lnTo>
                      <a:pt x="103" y="291"/>
                    </a:lnTo>
                    <a:lnTo>
                      <a:pt x="133" y="221"/>
                    </a:lnTo>
                    <a:lnTo>
                      <a:pt x="150" y="181"/>
                    </a:lnTo>
                    <a:lnTo>
                      <a:pt x="164" y="144"/>
                    </a:lnTo>
                    <a:lnTo>
                      <a:pt x="173" y="111"/>
                    </a:lnTo>
                    <a:lnTo>
                      <a:pt x="176" y="98"/>
                    </a:lnTo>
                    <a:lnTo>
                      <a:pt x="178" y="87"/>
                    </a:lnTo>
                    <a:lnTo>
                      <a:pt x="178" y="87"/>
                    </a:lnTo>
                    <a:lnTo>
                      <a:pt x="178" y="79"/>
                    </a:lnTo>
                    <a:lnTo>
                      <a:pt x="176" y="71"/>
                    </a:lnTo>
                    <a:lnTo>
                      <a:pt x="173" y="62"/>
                    </a:lnTo>
                    <a:lnTo>
                      <a:pt x="171" y="54"/>
                    </a:lnTo>
                    <a:lnTo>
                      <a:pt x="162" y="39"/>
                    </a:lnTo>
                    <a:lnTo>
                      <a:pt x="153" y="26"/>
                    </a:lnTo>
                    <a:lnTo>
                      <a:pt x="139" y="15"/>
                    </a:lnTo>
                    <a:lnTo>
                      <a:pt x="125" y="7"/>
                    </a:lnTo>
                    <a:lnTo>
                      <a:pt x="117" y="4"/>
                    </a:lnTo>
                    <a:lnTo>
                      <a:pt x="108" y="3"/>
                    </a:lnTo>
                    <a:lnTo>
                      <a:pt x="100" y="1"/>
                    </a:lnTo>
                    <a:lnTo>
                      <a:pt x="90" y="0"/>
                    </a:lnTo>
                    <a:lnTo>
                      <a:pt x="90" y="0"/>
                    </a:lnTo>
                    <a:lnTo>
                      <a:pt x="89" y="0"/>
                    </a:lnTo>
                    <a:lnTo>
                      <a:pt x="89" y="0"/>
                    </a:lnTo>
                    <a:lnTo>
                      <a:pt x="89" y="0"/>
                    </a:lnTo>
                    <a:lnTo>
                      <a:pt x="89" y="0"/>
                    </a:lnTo>
                    <a:lnTo>
                      <a:pt x="89" y="0"/>
                    </a:lnTo>
                    <a:lnTo>
                      <a:pt x="89" y="0"/>
                    </a:lnTo>
                    <a:lnTo>
                      <a:pt x="88" y="0"/>
                    </a:lnTo>
                    <a:lnTo>
                      <a:pt x="88" y="0"/>
                    </a:lnTo>
                    <a:lnTo>
                      <a:pt x="78" y="1"/>
                    </a:lnTo>
                    <a:lnTo>
                      <a:pt x="70" y="3"/>
                    </a:lnTo>
                    <a:lnTo>
                      <a:pt x="61" y="4"/>
                    </a:lnTo>
                    <a:lnTo>
                      <a:pt x="53" y="7"/>
                    </a:lnTo>
                    <a:lnTo>
                      <a:pt x="39" y="15"/>
                    </a:lnTo>
                    <a:lnTo>
                      <a:pt x="25" y="26"/>
                    </a:lnTo>
                    <a:lnTo>
                      <a:pt x="16" y="39"/>
                    </a:lnTo>
                    <a:lnTo>
                      <a:pt x="7" y="54"/>
                    </a:lnTo>
                    <a:lnTo>
                      <a:pt x="5" y="62"/>
                    </a:lnTo>
                    <a:lnTo>
                      <a:pt x="2" y="71"/>
                    </a:lnTo>
                    <a:lnTo>
                      <a:pt x="0" y="79"/>
                    </a:lnTo>
                    <a:lnTo>
                      <a:pt x="0" y="87"/>
                    </a:lnTo>
                    <a:lnTo>
                      <a:pt x="0" y="87"/>
                    </a:lnTo>
                    <a:lnTo>
                      <a:pt x="2" y="98"/>
                    </a:lnTo>
                    <a:lnTo>
                      <a:pt x="5" y="111"/>
                    </a:lnTo>
                    <a:lnTo>
                      <a:pt x="14" y="144"/>
                    </a:lnTo>
                    <a:lnTo>
                      <a:pt x="28" y="181"/>
                    </a:lnTo>
                    <a:lnTo>
                      <a:pt x="45" y="221"/>
                    </a:lnTo>
                    <a:lnTo>
                      <a:pt x="75" y="291"/>
                    </a:lnTo>
                    <a:lnTo>
                      <a:pt x="89" y="320"/>
                    </a:lnTo>
                    <a:lnTo>
                      <a:pt x="89" y="320"/>
                    </a:lnTo>
                    <a:close/>
                    <a:moveTo>
                      <a:pt x="89" y="40"/>
                    </a:moveTo>
                    <a:lnTo>
                      <a:pt x="89" y="40"/>
                    </a:lnTo>
                    <a:lnTo>
                      <a:pt x="97" y="40"/>
                    </a:lnTo>
                    <a:lnTo>
                      <a:pt x="104" y="43"/>
                    </a:lnTo>
                    <a:lnTo>
                      <a:pt x="111" y="47"/>
                    </a:lnTo>
                    <a:lnTo>
                      <a:pt x="117" y="51"/>
                    </a:lnTo>
                    <a:lnTo>
                      <a:pt x="122" y="58"/>
                    </a:lnTo>
                    <a:lnTo>
                      <a:pt x="125" y="64"/>
                    </a:lnTo>
                    <a:lnTo>
                      <a:pt x="128" y="72"/>
                    </a:lnTo>
                    <a:lnTo>
                      <a:pt x="129" y="80"/>
                    </a:lnTo>
                    <a:lnTo>
                      <a:pt x="129" y="80"/>
                    </a:lnTo>
                    <a:lnTo>
                      <a:pt x="128" y="87"/>
                    </a:lnTo>
                    <a:lnTo>
                      <a:pt x="125" y="96"/>
                    </a:lnTo>
                    <a:lnTo>
                      <a:pt x="122" y="102"/>
                    </a:lnTo>
                    <a:lnTo>
                      <a:pt x="117" y="108"/>
                    </a:lnTo>
                    <a:lnTo>
                      <a:pt x="111" y="113"/>
                    </a:lnTo>
                    <a:lnTo>
                      <a:pt x="104" y="116"/>
                    </a:lnTo>
                    <a:lnTo>
                      <a:pt x="97" y="119"/>
                    </a:lnTo>
                    <a:lnTo>
                      <a:pt x="89" y="119"/>
                    </a:lnTo>
                    <a:lnTo>
                      <a:pt x="89" y="119"/>
                    </a:lnTo>
                    <a:lnTo>
                      <a:pt x="81" y="119"/>
                    </a:lnTo>
                    <a:lnTo>
                      <a:pt x="74" y="116"/>
                    </a:lnTo>
                    <a:lnTo>
                      <a:pt x="67" y="113"/>
                    </a:lnTo>
                    <a:lnTo>
                      <a:pt x="60" y="108"/>
                    </a:lnTo>
                    <a:lnTo>
                      <a:pt x="56" y="102"/>
                    </a:lnTo>
                    <a:lnTo>
                      <a:pt x="52" y="96"/>
                    </a:lnTo>
                    <a:lnTo>
                      <a:pt x="50" y="87"/>
                    </a:lnTo>
                    <a:lnTo>
                      <a:pt x="49" y="80"/>
                    </a:lnTo>
                    <a:lnTo>
                      <a:pt x="49" y="80"/>
                    </a:lnTo>
                    <a:lnTo>
                      <a:pt x="50" y="72"/>
                    </a:lnTo>
                    <a:lnTo>
                      <a:pt x="52" y="64"/>
                    </a:lnTo>
                    <a:lnTo>
                      <a:pt x="56" y="58"/>
                    </a:lnTo>
                    <a:lnTo>
                      <a:pt x="60" y="51"/>
                    </a:lnTo>
                    <a:lnTo>
                      <a:pt x="67" y="47"/>
                    </a:lnTo>
                    <a:lnTo>
                      <a:pt x="74" y="43"/>
                    </a:lnTo>
                    <a:lnTo>
                      <a:pt x="81" y="40"/>
                    </a:lnTo>
                    <a:lnTo>
                      <a:pt x="89" y="40"/>
                    </a:lnTo>
                    <a:lnTo>
                      <a:pt x="89" y="4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Arial" panose="020B0604020202020204"/>
                  <a:ea typeface="微软雅黑" panose="020B0503020204020204" pitchFamily="34" charset="-122"/>
                  <a:cs typeface="+mn-ea"/>
                  <a:sym typeface="Arial" panose="020B0604020202020204"/>
                </a:endParaRPr>
              </a:p>
            </p:txBody>
          </p:sp>
        </p:grpSp>
      </p:grpSp>
    </p:spTree>
  </p:cSld>
  <p:clrMapOvr>
    <a:masterClrMapping/>
  </p:clrMapOvr>
  <p:transition spd="slow" advClick="0" advTm="0">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Oval 2"/>
          <p:cNvSpPr/>
          <p:nvPr/>
        </p:nvSpPr>
        <p:spPr>
          <a:xfrm>
            <a:off x="-861105" y="1014259"/>
            <a:ext cx="3407543" cy="3406878"/>
          </a:xfrm>
          <a:prstGeom prst="ellipse">
            <a:avLst/>
          </a:prstGeom>
          <a:solidFill>
            <a:schemeClr val="accent2">
              <a:alpha val="17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9" name="Oval 5"/>
          <p:cNvSpPr/>
          <p:nvPr/>
        </p:nvSpPr>
        <p:spPr>
          <a:xfrm>
            <a:off x="9281199" y="2165684"/>
            <a:ext cx="2427312" cy="2426838"/>
          </a:xfrm>
          <a:prstGeom prst="ellipse">
            <a:avLst/>
          </a:prstGeom>
          <a:solidFill>
            <a:schemeClr val="accent2">
              <a:alpha val="1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4" name="Oval 5"/>
          <p:cNvSpPr/>
          <p:nvPr/>
        </p:nvSpPr>
        <p:spPr>
          <a:xfrm>
            <a:off x="9281199" y="2165684"/>
            <a:ext cx="2427312" cy="2426838"/>
          </a:xfrm>
          <a:prstGeom prst="ellipse">
            <a:avLst/>
          </a:prstGeom>
          <a:solidFill>
            <a:schemeClr val="accent2">
              <a:alpha val="1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5" name="Oval 6"/>
          <p:cNvSpPr/>
          <p:nvPr/>
        </p:nvSpPr>
        <p:spPr>
          <a:xfrm>
            <a:off x="8728270" y="-190499"/>
            <a:ext cx="3303311" cy="3302667"/>
          </a:xfrm>
          <a:prstGeom prst="ellipse">
            <a:avLst/>
          </a:prstGeom>
          <a:solidFill>
            <a:srgbClr val="4F97CD">
              <a:alpha val="70000"/>
            </a:srgb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6" name="Oval 7"/>
          <p:cNvSpPr/>
          <p:nvPr/>
        </p:nvSpPr>
        <p:spPr>
          <a:xfrm>
            <a:off x="3827878" y="5286068"/>
            <a:ext cx="3407543" cy="3406878"/>
          </a:xfrm>
          <a:prstGeom prst="ellipse">
            <a:avLst/>
          </a:prstGeom>
          <a:solidFill>
            <a:schemeClr val="accent3">
              <a:alpha val="2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30" name="Oval 9"/>
          <p:cNvSpPr/>
          <p:nvPr/>
        </p:nvSpPr>
        <p:spPr>
          <a:xfrm>
            <a:off x="0" y="4906603"/>
            <a:ext cx="2599605" cy="2599097"/>
          </a:xfrm>
          <a:prstGeom prst="ellipse">
            <a:avLst/>
          </a:prstGeom>
          <a:solidFill>
            <a:srgbClr val="4D27D9"/>
          </a:solidFill>
          <a:ln>
            <a:noFill/>
          </a:ln>
          <a:effectLst>
            <a:softEdge rad="1092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33" name="Oval 5"/>
          <p:cNvSpPr/>
          <p:nvPr/>
        </p:nvSpPr>
        <p:spPr>
          <a:xfrm>
            <a:off x="0" y="4554955"/>
            <a:ext cx="3437729" cy="3437060"/>
          </a:xfrm>
          <a:prstGeom prst="ellipse">
            <a:avLst/>
          </a:prstGeom>
          <a:solidFill>
            <a:srgbClr val="76AED8"/>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3" name="Oval 5"/>
          <p:cNvSpPr/>
          <p:nvPr/>
        </p:nvSpPr>
        <p:spPr>
          <a:xfrm>
            <a:off x="100537" y="983228"/>
            <a:ext cx="3437729" cy="3437060"/>
          </a:xfrm>
          <a:prstGeom prst="ellipse">
            <a:avLst/>
          </a:prstGeom>
          <a:solidFill>
            <a:srgbClr val="76AED8"/>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34" name="Oval 5"/>
          <p:cNvSpPr/>
          <p:nvPr/>
        </p:nvSpPr>
        <p:spPr>
          <a:xfrm>
            <a:off x="6128086" y="4981070"/>
            <a:ext cx="1251284" cy="1251040"/>
          </a:xfrm>
          <a:prstGeom prst="ellipse">
            <a:avLst/>
          </a:prstGeom>
          <a:solidFill>
            <a:srgbClr val="4F97CD">
              <a:alpha val="6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36" name="矩形 35"/>
          <p:cNvSpPr/>
          <p:nvPr/>
        </p:nvSpPr>
        <p:spPr>
          <a:xfrm>
            <a:off x="521369" y="637673"/>
            <a:ext cx="11149263" cy="5582654"/>
          </a:xfrm>
          <a:prstGeom prst="rect">
            <a:avLst/>
          </a:prstGeom>
          <a:solidFill>
            <a:schemeClr val="bg1">
              <a:alpha val="40000"/>
            </a:schemeClr>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2286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dirty="0">
              <a:ln>
                <a:noFill/>
              </a:ln>
              <a:solidFill>
                <a:srgbClr val="FFFFFF"/>
              </a:solidFill>
              <a:effectLst/>
              <a:uLnTx/>
              <a:uFillTx/>
              <a:cs typeface="+mn-ea"/>
              <a:sym typeface="+mn-lt"/>
            </a:endParaRPr>
          </a:p>
        </p:txBody>
      </p:sp>
      <p:sp>
        <p:nvSpPr>
          <p:cNvPr id="22" name="Oval 5"/>
          <p:cNvSpPr/>
          <p:nvPr/>
        </p:nvSpPr>
        <p:spPr>
          <a:xfrm>
            <a:off x="6609348" y="1024670"/>
            <a:ext cx="4721096" cy="4720177"/>
          </a:xfrm>
          <a:prstGeom prst="ellipse">
            <a:avLst/>
          </a:prstGeom>
          <a:solidFill>
            <a:srgbClr val="FFC000">
              <a:alpha val="34000"/>
            </a:srgb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grpSp>
        <p:nvGrpSpPr>
          <p:cNvPr id="45" name="组合 44"/>
          <p:cNvGrpSpPr/>
          <p:nvPr/>
        </p:nvGrpSpPr>
        <p:grpSpPr>
          <a:xfrm>
            <a:off x="10343147" y="5646821"/>
            <a:ext cx="786064" cy="224590"/>
            <a:chOff x="818147" y="5646821"/>
            <a:chExt cx="786064" cy="224590"/>
          </a:xfrm>
          <a:solidFill>
            <a:srgbClr val="4F97CD"/>
          </a:solidFill>
        </p:grpSpPr>
        <p:sp>
          <p:nvSpPr>
            <p:cNvPr id="46" name="椭圆 45"/>
            <p:cNvSpPr/>
            <p:nvPr/>
          </p:nvSpPr>
          <p:spPr>
            <a:xfrm>
              <a:off x="818147" y="5646821"/>
              <a:ext cx="224590" cy="224590"/>
            </a:xfrm>
            <a:prstGeom prst="ellipse">
              <a:avLst/>
            </a:prstGeom>
            <a:gr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dirty="0">
                <a:ln>
                  <a:noFill/>
                </a:ln>
                <a:solidFill>
                  <a:srgbClr val="FFFFFF"/>
                </a:solidFill>
                <a:effectLst/>
                <a:uLnTx/>
                <a:uFillTx/>
                <a:cs typeface="+mn-ea"/>
                <a:sym typeface="+mn-lt"/>
              </a:endParaRPr>
            </a:p>
          </p:txBody>
        </p:sp>
        <p:sp>
          <p:nvSpPr>
            <p:cNvPr id="56" name="圆: 空心 55"/>
            <p:cNvSpPr/>
            <p:nvPr/>
          </p:nvSpPr>
          <p:spPr>
            <a:xfrm>
              <a:off x="1098884" y="5646821"/>
              <a:ext cx="224590" cy="224590"/>
            </a:xfrm>
            <a:prstGeom prst="donut">
              <a:avLst/>
            </a:prstGeom>
            <a:gr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dirty="0">
                <a:ln>
                  <a:noFill/>
                </a:ln>
                <a:solidFill>
                  <a:srgbClr val="FFFFFF"/>
                </a:solidFill>
                <a:effectLst/>
                <a:uLnTx/>
                <a:uFillTx/>
                <a:cs typeface="+mn-ea"/>
                <a:sym typeface="+mn-lt"/>
              </a:endParaRPr>
            </a:p>
          </p:txBody>
        </p:sp>
        <p:sp>
          <p:nvSpPr>
            <p:cNvPr id="57" name="圆: 空心 56"/>
            <p:cNvSpPr/>
            <p:nvPr/>
          </p:nvSpPr>
          <p:spPr>
            <a:xfrm>
              <a:off x="1379621" y="5646821"/>
              <a:ext cx="224590" cy="224590"/>
            </a:xfrm>
            <a:prstGeom prst="donut">
              <a:avLst/>
            </a:prstGeom>
            <a:gr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dirty="0">
                <a:ln>
                  <a:noFill/>
                </a:ln>
                <a:solidFill>
                  <a:srgbClr val="FFFFFF"/>
                </a:solidFill>
                <a:effectLst/>
                <a:uLnTx/>
                <a:uFillTx/>
                <a:cs typeface="+mn-ea"/>
                <a:sym typeface="+mn-lt"/>
              </a:endParaRPr>
            </a:p>
          </p:txBody>
        </p:sp>
      </p:grpSp>
      <p:grpSp>
        <p:nvGrpSpPr>
          <p:cNvPr id="5" name="组合 4"/>
          <p:cNvGrpSpPr/>
          <p:nvPr/>
        </p:nvGrpSpPr>
        <p:grpSpPr>
          <a:xfrm>
            <a:off x="4258209" y="715642"/>
            <a:ext cx="3789948" cy="3789948"/>
            <a:chOff x="1010651" y="1534026"/>
            <a:chExt cx="3789948" cy="3789948"/>
          </a:xfrm>
        </p:grpSpPr>
        <p:grpSp>
          <p:nvGrpSpPr>
            <p:cNvPr id="4" name="组合 3"/>
            <p:cNvGrpSpPr/>
            <p:nvPr/>
          </p:nvGrpSpPr>
          <p:grpSpPr>
            <a:xfrm>
              <a:off x="1010651" y="1534026"/>
              <a:ext cx="3789948" cy="3789948"/>
              <a:chOff x="433137" y="930442"/>
              <a:chExt cx="4507831" cy="4507831"/>
            </a:xfrm>
          </p:grpSpPr>
          <p:sp>
            <p:nvSpPr>
              <p:cNvPr id="21" name="Oval 2"/>
              <p:cNvSpPr/>
              <p:nvPr/>
            </p:nvSpPr>
            <p:spPr>
              <a:xfrm>
                <a:off x="983281" y="1480918"/>
                <a:ext cx="3407543" cy="3406878"/>
              </a:xfrm>
              <a:prstGeom prst="ellipse">
                <a:avLst/>
              </a:prstGeom>
              <a:solidFill>
                <a:schemeClr val="accent2">
                  <a:alpha val="17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grpSp>
            <p:nvGrpSpPr>
              <p:cNvPr id="2" name="组合 1"/>
              <p:cNvGrpSpPr/>
              <p:nvPr/>
            </p:nvGrpSpPr>
            <p:grpSpPr>
              <a:xfrm>
                <a:off x="681502" y="1179196"/>
                <a:ext cx="4011101" cy="4010323"/>
                <a:chOff x="512772" y="994813"/>
                <a:chExt cx="4011101" cy="4010323"/>
              </a:xfrm>
            </p:grpSpPr>
            <p:sp>
              <p:nvSpPr>
                <p:cNvPr id="58" name="Oval 5"/>
                <p:cNvSpPr/>
                <p:nvPr/>
              </p:nvSpPr>
              <p:spPr>
                <a:xfrm>
                  <a:off x="512772" y="994813"/>
                  <a:ext cx="4011101" cy="4010323"/>
                </a:xfrm>
                <a:prstGeom prst="ellipse">
                  <a:avLst/>
                </a:prstGeom>
                <a:solidFill>
                  <a:srgbClr val="4F97CD">
                    <a:alpha val="7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60" name="Oval 5"/>
                <p:cNvSpPr/>
                <p:nvPr/>
              </p:nvSpPr>
              <p:spPr>
                <a:xfrm>
                  <a:off x="885315" y="1435981"/>
                  <a:ext cx="3128592" cy="3127986"/>
                </a:xfrm>
                <a:prstGeom prst="ellipse">
                  <a:avLst/>
                </a:prstGeom>
                <a:gradFill>
                  <a:gsLst>
                    <a:gs pos="0">
                      <a:schemeClr val="accent1">
                        <a:lumMod val="5000"/>
                        <a:lumOff val="95000"/>
                      </a:schemeClr>
                    </a:gs>
                    <a:gs pos="74000">
                      <a:srgbClr val="B1D0E9"/>
                    </a:gs>
                    <a:gs pos="83000">
                      <a:srgbClr val="B1D0E9"/>
                    </a:gs>
                    <a:gs pos="100000">
                      <a:srgbClr val="B1D0E9"/>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grpSp>
          <p:sp>
            <p:nvSpPr>
              <p:cNvPr id="3" name="弧形 2"/>
              <p:cNvSpPr/>
              <p:nvPr/>
            </p:nvSpPr>
            <p:spPr>
              <a:xfrm>
                <a:off x="433137" y="930442"/>
                <a:ext cx="4507831" cy="4507831"/>
              </a:xfrm>
              <a:prstGeom prst="arc">
                <a:avLst>
                  <a:gd name="adj1" fmla="val 6717068"/>
                  <a:gd name="adj2" fmla="val 20833352"/>
                </a:avLst>
              </a:prstGeom>
              <a:ln>
                <a:solidFill>
                  <a:srgbClr val="4F97CD"/>
                </a:solidFill>
                <a:headEnd type="oval"/>
                <a:tailEnd type="ova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sp>
            <p:nvSpPr>
              <p:cNvPr id="61" name="弧形 60"/>
              <p:cNvSpPr/>
              <p:nvPr/>
            </p:nvSpPr>
            <p:spPr>
              <a:xfrm>
                <a:off x="753978" y="1251283"/>
                <a:ext cx="3866148" cy="3866148"/>
              </a:xfrm>
              <a:prstGeom prst="arc">
                <a:avLst>
                  <a:gd name="adj1" fmla="val 17899546"/>
                  <a:gd name="adj2" fmla="val 10350569"/>
                </a:avLst>
              </a:prstGeom>
              <a:ln>
                <a:solidFill>
                  <a:srgbClr val="4F97CD"/>
                </a:solidFill>
                <a:headEnd type="oval"/>
                <a:tailEnd type="ova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grpSp>
        <p:sp>
          <p:nvSpPr>
            <p:cNvPr id="62" name="文本框 61"/>
            <p:cNvSpPr txBox="1"/>
            <p:nvPr/>
          </p:nvSpPr>
          <p:spPr>
            <a:xfrm>
              <a:off x="1434088" y="2828836"/>
              <a:ext cx="2943074"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7200" b="1" i="0" u="none" strike="noStrike" kern="1200" cap="none" spc="0" normalizeH="0" baseline="0" noProof="0" dirty="0">
                  <a:ln>
                    <a:noFill/>
                  </a:ln>
                  <a:solidFill>
                    <a:srgbClr val="4F97CD"/>
                  </a:solidFill>
                  <a:effectLst/>
                  <a:uLnTx/>
                  <a:uFillTx/>
                  <a:cs typeface="+mn-ea"/>
                  <a:sym typeface="+mn-lt"/>
                </a:rPr>
                <a:t>02</a:t>
              </a:r>
              <a:r>
                <a:rPr kumimoji="0" lang="en-US" altLang="zh-CN" sz="2800" b="1" i="0" u="none" strike="noStrike" kern="1200" cap="none" spc="0" normalizeH="0" baseline="0" noProof="0" dirty="0">
                  <a:ln>
                    <a:noFill/>
                  </a:ln>
                  <a:solidFill>
                    <a:srgbClr val="4F97CD"/>
                  </a:solidFill>
                  <a:effectLst/>
                  <a:uLnTx/>
                  <a:uFillTx/>
                  <a:cs typeface="+mn-ea"/>
                  <a:sym typeface="+mn-lt"/>
                </a:rPr>
                <a:t>/Part</a:t>
              </a:r>
              <a:endParaRPr kumimoji="0" lang="en-US" altLang="zh-CN" sz="4400" b="1" i="0" u="none" strike="noStrike" kern="1200" cap="none" spc="0" normalizeH="0" baseline="0" noProof="0" dirty="0">
                <a:ln>
                  <a:noFill/>
                </a:ln>
                <a:solidFill>
                  <a:srgbClr val="4F97CD"/>
                </a:solidFill>
                <a:effectLst/>
                <a:uLnTx/>
                <a:uFillTx/>
                <a:cs typeface="+mn-ea"/>
                <a:sym typeface="+mn-lt"/>
              </a:endParaRPr>
            </a:p>
          </p:txBody>
        </p:sp>
      </p:grpSp>
      <p:sp>
        <p:nvSpPr>
          <p:cNvPr id="65" name="矩形 64"/>
          <p:cNvSpPr/>
          <p:nvPr/>
        </p:nvSpPr>
        <p:spPr>
          <a:xfrm>
            <a:off x="4169411" y="4563923"/>
            <a:ext cx="3840480" cy="829945"/>
          </a:xfrm>
          <a:prstGeom prst="rect">
            <a:avLst/>
          </a:prstGeom>
        </p:spPr>
        <p:txBody>
          <a:bodyPr wrap="none">
            <a:spAutoFit/>
          </a:bodyPr>
          <a:lstStyle/>
          <a:p>
            <a:pPr lvl="0" algn="ctr">
              <a:defRPr/>
            </a:pPr>
            <a:r>
              <a:rPr lang="zh-CN" altLang="en-US" sz="4800" dirty="0">
                <a:solidFill>
                  <a:srgbClr val="000000">
                    <a:lumMod val="65000"/>
                    <a:lumOff val="35000"/>
                  </a:srgbClr>
                </a:solidFill>
                <a:cs typeface="+mn-ea"/>
                <a:sym typeface="+mn-lt"/>
              </a:rPr>
              <a:t>路线寻找情况</a:t>
            </a:r>
          </a:p>
        </p:txBody>
      </p:sp>
      <p:sp>
        <p:nvSpPr>
          <p:cNvPr id="66" name="矩形 65"/>
          <p:cNvSpPr/>
          <p:nvPr/>
        </p:nvSpPr>
        <p:spPr>
          <a:xfrm>
            <a:off x="3007277" y="5382220"/>
            <a:ext cx="6164745" cy="475615"/>
          </a:xfrm>
          <a:prstGeom prst="rect">
            <a:avLst/>
          </a:prstGeom>
        </p:spPr>
        <p:txBody>
          <a:bodyPr wrap="square">
            <a:spAutoFit/>
          </a:bodyPr>
          <a:lstStyle/>
          <a:p>
            <a:pPr marL="0" marR="0" lvl="0" indent="0" algn="ctr" defTabSz="914400" rtl="0" eaLnBrk="1" fontAlgn="auto" latinLnBrk="0" hangingPunct="1">
              <a:lnSpc>
                <a:spcPct val="125000"/>
              </a:lnSpc>
              <a:spcBef>
                <a:spcPts val="0"/>
              </a:spcBef>
              <a:spcAft>
                <a:spcPts val="800"/>
              </a:spcAft>
              <a:buClrTx/>
              <a:buSzTx/>
              <a:buFontTx/>
              <a:buNone/>
              <a:defRPr/>
            </a:pPr>
            <a:r>
              <a:rPr lang="en-US" altLang="zh-CN" sz="2000" kern="0">
                <a:ln>
                  <a:noFill/>
                </a:ln>
                <a:solidFill>
                  <a:srgbClr val="000000">
                    <a:lumMod val="65000"/>
                    <a:lumOff val="35000"/>
                  </a:srgbClr>
                </a:solidFill>
                <a:effectLst/>
                <a:uLnTx/>
                <a:uFillTx/>
                <a:cs typeface="+mn-ea"/>
                <a:sym typeface="+mn-lt"/>
              </a:rPr>
              <a:t>Finding a route situation</a:t>
            </a:r>
            <a:r>
              <a:rPr kumimoji="0" lang="en-US" altLang="zh-CN" sz="1600" b="0" i="0" u="none" strike="noStrike" kern="1200" cap="none" spc="0" normalizeH="0" baseline="0" noProof="0" dirty="0">
                <a:ln>
                  <a:noFill/>
                </a:ln>
                <a:solidFill>
                  <a:prstClr val="black">
                    <a:lumMod val="65000"/>
                    <a:lumOff val="35000"/>
                  </a:prstClr>
                </a:solidFill>
                <a:effectLst/>
                <a:uLnTx/>
                <a:uFillTx/>
                <a:cs typeface="+mn-ea"/>
                <a:sym typeface="+mn-lt"/>
              </a:rPr>
              <a:t> </a:t>
            </a:r>
            <a:endParaRPr kumimoji="0" lang="zh-CN" altLang="en-US" sz="1600" b="0" i="0" u="none" strike="noStrike" kern="1200" cap="none" spc="0" normalizeH="0" baseline="0" noProof="0" dirty="0">
              <a:ln>
                <a:noFill/>
              </a:ln>
              <a:solidFill>
                <a:prstClr val="black">
                  <a:lumMod val="65000"/>
                  <a:lumOff val="35000"/>
                </a:prstClr>
              </a:solidFill>
              <a:effectLst/>
              <a:uLnTx/>
              <a:uFillTx/>
              <a:cs typeface="+mn-ea"/>
              <a:sym typeface="+mn-lt"/>
            </a:endParaRPr>
          </a:p>
        </p:txBody>
      </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1250" fill="hold"/>
                                        <p:tgtEl>
                                          <p:spTgt spid="20"/>
                                        </p:tgtEl>
                                        <p:attrNameLst>
                                          <p:attrName>ppt_x</p:attrName>
                                        </p:attrNameLst>
                                      </p:cBhvr>
                                      <p:tavLst>
                                        <p:tav tm="0">
                                          <p:val>
                                            <p:strVal val="0-#ppt_w/2"/>
                                          </p:val>
                                        </p:tav>
                                        <p:tav tm="100000">
                                          <p:val>
                                            <p:strVal val="#ppt_x"/>
                                          </p:val>
                                        </p:tav>
                                      </p:tavLst>
                                    </p:anim>
                                    <p:anim calcmode="lin" valueType="num">
                                      <p:cBhvr additive="base">
                                        <p:cTn id="8" dur="1250" fill="hold"/>
                                        <p:tgtEl>
                                          <p:spTgt spid="20"/>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53" presetClass="entr" presetSubtype="16"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par>
                          <p:cTn id="15" fill="hold">
                            <p:stCondLst>
                              <p:cond delay="2000"/>
                            </p:stCondLst>
                            <p:childTnLst>
                              <p:par>
                                <p:cTn id="16" presetID="2" presetClass="entr" presetSubtype="4" decel="100000" fill="hold" grpId="0" nodeType="afterEffect">
                                  <p:stCondLst>
                                    <p:cond delay="0"/>
                                  </p:stCondLst>
                                  <p:childTnLst>
                                    <p:set>
                                      <p:cBhvr>
                                        <p:cTn id="17" dur="1" fill="hold">
                                          <p:stCondLst>
                                            <p:cond delay="0"/>
                                          </p:stCondLst>
                                        </p:cTn>
                                        <p:tgtEl>
                                          <p:spTgt spid="65"/>
                                        </p:tgtEl>
                                        <p:attrNameLst>
                                          <p:attrName>style.visibility</p:attrName>
                                        </p:attrNameLst>
                                      </p:cBhvr>
                                      <p:to>
                                        <p:strVal val="visible"/>
                                      </p:to>
                                    </p:set>
                                    <p:anim calcmode="lin" valueType="num">
                                      <p:cBhvr additive="base">
                                        <p:cTn id="18" dur="1250" fill="hold"/>
                                        <p:tgtEl>
                                          <p:spTgt spid="65"/>
                                        </p:tgtEl>
                                        <p:attrNameLst>
                                          <p:attrName>ppt_x</p:attrName>
                                        </p:attrNameLst>
                                      </p:cBhvr>
                                      <p:tavLst>
                                        <p:tav tm="0">
                                          <p:val>
                                            <p:strVal val="#ppt_x"/>
                                          </p:val>
                                        </p:tav>
                                        <p:tav tm="100000">
                                          <p:val>
                                            <p:strVal val="#ppt_x"/>
                                          </p:val>
                                        </p:tav>
                                      </p:tavLst>
                                    </p:anim>
                                    <p:anim calcmode="lin" valueType="num">
                                      <p:cBhvr additive="base">
                                        <p:cTn id="19" dur="1250" fill="hold"/>
                                        <p:tgtEl>
                                          <p:spTgt spid="65"/>
                                        </p:tgtEl>
                                        <p:attrNameLst>
                                          <p:attrName>ppt_y</p:attrName>
                                        </p:attrNameLst>
                                      </p:cBhvr>
                                      <p:tavLst>
                                        <p:tav tm="0">
                                          <p:val>
                                            <p:strVal val="1+#ppt_h/2"/>
                                          </p:val>
                                        </p:tav>
                                        <p:tav tm="100000">
                                          <p:val>
                                            <p:strVal val="#ppt_y"/>
                                          </p:val>
                                        </p:tav>
                                      </p:tavLst>
                                    </p:anim>
                                  </p:childTnLst>
                                </p:cTn>
                              </p:par>
                              <p:par>
                                <p:cTn id="20" presetID="2" presetClass="entr" presetSubtype="4" decel="100000" fill="hold" grpId="0" nodeType="withEffect">
                                  <p:stCondLst>
                                    <p:cond delay="0"/>
                                  </p:stCondLst>
                                  <p:childTnLst>
                                    <p:set>
                                      <p:cBhvr>
                                        <p:cTn id="21" dur="1" fill="hold">
                                          <p:stCondLst>
                                            <p:cond delay="0"/>
                                          </p:stCondLst>
                                        </p:cTn>
                                        <p:tgtEl>
                                          <p:spTgt spid="66"/>
                                        </p:tgtEl>
                                        <p:attrNameLst>
                                          <p:attrName>style.visibility</p:attrName>
                                        </p:attrNameLst>
                                      </p:cBhvr>
                                      <p:to>
                                        <p:strVal val="visible"/>
                                      </p:to>
                                    </p:set>
                                    <p:anim calcmode="lin" valueType="num">
                                      <p:cBhvr additive="base">
                                        <p:cTn id="22" dur="1250" fill="hold"/>
                                        <p:tgtEl>
                                          <p:spTgt spid="66"/>
                                        </p:tgtEl>
                                        <p:attrNameLst>
                                          <p:attrName>ppt_x</p:attrName>
                                        </p:attrNameLst>
                                      </p:cBhvr>
                                      <p:tavLst>
                                        <p:tav tm="0">
                                          <p:val>
                                            <p:strVal val="#ppt_x"/>
                                          </p:val>
                                        </p:tav>
                                        <p:tav tm="100000">
                                          <p:val>
                                            <p:strVal val="#ppt_x"/>
                                          </p:val>
                                        </p:tav>
                                      </p:tavLst>
                                    </p:anim>
                                    <p:anim calcmode="lin" valueType="num">
                                      <p:cBhvr additive="base">
                                        <p:cTn id="23" dur="1250" fill="hold"/>
                                        <p:tgtEl>
                                          <p:spTgt spid="6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65" grpId="0"/>
      <p:bldP spid="6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组合 6"/>
          <p:cNvGrpSpPr/>
          <p:nvPr/>
        </p:nvGrpSpPr>
        <p:grpSpPr>
          <a:xfrm>
            <a:off x="256678" y="445078"/>
            <a:ext cx="3256546" cy="561473"/>
            <a:chOff x="561476" y="445078"/>
            <a:chExt cx="3256546" cy="561473"/>
          </a:xfrm>
        </p:grpSpPr>
        <p:grpSp>
          <p:nvGrpSpPr>
            <p:cNvPr id="5" name="组合 4"/>
            <p:cNvGrpSpPr/>
            <p:nvPr/>
          </p:nvGrpSpPr>
          <p:grpSpPr>
            <a:xfrm>
              <a:off x="561476" y="445078"/>
              <a:ext cx="641683" cy="561473"/>
              <a:chOff x="481265" y="545432"/>
              <a:chExt cx="641683" cy="561473"/>
            </a:xfrm>
          </p:grpSpPr>
          <p:sp>
            <p:nvSpPr>
              <p:cNvPr id="2" name="圆: 空心 1"/>
              <p:cNvSpPr/>
              <p:nvPr/>
            </p:nvSpPr>
            <p:spPr>
              <a:xfrm>
                <a:off x="689812" y="545432"/>
                <a:ext cx="433136" cy="433136"/>
              </a:xfrm>
              <a:prstGeom prst="donut">
                <a:avLst/>
              </a:prstGeom>
              <a:solidFill>
                <a:srgbClr val="4F97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28" name="椭圆 27"/>
              <p:cNvSpPr/>
              <p:nvPr/>
            </p:nvSpPr>
            <p:spPr>
              <a:xfrm>
                <a:off x="481265" y="882316"/>
                <a:ext cx="224589" cy="224589"/>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grpSp>
        <p:sp>
          <p:nvSpPr>
            <p:cNvPr id="29" name="文本框 28"/>
            <p:cNvSpPr txBox="1"/>
            <p:nvPr/>
          </p:nvSpPr>
          <p:spPr>
            <a:xfrm>
              <a:off x="1251285" y="464204"/>
              <a:ext cx="2566737" cy="52197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2800">
                  <a:solidFill>
                    <a:prstClr val="black">
                      <a:lumMod val="65000"/>
                      <a:lumOff val="35000"/>
                    </a:prstClr>
                  </a:solidFill>
                  <a:cs typeface="+mn-ea"/>
                  <a:sym typeface="+mn-lt"/>
                </a:rPr>
                <a:t>流程进度</a:t>
              </a:r>
              <a:endParaRPr kumimoji="0" lang="zh-CN" altLang="en-US" sz="2800" b="0" i="0" u="none" strike="noStrike" kern="1200" cap="none" spc="0" normalizeH="0" baseline="0" noProof="0" dirty="0">
                <a:ln>
                  <a:noFill/>
                </a:ln>
                <a:solidFill>
                  <a:prstClr val="black">
                    <a:lumMod val="65000"/>
                    <a:lumOff val="35000"/>
                  </a:prstClr>
                </a:solidFill>
                <a:effectLst/>
                <a:uLnTx/>
                <a:uFillTx/>
                <a:cs typeface="+mn-ea"/>
                <a:sym typeface="+mn-lt"/>
              </a:endParaRPr>
            </a:p>
          </p:txBody>
        </p:sp>
      </p:grpSp>
      <p:grpSp>
        <p:nvGrpSpPr>
          <p:cNvPr id="25" name="组合 24"/>
          <p:cNvGrpSpPr/>
          <p:nvPr/>
        </p:nvGrpSpPr>
        <p:grpSpPr>
          <a:xfrm>
            <a:off x="3479431" y="1838555"/>
            <a:ext cx="5329171" cy="3096799"/>
            <a:chOff x="2594991" y="1430002"/>
            <a:chExt cx="3996878" cy="2322599"/>
          </a:xfrm>
        </p:grpSpPr>
        <p:sp>
          <p:nvSpPr>
            <p:cNvPr id="26" name="椭圆 25"/>
            <p:cNvSpPr/>
            <p:nvPr/>
          </p:nvSpPr>
          <p:spPr>
            <a:xfrm>
              <a:off x="4258136" y="3085343"/>
              <a:ext cx="667258" cy="667258"/>
            </a:xfrm>
            <a:prstGeom prst="ellipse">
              <a:avLst/>
            </a:prstGeom>
            <a:solidFill>
              <a:srgbClr val="4F97CD"/>
            </a:solidFill>
            <a:ln w="9525">
              <a:noFill/>
              <a:prstDash val="sysDash"/>
              <a:headEnd type="oval" w="med" len="med"/>
              <a:tailEnd type="oval" w="med" len="med"/>
            </a:ln>
            <a:effectLst>
              <a:outerShdw blurRad="254000" dist="635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791" tIns="60896" rIns="121791" bIns="60896" rtlCol="0" anchor="ctr"/>
            <a:lstStyle/>
            <a:p>
              <a:pPr algn="ctr" defTabSz="1217295"/>
              <a:endParaRPr lang="zh-CN" altLang="en-US" sz="2100" dirty="0">
                <a:solidFill>
                  <a:prstClr val="white"/>
                </a:solidFill>
                <a:cs typeface="+mn-ea"/>
                <a:sym typeface="+mn-lt"/>
              </a:endParaRPr>
            </a:p>
          </p:txBody>
        </p:sp>
        <p:grpSp>
          <p:nvGrpSpPr>
            <p:cNvPr id="27" name="组合 26"/>
            <p:cNvGrpSpPr/>
            <p:nvPr/>
          </p:nvGrpSpPr>
          <p:grpSpPr>
            <a:xfrm>
              <a:off x="2594991" y="1430002"/>
              <a:ext cx="3996878" cy="2158160"/>
              <a:chOff x="2594991" y="1430002"/>
              <a:chExt cx="3996878" cy="2158160"/>
            </a:xfrm>
          </p:grpSpPr>
          <p:cxnSp>
            <p:nvCxnSpPr>
              <p:cNvPr id="30" name="直接连接符 29"/>
              <p:cNvCxnSpPr/>
              <p:nvPr/>
            </p:nvCxnSpPr>
            <p:spPr>
              <a:xfrm>
                <a:off x="3260580" y="2017189"/>
                <a:ext cx="2662361" cy="0"/>
              </a:xfrm>
              <a:prstGeom prst="line">
                <a:avLst/>
              </a:prstGeom>
              <a:noFill/>
              <a:ln w="9525">
                <a:solidFill>
                  <a:srgbClr val="626262"/>
                </a:solidFill>
                <a:prstDash val="sysDash"/>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cxnSp>
          <p:cxnSp>
            <p:nvCxnSpPr>
              <p:cNvPr id="31" name="直接连接符 30"/>
              <p:cNvCxnSpPr/>
              <p:nvPr/>
            </p:nvCxnSpPr>
            <p:spPr>
              <a:xfrm>
                <a:off x="4601770" y="2024402"/>
                <a:ext cx="766335" cy="721854"/>
              </a:xfrm>
              <a:prstGeom prst="line">
                <a:avLst/>
              </a:prstGeom>
              <a:noFill/>
              <a:ln w="9525">
                <a:solidFill>
                  <a:srgbClr val="626262"/>
                </a:solidFill>
                <a:prstDash val="sysDash"/>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cxnSp>
          <p:cxnSp>
            <p:nvCxnSpPr>
              <p:cNvPr id="32" name="直接连接符 31"/>
              <p:cNvCxnSpPr/>
              <p:nvPr/>
            </p:nvCxnSpPr>
            <p:spPr>
              <a:xfrm flipH="1">
                <a:off x="3827754" y="2024402"/>
                <a:ext cx="766335" cy="721854"/>
              </a:xfrm>
              <a:prstGeom prst="line">
                <a:avLst/>
              </a:prstGeom>
              <a:noFill/>
              <a:ln w="9525">
                <a:solidFill>
                  <a:srgbClr val="626262"/>
                </a:solidFill>
                <a:prstDash val="sysDash"/>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cxnSp>
          <p:cxnSp>
            <p:nvCxnSpPr>
              <p:cNvPr id="33" name="直接连接符 32"/>
              <p:cNvCxnSpPr/>
              <p:nvPr/>
            </p:nvCxnSpPr>
            <p:spPr>
              <a:xfrm>
                <a:off x="4591761" y="2014036"/>
                <a:ext cx="0" cy="1071311"/>
              </a:xfrm>
              <a:prstGeom prst="line">
                <a:avLst/>
              </a:prstGeom>
              <a:noFill/>
              <a:ln w="9525">
                <a:solidFill>
                  <a:srgbClr val="626262"/>
                </a:solidFill>
                <a:prstDash val="sysDash"/>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cxnSp>
          <p:sp>
            <p:nvSpPr>
              <p:cNvPr id="34" name="椭圆 33"/>
              <p:cNvSpPr/>
              <p:nvPr/>
            </p:nvSpPr>
            <p:spPr>
              <a:xfrm>
                <a:off x="2594991" y="1718071"/>
                <a:ext cx="667258" cy="667258"/>
              </a:xfrm>
              <a:prstGeom prst="ellipse">
                <a:avLst/>
              </a:prstGeom>
              <a:solidFill>
                <a:srgbClr val="4F97CD"/>
              </a:solidFill>
              <a:ln w="9525">
                <a:noFill/>
                <a:prstDash val="sysDash"/>
                <a:headEnd type="oval" w="med" len="med"/>
                <a:tailEnd type="oval" w="med" len="med"/>
              </a:ln>
              <a:effectLst>
                <a:outerShdw blurRad="254000" dist="635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791" tIns="60896" rIns="121791" bIns="60896" rtlCol="0" anchor="ctr"/>
              <a:lstStyle/>
              <a:p>
                <a:pPr algn="ctr" defTabSz="1217295"/>
                <a:endParaRPr lang="zh-CN" altLang="en-US" sz="2100" dirty="0">
                  <a:solidFill>
                    <a:prstClr val="white"/>
                  </a:solidFill>
                  <a:cs typeface="+mn-ea"/>
                  <a:sym typeface="+mn-lt"/>
                </a:endParaRPr>
              </a:p>
            </p:txBody>
          </p:sp>
          <p:sp>
            <p:nvSpPr>
              <p:cNvPr id="35" name="椭圆 34"/>
              <p:cNvSpPr/>
              <p:nvPr/>
            </p:nvSpPr>
            <p:spPr>
              <a:xfrm>
                <a:off x="5924611" y="1718071"/>
                <a:ext cx="667258" cy="667258"/>
              </a:xfrm>
              <a:prstGeom prst="ellipse">
                <a:avLst/>
              </a:prstGeom>
              <a:solidFill>
                <a:srgbClr val="4F97CD"/>
              </a:solidFill>
              <a:ln w="9525">
                <a:noFill/>
                <a:prstDash val="sysDash"/>
                <a:headEnd type="oval" w="med" len="med"/>
                <a:tailEnd type="oval" w="med" len="med"/>
              </a:ln>
              <a:effectLst>
                <a:outerShdw blurRad="254000" dist="635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791" tIns="60896" rIns="121791" bIns="60896" rtlCol="0" anchor="ctr"/>
              <a:lstStyle/>
              <a:p>
                <a:pPr algn="ctr" defTabSz="1217295"/>
                <a:endParaRPr lang="zh-CN" altLang="en-US" sz="2100" dirty="0">
                  <a:solidFill>
                    <a:prstClr val="white"/>
                  </a:solidFill>
                  <a:cs typeface="+mn-ea"/>
                  <a:sym typeface="+mn-lt"/>
                </a:endParaRPr>
              </a:p>
            </p:txBody>
          </p:sp>
          <p:sp>
            <p:nvSpPr>
              <p:cNvPr id="36" name="椭圆 35"/>
              <p:cNvSpPr/>
              <p:nvPr/>
            </p:nvSpPr>
            <p:spPr>
              <a:xfrm>
                <a:off x="5278872" y="2638888"/>
                <a:ext cx="667258" cy="667258"/>
              </a:xfrm>
              <a:prstGeom prst="ellipse">
                <a:avLst/>
              </a:prstGeom>
              <a:solidFill>
                <a:srgbClr val="FFC000"/>
              </a:solidFill>
              <a:ln w="9525">
                <a:noFill/>
                <a:prstDash val="sysDash"/>
                <a:headEnd type="oval" w="med" len="med"/>
                <a:tailEnd type="oval" w="med" len="med"/>
              </a:ln>
              <a:effectLst>
                <a:outerShdw blurRad="254000" dist="635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791" tIns="60896" rIns="121791" bIns="60896" rtlCol="0" anchor="ctr"/>
              <a:lstStyle/>
              <a:p>
                <a:pPr algn="ctr" defTabSz="1217295"/>
                <a:endParaRPr lang="zh-CN" altLang="en-US" sz="2100" dirty="0">
                  <a:solidFill>
                    <a:prstClr val="white"/>
                  </a:solidFill>
                  <a:cs typeface="+mn-ea"/>
                  <a:sym typeface="+mn-lt"/>
                </a:endParaRPr>
              </a:p>
            </p:txBody>
          </p:sp>
          <p:sp>
            <p:nvSpPr>
              <p:cNvPr id="37" name="椭圆 36"/>
              <p:cNvSpPr/>
              <p:nvPr/>
            </p:nvSpPr>
            <p:spPr>
              <a:xfrm>
                <a:off x="3250407" y="2638888"/>
                <a:ext cx="667258" cy="667258"/>
              </a:xfrm>
              <a:prstGeom prst="ellipse">
                <a:avLst/>
              </a:prstGeom>
              <a:solidFill>
                <a:srgbClr val="FFC000"/>
              </a:solidFill>
              <a:ln w="9525">
                <a:noFill/>
                <a:prstDash val="sysDash"/>
                <a:headEnd type="oval" w="med" len="med"/>
                <a:tailEnd type="oval" w="med" len="med"/>
              </a:ln>
              <a:effectLst>
                <a:outerShdw blurRad="254000" dist="635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791" tIns="60896" rIns="121791" bIns="60896" rtlCol="0" anchor="ctr"/>
              <a:lstStyle/>
              <a:p>
                <a:pPr algn="ctr" defTabSz="1217295"/>
                <a:endParaRPr lang="zh-CN" altLang="en-US" sz="2100" dirty="0">
                  <a:solidFill>
                    <a:prstClr val="white"/>
                  </a:solidFill>
                  <a:cs typeface="+mn-ea"/>
                  <a:sym typeface="+mn-lt"/>
                </a:endParaRPr>
              </a:p>
            </p:txBody>
          </p:sp>
          <p:sp>
            <p:nvSpPr>
              <p:cNvPr id="38" name="椭圆 37"/>
              <p:cNvSpPr/>
              <p:nvPr/>
            </p:nvSpPr>
            <p:spPr>
              <a:xfrm>
                <a:off x="4004573" y="1430002"/>
                <a:ext cx="1174375" cy="1174375"/>
              </a:xfrm>
              <a:prstGeom prst="ellipse">
                <a:avLst/>
              </a:prstGeom>
              <a:solidFill>
                <a:srgbClr val="FFC000"/>
              </a:solidFill>
              <a:ln w="25400">
                <a:noFill/>
              </a:ln>
              <a:effectLst>
                <a:outerShdw blurRad="254000" dist="635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791" tIns="60896" rIns="121791" bIns="60896" rtlCol="0" anchor="ctr"/>
              <a:lstStyle/>
              <a:p>
                <a:pPr algn="ctr" defTabSz="1217295"/>
                <a:endParaRPr lang="zh-CN" altLang="en-US" sz="2100" dirty="0">
                  <a:solidFill>
                    <a:prstClr val="white"/>
                  </a:solidFill>
                  <a:cs typeface="+mn-ea"/>
                  <a:sym typeface="+mn-lt"/>
                </a:endParaRPr>
              </a:p>
            </p:txBody>
          </p:sp>
          <p:sp>
            <p:nvSpPr>
              <p:cNvPr id="39" name="矩形 38"/>
              <p:cNvSpPr/>
              <p:nvPr/>
            </p:nvSpPr>
            <p:spPr>
              <a:xfrm>
                <a:off x="4290151" y="1726729"/>
                <a:ext cx="777935" cy="644366"/>
              </a:xfrm>
              <a:prstGeom prst="rect">
                <a:avLst/>
              </a:prstGeom>
            </p:spPr>
            <p:txBody>
              <a:bodyPr wrap="square" lIns="121791" tIns="60896" rIns="121791" bIns="60896">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schemeClr val="bg1"/>
                    </a:solidFill>
                    <a:effectLst/>
                    <a:uLnTx/>
                    <a:uFillTx/>
                    <a:cs typeface="+mn-ea"/>
                    <a:sym typeface="+mn-lt"/>
                  </a:rPr>
                  <a:t>息跃小组</a:t>
                </a:r>
              </a:p>
            </p:txBody>
          </p:sp>
          <p:sp>
            <p:nvSpPr>
              <p:cNvPr id="40" name="Freeform 338"/>
              <p:cNvSpPr>
                <a:spLocks noEditPoints="1"/>
              </p:cNvSpPr>
              <p:nvPr/>
            </p:nvSpPr>
            <p:spPr bwMode="auto">
              <a:xfrm>
                <a:off x="4425728" y="3301955"/>
                <a:ext cx="336713" cy="286207"/>
              </a:xfrm>
              <a:custGeom>
                <a:avLst/>
                <a:gdLst>
                  <a:gd name="T0" fmla="*/ 58 w 76"/>
                  <a:gd name="T1" fmla="*/ 2 h 65"/>
                  <a:gd name="T2" fmla="*/ 69 w 76"/>
                  <a:gd name="T3" fmla="*/ 2 h 65"/>
                  <a:gd name="T4" fmla="*/ 76 w 76"/>
                  <a:gd name="T5" fmla="*/ 8 h 65"/>
                  <a:gd name="T6" fmla="*/ 76 w 76"/>
                  <a:gd name="T7" fmla="*/ 62 h 65"/>
                  <a:gd name="T8" fmla="*/ 73 w 76"/>
                  <a:gd name="T9" fmla="*/ 65 h 65"/>
                  <a:gd name="T10" fmla="*/ 12 w 76"/>
                  <a:gd name="T11" fmla="*/ 62 h 65"/>
                  <a:gd name="T12" fmla="*/ 8 w 76"/>
                  <a:gd name="T13" fmla="*/ 58 h 65"/>
                  <a:gd name="T14" fmla="*/ 0 w 76"/>
                  <a:gd name="T15" fmla="*/ 45 h 65"/>
                  <a:gd name="T16" fmla="*/ 10 w 76"/>
                  <a:gd name="T17" fmla="*/ 47 h 65"/>
                  <a:gd name="T18" fmla="*/ 49 w 76"/>
                  <a:gd name="T19" fmla="*/ 47 h 65"/>
                  <a:gd name="T20" fmla="*/ 10 w 76"/>
                  <a:gd name="T21" fmla="*/ 44 h 65"/>
                  <a:gd name="T22" fmla="*/ 10 w 76"/>
                  <a:gd name="T23" fmla="*/ 41 h 65"/>
                  <a:gd name="T24" fmla="*/ 49 w 76"/>
                  <a:gd name="T25" fmla="*/ 39 h 65"/>
                  <a:gd name="T26" fmla="*/ 10 w 76"/>
                  <a:gd name="T27" fmla="*/ 31 h 65"/>
                  <a:gd name="T28" fmla="*/ 49 w 76"/>
                  <a:gd name="T29" fmla="*/ 31 h 65"/>
                  <a:gd name="T30" fmla="*/ 42 w 76"/>
                  <a:gd name="T31" fmla="*/ 23 h 65"/>
                  <a:gd name="T32" fmla="*/ 50 w 76"/>
                  <a:gd name="T33" fmla="*/ 21 h 65"/>
                  <a:gd name="T34" fmla="*/ 45 w 76"/>
                  <a:gd name="T35" fmla="*/ 14 h 65"/>
                  <a:gd name="T36" fmla="*/ 46 w 76"/>
                  <a:gd name="T37" fmla="*/ 12 h 65"/>
                  <a:gd name="T38" fmla="*/ 50 w 76"/>
                  <a:gd name="T39" fmla="*/ 12 h 65"/>
                  <a:gd name="T40" fmla="*/ 42 w 76"/>
                  <a:gd name="T41" fmla="*/ 15 h 65"/>
                  <a:gd name="T42" fmla="*/ 46 w 76"/>
                  <a:gd name="T43" fmla="*/ 21 h 65"/>
                  <a:gd name="T44" fmla="*/ 45 w 76"/>
                  <a:gd name="T45" fmla="*/ 23 h 65"/>
                  <a:gd name="T46" fmla="*/ 18 w 76"/>
                  <a:gd name="T47" fmla="*/ 26 h 65"/>
                  <a:gd name="T48" fmla="*/ 15 w 76"/>
                  <a:gd name="T49" fmla="*/ 17 h 65"/>
                  <a:gd name="T50" fmla="*/ 9 w 76"/>
                  <a:gd name="T51" fmla="*/ 26 h 65"/>
                  <a:gd name="T52" fmla="*/ 15 w 76"/>
                  <a:gd name="T53" fmla="*/ 26 h 65"/>
                  <a:gd name="T54" fmla="*/ 26 w 76"/>
                  <a:gd name="T55" fmla="*/ 24 h 65"/>
                  <a:gd name="T56" fmla="*/ 26 w 76"/>
                  <a:gd name="T57" fmla="*/ 18 h 65"/>
                  <a:gd name="T58" fmla="*/ 23 w 76"/>
                  <a:gd name="T59" fmla="*/ 12 h 65"/>
                  <a:gd name="T60" fmla="*/ 19 w 76"/>
                  <a:gd name="T61" fmla="*/ 10 h 65"/>
                  <a:gd name="T62" fmla="*/ 41 w 76"/>
                  <a:gd name="T63" fmla="*/ 10 h 65"/>
                  <a:gd name="T64" fmla="*/ 36 w 76"/>
                  <a:gd name="T65" fmla="*/ 10 h 65"/>
                  <a:gd name="T66" fmla="*/ 30 w 76"/>
                  <a:gd name="T67" fmla="*/ 10 h 65"/>
                  <a:gd name="T68" fmla="*/ 32 w 76"/>
                  <a:gd name="T69" fmla="*/ 26 h 65"/>
                  <a:gd name="T70" fmla="*/ 39 w 76"/>
                  <a:gd name="T71" fmla="*/ 26 h 65"/>
                  <a:gd name="T72" fmla="*/ 58 w 76"/>
                  <a:gd name="T73" fmla="*/ 44 h 65"/>
                  <a:gd name="T74" fmla="*/ 61 w 76"/>
                  <a:gd name="T75" fmla="*/ 53 h 65"/>
                  <a:gd name="T76" fmla="*/ 63 w 76"/>
                  <a:gd name="T77" fmla="*/ 44 h 65"/>
                  <a:gd name="T78" fmla="*/ 63 w 76"/>
                  <a:gd name="T79" fmla="*/ 8 h 65"/>
                  <a:gd name="T80" fmla="*/ 59 w 76"/>
                  <a:gd name="T81" fmla="*/ 7 h 65"/>
                  <a:gd name="T82" fmla="*/ 68 w 76"/>
                  <a:gd name="T83" fmla="*/ 7 h 65"/>
                  <a:gd name="T84" fmla="*/ 68 w 76"/>
                  <a:gd name="T85" fmla="*/ 8 h 65"/>
                  <a:gd name="T86" fmla="*/ 67 w 76"/>
                  <a:gd name="T87" fmla="*/ 53 h 65"/>
                  <a:gd name="T88" fmla="*/ 62 w 76"/>
                  <a:gd name="T89" fmla="*/ 58 h 65"/>
                  <a:gd name="T90" fmla="*/ 71 w 76"/>
                  <a:gd name="T91" fmla="*/ 59 h 65"/>
                  <a:gd name="T92" fmla="*/ 71 w 76"/>
                  <a:gd name="T93" fmla="*/ 8 h 65"/>
                  <a:gd name="T94" fmla="*/ 69 w 76"/>
                  <a:gd name="T95" fmla="*/ 7 h 65"/>
                  <a:gd name="T96" fmla="*/ 5 w 76"/>
                  <a:gd name="T97" fmla="*/ 5 h 65"/>
                  <a:gd name="T98" fmla="*/ 5 w 76"/>
                  <a:gd name="T99" fmla="*/ 45 h 65"/>
                  <a:gd name="T100" fmla="*/ 54 w 76"/>
                  <a:gd name="T101" fmla="*/ 53 h 65"/>
                  <a:gd name="T102" fmla="*/ 53 w 76"/>
                  <a:gd name="T103" fmla="*/ 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6" h="65">
                    <a:moveTo>
                      <a:pt x="2" y="0"/>
                    </a:moveTo>
                    <a:cubicBezTo>
                      <a:pt x="55" y="0"/>
                      <a:pt x="55" y="0"/>
                      <a:pt x="55" y="0"/>
                    </a:cubicBezTo>
                    <a:cubicBezTo>
                      <a:pt x="57" y="0"/>
                      <a:pt x="58" y="1"/>
                      <a:pt x="58" y="2"/>
                    </a:cubicBezTo>
                    <a:cubicBezTo>
                      <a:pt x="58" y="2"/>
                      <a:pt x="59" y="2"/>
                      <a:pt x="59" y="2"/>
                    </a:cubicBezTo>
                    <a:cubicBezTo>
                      <a:pt x="68" y="2"/>
                      <a:pt x="68" y="2"/>
                      <a:pt x="68" y="2"/>
                    </a:cubicBezTo>
                    <a:cubicBezTo>
                      <a:pt x="68" y="2"/>
                      <a:pt x="69" y="2"/>
                      <a:pt x="69" y="2"/>
                    </a:cubicBezTo>
                    <a:cubicBezTo>
                      <a:pt x="69" y="2"/>
                      <a:pt x="69" y="2"/>
                      <a:pt x="70" y="2"/>
                    </a:cubicBezTo>
                    <a:cubicBezTo>
                      <a:pt x="71" y="2"/>
                      <a:pt x="73" y="2"/>
                      <a:pt x="74" y="3"/>
                    </a:cubicBezTo>
                    <a:cubicBezTo>
                      <a:pt x="75" y="5"/>
                      <a:pt x="76" y="6"/>
                      <a:pt x="76" y="8"/>
                    </a:cubicBezTo>
                    <a:cubicBezTo>
                      <a:pt x="76" y="8"/>
                      <a:pt x="76" y="8"/>
                      <a:pt x="76" y="9"/>
                    </a:cubicBezTo>
                    <a:cubicBezTo>
                      <a:pt x="76" y="9"/>
                      <a:pt x="76" y="9"/>
                      <a:pt x="76" y="9"/>
                    </a:cubicBezTo>
                    <a:cubicBezTo>
                      <a:pt x="76" y="62"/>
                      <a:pt x="76" y="62"/>
                      <a:pt x="76" y="62"/>
                    </a:cubicBezTo>
                    <a:cubicBezTo>
                      <a:pt x="76" y="62"/>
                      <a:pt x="76" y="62"/>
                      <a:pt x="76" y="62"/>
                    </a:cubicBezTo>
                    <a:cubicBezTo>
                      <a:pt x="76" y="62"/>
                      <a:pt x="76" y="62"/>
                      <a:pt x="76" y="62"/>
                    </a:cubicBezTo>
                    <a:cubicBezTo>
                      <a:pt x="76" y="63"/>
                      <a:pt x="75" y="65"/>
                      <a:pt x="73" y="65"/>
                    </a:cubicBezTo>
                    <a:cubicBezTo>
                      <a:pt x="73" y="65"/>
                      <a:pt x="73" y="64"/>
                      <a:pt x="72" y="64"/>
                    </a:cubicBezTo>
                    <a:cubicBezTo>
                      <a:pt x="14" y="64"/>
                      <a:pt x="14" y="64"/>
                      <a:pt x="14" y="64"/>
                    </a:cubicBezTo>
                    <a:cubicBezTo>
                      <a:pt x="13" y="64"/>
                      <a:pt x="12" y="63"/>
                      <a:pt x="12" y="62"/>
                    </a:cubicBezTo>
                    <a:cubicBezTo>
                      <a:pt x="12" y="58"/>
                      <a:pt x="12" y="58"/>
                      <a:pt x="12" y="58"/>
                    </a:cubicBezTo>
                    <a:cubicBezTo>
                      <a:pt x="8" y="58"/>
                      <a:pt x="8" y="58"/>
                      <a:pt x="8" y="58"/>
                    </a:cubicBezTo>
                    <a:cubicBezTo>
                      <a:pt x="8" y="58"/>
                      <a:pt x="8" y="58"/>
                      <a:pt x="8" y="58"/>
                    </a:cubicBezTo>
                    <a:cubicBezTo>
                      <a:pt x="6" y="57"/>
                      <a:pt x="4" y="56"/>
                      <a:pt x="2" y="54"/>
                    </a:cubicBezTo>
                    <a:cubicBezTo>
                      <a:pt x="1" y="52"/>
                      <a:pt x="0" y="49"/>
                      <a:pt x="0" y="45"/>
                    </a:cubicBezTo>
                    <a:cubicBezTo>
                      <a:pt x="0" y="45"/>
                      <a:pt x="0" y="45"/>
                      <a:pt x="0" y="45"/>
                    </a:cubicBezTo>
                    <a:cubicBezTo>
                      <a:pt x="0" y="3"/>
                      <a:pt x="0" y="3"/>
                      <a:pt x="0" y="3"/>
                    </a:cubicBezTo>
                    <a:cubicBezTo>
                      <a:pt x="0" y="1"/>
                      <a:pt x="1" y="0"/>
                      <a:pt x="2" y="0"/>
                    </a:cubicBezTo>
                    <a:close/>
                    <a:moveTo>
                      <a:pt x="10" y="47"/>
                    </a:moveTo>
                    <a:cubicBezTo>
                      <a:pt x="10" y="49"/>
                      <a:pt x="10" y="49"/>
                      <a:pt x="10" y="49"/>
                    </a:cubicBezTo>
                    <a:cubicBezTo>
                      <a:pt x="49" y="49"/>
                      <a:pt x="49" y="49"/>
                      <a:pt x="49" y="49"/>
                    </a:cubicBezTo>
                    <a:cubicBezTo>
                      <a:pt x="49" y="47"/>
                      <a:pt x="49" y="47"/>
                      <a:pt x="49" y="47"/>
                    </a:cubicBezTo>
                    <a:cubicBezTo>
                      <a:pt x="10" y="47"/>
                      <a:pt x="10" y="47"/>
                      <a:pt x="10" y="47"/>
                    </a:cubicBezTo>
                    <a:close/>
                    <a:moveTo>
                      <a:pt x="10" y="41"/>
                    </a:moveTo>
                    <a:cubicBezTo>
                      <a:pt x="10" y="44"/>
                      <a:pt x="10" y="44"/>
                      <a:pt x="10" y="44"/>
                    </a:cubicBezTo>
                    <a:cubicBezTo>
                      <a:pt x="49" y="44"/>
                      <a:pt x="49" y="44"/>
                      <a:pt x="49" y="44"/>
                    </a:cubicBezTo>
                    <a:cubicBezTo>
                      <a:pt x="49" y="41"/>
                      <a:pt x="49" y="41"/>
                      <a:pt x="49" y="41"/>
                    </a:cubicBezTo>
                    <a:cubicBezTo>
                      <a:pt x="10" y="41"/>
                      <a:pt x="10" y="41"/>
                      <a:pt x="10" y="41"/>
                    </a:cubicBezTo>
                    <a:close/>
                    <a:moveTo>
                      <a:pt x="10" y="36"/>
                    </a:moveTo>
                    <a:cubicBezTo>
                      <a:pt x="10" y="39"/>
                      <a:pt x="10" y="39"/>
                      <a:pt x="10" y="39"/>
                    </a:cubicBezTo>
                    <a:cubicBezTo>
                      <a:pt x="49" y="39"/>
                      <a:pt x="49" y="39"/>
                      <a:pt x="49" y="39"/>
                    </a:cubicBezTo>
                    <a:cubicBezTo>
                      <a:pt x="49" y="36"/>
                      <a:pt x="49" y="36"/>
                      <a:pt x="49" y="36"/>
                    </a:cubicBezTo>
                    <a:cubicBezTo>
                      <a:pt x="10" y="36"/>
                      <a:pt x="10" y="36"/>
                      <a:pt x="10" y="36"/>
                    </a:cubicBezTo>
                    <a:close/>
                    <a:moveTo>
                      <a:pt x="10" y="31"/>
                    </a:moveTo>
                    <a:cubicBezTo>
                      <a:pt x="10" y="33"/>
                      <a:pt x="10" y="33"/>
                      <a:pt x="10" y="33"/>
                    </a:cubicBezTo>
                    <a:cubicBezTo>
                      <a:pt x="49" y="33"/>
                      <a:pt x="49" y="33"/>
                      <a:pt x="49" y="33"/>
                    </a:cubicBezTo>
                    <a:cubicBezTo>
                      <a:pt x="49" y="31"/>
                      <a:pt x="49" y="31"/>
                      <a:pt x="49" y="31"/>
                    </a:cubicBezTo>
                    <a:cubicBezTo>
                      <a:pt x="10" y="31"/>
                      <a:pt x="10" y="31"/>
                      <a:pt x="10" y="31"/>
                    </a:cubicBezTo>
                    <a:close/>
                    <a:moveTo>
                      <a:pt x="42" y="20"/>
                    </a:moveTo>
                    <a:cubicBezTo>
                      <a:pt x="42" y="23"/>
                      <a:pt x="42" y="23"/>
                      <a:pt x="42" y="23"/>
                    </a:cubicBezTo>
                    <a:cubicBezTo>
                      <a:pt x="42" y="25"/>
                      <a:pt x="43" y="26"/>
                      <a:pt x="46" y="26"/>
                    </a:cubicBezTo>
                    <a:cubicBezTo>
                      <a:pt x="48" y="26"/>
                      <a:pt x="50" y="25"/>
                      <a:pt x="50" y="23"/>
                    </a:cubicBezTo>
                    <a:cubicBezTo>
                      <a:pt x="50" y="21"/>
                      <a:pt x="50" y="21"/>
                      <a:pt x="50" y="21"/>
                    </a:cubicBezTo>
                    <a:cubicBezTo>
                      <a:pt x="50" y="20"/>
                      <a:pt x="50" y="20"/>
                      <a:pt x="49" y="19"/>
                    </a:cubicBezTo>
                    <a:cubicBezTo>
                      <a:pt x="49" y="18"/>
                      <a:pt x="48" y="17"/>
                      <a:pt x="46" y="16"/>
                    </a:cubicBezTo>
                    <a:cubicBezTo>
                      <a:pt x="46" y="15"/>
                      <a:pt x="45" y="14"/>
                      <a:pt x="45" y="14"/>
                    </a:cubicBezTo>
                    <a:cubicBezTo>
                      <a:pt x="45" y="13"/>
                      <a:pt x="45" y="13"/>
                      <a:pt x="45" y="13"/>
                    </a:cubicBezTo>
                    <a:cubicBezTo>
                      <a:pt x="45" y="12"/>
                      <a:pt x="45" y="12"/>
                      <a:pt x="46" y="12"/>
                    </a:cubicBezTo>
                    <a:cubicBezTo>
                      <a:pt x="46" y="12"/>
                      <a:pt x="46" y="12"/>
                      <a:pt x="46" y="12"/>
                    </a:cubicBezTo>
                    <a:cubicBezTo>
                      <a:pt x="46" y="15"/>
                      <a:pt x="46" y="15"/>
                      <a:pt x="46" y="15"/>
                    </a:cubicBezTo>
                    <a:cubicBezTo>
                      <a:pt x="50" y="15"/>
                      <a:pt x="50" y="15"/>
                      <a:pt x="50" y="15"/>
                    </a:cubicBezTo>
                    <a:cubicBezTo>
                      <a:pt x="50" y="12"/>
                      <a:pt x="50" y="12"/>
                      <a:pt x="50" y="12"/>
                    </a:cubicBezTo>
                    <a:cubicBezTo>
                      <a:pt x="50" y="10"/>
                      <a:pt x="48" y="10"/>
                      <a:pt x="46" y="10"/>
                    </a:cubicBezTo>
                    <a:cubicBezTo>
                      <a:pt x="43" y="10"/>
                      <a:pt x="42" y="11"/>
                      <a:pt x="42" y="13"/>
                    </a:cubicBezTo>
                    <a:cubicBezTo>
                      <a:pt x="42" y="15"/>
                      <a:pt x="42" y="15"/>
                      <a:pt x="42" y="15"/>
                    </a:cubicBezTo>
                    <a:cubicBezTo>
                      <a:pt x="42" y="15"/>
                      <a:pt x="42" y="16"/>
                      <a:pt x="42" y="16"/>
                    </a:cubicBezTo>
                    <a:cubicBezTo>
                      <a:pt x="43" y="17"/>
                      <a:pt x="44" y="18"/>
                      <a:pt x="45" y="19"/>
                    </a:cubicBezTo>
                    <a:cubicBezTo>
                      <a:pt x="46" y="20"/>
                      <a:pt x="46" y="21"/>
                      <a:pt x="46" y="21"/>
                    </a:cubicBezTo>
                    <a:cubicBezTo>
                      <a:pt x="46" y="23"/>
                      <a:pt x="46" y="23"/>
                      <a:pt x="46" y="23"/>
                    </a:cubicBezTo>
                    <a:cubicBezTo>
                      <a:pt x="46" y="24"/>
                      <a:pt x="46" y="24"/>
                      <a:pt x="46" y="24"/>
                    </a:cubicBezTo>
                    <a:cubicBezTo>
                      <a:pt x="45" y="24"/>
                      <a:pt x="45" y="24"/>
                      <a:pt x="45" y="23"/>
                    </a:cubicBezTo>
                    <a:cubicBezTo>
                      <a:pt x="45" y="20"/>
                      <a:pt x="45" y="20"/>
                      <a:pt x="45" y="20"/>
                    </a:cubicBezTo>
                    <a:cubicBezTo>
                      <a:pt x="42" y="20"/>
                      <a:pt x="42" y="20"/>
                      <a:pt x="42" y="20"/>
                    </a:cubicBezTo>
                    <a:close/>
                    <a:moveTo>
                      <a:pt x="18" y="26"/>
                    </a:moveTo>
                    <a:cubicBezTo>
                      <a:pt x="18" y="10"/>
                      <a:pt x="18" y="10"/>
                      <a:pt x="18" y="10"/>
                    </a:cubicBezTo>
                    <a:cubicBezTo>
                      <a:pt x="15" y="10"/>
                      <a:pt x="15" y="10"/>
                      <a:pt x="15" y="10"/>
                    </a:cubicBezTo>
                    <a:cubicBezTo>
                      <a:pt x="15" y="17"/>
                      <a:pt x="15" y="17"/>
                      <a:pt x="15" y="17"/>
                    </a:cubicBezTo>
                    <a:cubicBezTo>
                      <a:pt x="13" y="10"/>
                      <a:pt x="13" y="10"/>
                      <a:pt x="13" y="10"/>
                    </a:cubicBezTo>
                    <a:cubicBezTo>
                      <a:pt x="9" y="10"/>
                      <a:pt x="9" y="10"/>
                      <a:pt x="9" y="10"/>
                    </a:cubicBezTo>
                    <a:cubicBezTo>
                      <a:pt x="9" y="26"/>
                      <a:pt x="9" y="26"/>
                      <a:pt x="9" y="26"/>
                    </a:cubicBezTo>
                    <a:cubicBezTo>
                      <a:pt x="12" y="26"/>
                      <a:pt x="12" y="26"/>
                      <a:pt x="12" y="26"/>
                    </a:cubicBezTo>
                    <a:cubicBezTo>
                      <a:pt x="12" y="17"/>
                      <a:pt x="12" y="17"/>
                      <a:pt x="12" y="17"/>
                    </a:cubicBezTo>
                    <a:cubicBezTo>
                      <a:pt x="15" y="26"/>
                      <a:pt x="15" y="26"/>
                      <a:pt x="15" y="26"/>
                    </a:cubicBezTo>
                    <a:cubicBezTo>
                      <a:pt x="18" y="26"/>
                      <a:pt x="18" y="26"/>
                      <a:pt x="18" y="26"/>
                    </a:cubicBezTo>
                    <a:close/>
                    <a:moveTo>
                      <a:pt x="26" y="26"/>
                    </a:moveTo>
                    <a:cubicBezTo>
                      <a:pt x="26" y="24"/>
                      <a:pt x="26" y="24"/>
                      <a:pt x="26" y="24"/>
                    </a:cubicBezTo>
                    <a:cubicBezTo>
                      <a:pt x="23" y="24"/>
                      <a:pt x="23" y="24"/>
                      <a:pt x="23" y="24"/>
                    </a:cubicBezTo>
                    <a:cubicBezTo>
                      <a:pt x="23" y="18"/>
                      <a:pt x="23" y="18"/>
                      <a:pt x="23" y="18"/>
                    </a:cubicBezTo>
                    <a:cubicBezTo>
                      <a:pt x="26" y="18"/>
                      <a:pt x="26" y="18"/>
                      <a:pt x="26" y="18"/>
                    </a:cubicBezTo>
                    <a:cubicBezTo>
                      <a:pt x="26" y="16"/>
                      <a:pt x="26" y="16"/>
                      <a:pt x="26" y="16"/>
                    </a:cubicBezTo>
                    <a:cubicBezTo>
                      <a:pt x="23" y="16"/>
                      <a:pt x="23" y="16"/>
                      <a:pt x="23" y="16"/>
                    </a:cubicBezTo>
                    <a:cubicBezTo>
                      <a:pt x="23" y="12"/>
                      <a:pt x="23" y="12"/>
                      <a:pt x="23" y="12"/>
                    </a:cubicBezTo>
                    <a:cubicBezTo>
                      <a:pt x="26" y="12"/>
                      <a:pt x="26" y="12"/>
                      <a:pt x="26" y="12"/>
                    </a:cubicBezTo>
                    <a:cubicBezTo>
                      <a:pt x="26" y="10"/>
                      <a:pt x="26" y="10"/>
                      <a:pt x="26" y="10"/>
                    </a:cubicBezTo>
                    <a:cubicBezTo>
                      <a:pt x="19" y="10"/>
                      <a:pt x="19" y="10"/>
                      <a:pt x="19" y="10"/>
                    </a:cubicBezTo>
                    <a:cubicBezTo>
                      <a:pt x="19" y="26"/>
                      <a:pt x="19" y="26"/>
                      <a:pt x="19" y="26"/>
                    </a:cubicBezTo>
                    <a:cubicBezTo>
                      <a:pt x="26" y="26"/>
                      <a:pt x="26" y="26"/>
                      <a:pt x="26" y="26"/>
                    </a:cubicBezTo>
                    <a:close/>
                    <a:moveTo>
                      <a:pt x="41" y="10"/>
                    </a:moveTo>
                    <a:cubicBezTo>
                      <a:pt x="38" y="10"/>
                      <a:pt x="38" y="10"/>
                      <a:pt x="38" y="10"/>
                    </a:cubicBezTo>
                    <a:cubicBezTo>
                      <a:pt x="37" y="17"/>
                      <a:pt x="37" y="17"/>
                      <a:pt x="37" y="17"/>
                    </a:cubicBezTo>
                    <a:cubicBezTo>
                      <a:pt x="36" y="10"/>
                      <a:pt x="36" y="10"/>
                      <a:pt x="36" y="10"/>
                    </a:cubicBezTo>
                    <a:cubicBezTo>
                      <a:pt x="32" y="10"/>
                      <a:pt x="32" y="10"/>
                      <a:pt x="32" y="10"/>
                    </a:cubicBezTo>
                    <a:cubicBezTo>
                      <a:pt x="31" y="17"/>
                      <a:pt x="31" y="17"/>
                      <a:pt x="31" y="17"/>
                    </a:cubicBezTo>
                    <a:cubicBezTo>
                      <a:pt x="30" y="10"/>
                      <a:pt x="30" y="10"/>
                      <a:pt x="30" y="10"/>
                    </a:cubicBezTo>
                    <a:cubicBezTo>
                      <a:pt x="26" y="10"/>
                      <a:pt x="26" y="10"/>
                      <a:pt x="26" y="10"/>
                    </a:cubicBezTo>
                    <a:cubicBezTo>
                      <a:pt x="29" y="26"/>
                      <a:pt x="29" y="26"/>
                      <a:pt x="29" y="26"/>
                    </a:cubicBezTo>
                    <a:cubicBezTo>
                      <a:pt x="32" y="26"/>
                      <a:pt x="32" y="26"/>
                      <a:pt x="32" y="26"/>
                    </a:cubicBezTo>
                    <a:cubicBezTo>
                      <a:pt x="33" y="17"/>
                      <a:pt x="33" y="17"/>
                      <a:pt x="33" y="17"/>
                    </a:cubicBezTo>
                    <a:cubicBezTo>
                      <a:pt x="35" y="26"/>
                      <a:pt x="35" y="26"/>
                      <a:pt x="35" y="26"/>
                    </a:cubicBezTo>
                    <a:cubicBezTo>
                      <a:pt x="39" y="26"/>
                      <a:pt x="39" y="26"/>
                      <a:pt x="39" y="26"/>
                    </a:cubicBezTo>
                    <a:cubicBezTo>
                      <a:pt x="41" y="10"/>
                      <a:pt x="41" y="10"/>
                      <a:pt x="41" y="10"/>
                    </a:cubicBezTo>
                    <a:close/>
                    <a:moveTo>
                      <a:pt x="58" y="7"/>
                    </a:moveTo>
                    <a:cubicBezTo>
                      <a:pt x="58" y="44"/>
                      <a:pt x="58" y="44"/>
                      <a:pt x="58" y="44"/>
                    </a:cubicBezTo>
                    <a:cubicBezTo>
                      <a:pt x="58" y="44"/>
                      <a:pt x="58" y="44"/>
                      <a:pt x="58" y="45"/>
                    </a:cubicBezTo>
                    <a:cubicBezTo>
                      <a:pt x="58" y="48"/>
                      <a:pt x="58" y="50"/>
                      <a:pt x="59" y="52"/>
                    </a:cubicBezTo>
                    <a:cubicBezTo>
                      <a:pt x="60" y="52"/>
                      <a:pt x="60" y="53"/>
                      <a:pt x="61" y="53"/>
                    </a:cubicBezTo>
                    <a:cubicBezTo>
                      <a:pt x="61" y="53"/>
                      <a:pt x="61" y="53"/>
                      <a:pt x="61" y="53"/>
                    </a:cubicBezTo>
                    <a:cubicBezTo>
                      <a:pt x="61" y="53"/>
                      <a:pt x="62" y="52"/>
                      <a:pt x="62" y="51"/>
                    </a:cubicBezTo>
                    <a:cubicBezTo>
                      <a:pt x="62" y="50"/>
                      <a:pt x="63" y="47"/>
                      <a:pt x="63" y="44"/>
                    </a:cubicBezTo>
                    <a:cubicBezTo>
                      <a:pt x="63" y="44"/>
                      <a:pt x="63" y="44"/>
                      <a:pt x="63" y="44"/>
                    </a:cubicBezTo>
                    <a:cubicBezTo>
                      <a:pt x="63" y="44"/>
                      <a:pt x="63" y="44"/>
                      <a:pt x="63" y="44"/>
                    </a:cubicBezTo>
                    <a:cubicBezTo>
                      <a:pt x="63" y="8"/>
                      <a:pt x="63" y="8"/>
                      <a:pt x="63" y="8"/>
                    </a:cubicBezTo>
                    <a:cubicBezTo>
                      <a:pt x="63" y="8"/>
                      <a:pt x="63" y="8"/>
                      <a:pt x="63" y="8"/>
                    </a:cubicBezTo>
                    <a:cubicBezTo>
                      <a:pt x="63" y="8"/>
                      <a:pt x="63" y="7"/>
                      <a:pt x="63" y="7"/>
                    </a:cubicBezTo>
                    <a:cubicBezTo>
                      <a:pt x="59" y="7"/>
                      <a:pt x="59" y="7"/>
                      <a:pt x="59" y="7"/>
                    </a:cubicBezTo>
                    <a:cubicBezTo>
                      <a:pt x="59" y="7"/>
                      <a:pt x="58" y="7"/>
                      <a:pt x="58" y="7"/>
                    </a:cubicBezTo>
                    <a:close/>
                    <a:moveTo>
                      <a:pt x="69" y="7"/>
                    </a:moveTo>
                    <a:cubicBezTo>
                      <a:pt x="69" y="7"/>
                      <a:pt x="68" y="7"/>
                      <a:pt x="68" y="7"/>
                    </a:cubicBezTo>
                    <a:cubicBezTo>
                      <a:pt x="68" y="7"/>
                      <a:pt x="68" y="7"/>
                      <a:pt x="68" y="7"/>
                    </a:cubicBezTo>
                    <a:cubicBezTo>
                      <a:pt x="68" y="7"/>
                      <a:pt x="68" y="7"/>
                      <a:pt x="68" y="8"/>
                    </a:cubicBezTo>
                    <a:cubicBezTo>
                      <a:pt x="68" y="8"/>
                      <a:pt x="68" y="8"/>
                      <a:pt x="68" y="8"/>
                    </a:cubicBezTo>
                    <a:cubicBezTo>
                      <a:pt x="68" y="44"/>
                      <a:pt x="68" y="44"/>
                      <a:pt x="68" y="44"/>
                    </a:cubicBezTo>
                    <a:cubicBezTo>
                      <a:pt x="68" y="44"/>
                      <a:pt x="68" y="44"/>
                      <a:pt x="68" y="44"/>
                    </a:cubicBezTo>
                    <a:cubicBezTo>
                      <a:pt x="68" y="48"/>
                      <a:pt x="67" y="51"/>
                      <a:pt x="67" y="53"/>
                    </a:cubicBezTo>
                    <a:cubicBezTo>
                      <a:pt x="66" y="56"/>
                      <a:pt x="64" y="58"/>
                      <a:pt x="62" y="58"/>
                    </a:cubicBezTo>
                    <a:cubicBezTo>
                      <a:pt x="62" y="58"/>
                      <a:pt x="62" y="58"/>
                      <a:pt x="62" y="58"/>
                    </a:cubicBezTo>
                    <a:cubicBezTo>
                      <a:pt x="62" y="58"/>
                      <a:pt x="62" y="58"/>
                      <a:pt x="62" y="58"/>
                    </a:cubicBezTo>
                    <a:cubicBezTo>
                      <a:pt x="17" y="58"/>
                      <a:pt x="17" y="58"/>
                      <a:pt x="17" y="58"/>
                    </a:cubicBezTo>
                    <a:cubicBezTo>
                      <a:pt x="17" y="59"/>
                      <a:pt x="17" y="59"/>
                      <a:pt x="17" y="59"/>
                    </a:cubicBezTo>
                    <a:cubicBezTo>
                      <a:pt x="71" y="59"/>
                      <a:pt x="71" y="59"/>
                      <a:pt x="71" y="59"/>
                    </a:cubicBezTo>
                    <a:cubicBezTo>
                      <a:pt x="71" y="9"/>
                      <a:pt x="71" y="9"/>
                      <a:pt x="71" y="9"/>
                    </a:cubicBezTo>
                    <a:cubicBezTo>
                      <a:pt x="71" y="8"/>
                      <a:pt x="71" y="8"/>
                      <a:pt x="71" y="8"/>
                    </a:cubicBezTo>
                    <a:cubicBezTo>
                      <a:pt x="71" y="8"/>
                      <a:pt x="71" y="8"/>
                      <a:pt x="71" y="8"/>
                    </a:cubicBezTo>
                    <a:cubicBezTo>
                      <a:pt x="71" y="8"/>
                      <a:pt x="71" y="7"/>
                      <a:pt x="70" y="7"/>
                    </a:cubicBezTo>
                    <a:cubicBezTo>
                      <a:pt x="70" y="7"/>
                      <a:pt x="70" y="7"/>
                      <a:pt x="69" y="7"/>
                    </a:cubicBezTo>
                    <a:cubicBezTo>
                      <a:pt x="69" y="7"/>
                      <a:pt x="69" y="7"/>
                      <a:pt x="69" y="7"/>
                    </a:cubicBezTo>
                    <a:cubicBezTo>
                      <a:pt x="69" y="7"/>
                      <a:pt x="69" y="7"/>
                      <a:pt x="69" y="7"/>
                    </a:cubicBezTo>
                    <a:close/>
                    <a:moveTo>
                      <a:pt x="53" y="5"/>
                    </a:moveTo>
                    <a:cubicBezTo>
                      <a:pt x="5" y="5"/>
                      <a:pt x="5" y="5"/>
                      <a:pt x="5" y="5"/>
                    </a:cubicBezTo>
                    <a:cubicBezTo>
                      <a:pt x="5" y="45"/>
                      <a:pt x="5" y="45"/>
                      <a:pt x="5" y="45"/>
                    </a:cubicBezTo>
                    <a:cubicBezTo>
                      <a:pt x="5" y="45"/>
                      <a:pt x="5" y="45"/>
                      <a:pt x="5" y="45"/>
                    </a:cubicBezTo>
                    <a:cubicBezTo>
                      <a:pt x="5" y="45"/>
                      <a:pt x="5" y="45"/>
                      <a:pt x="5" y="45"/>
                    </a:cubicBezTo>
                    <a:cubicBezTo>
                      <a:pt x="5" y="48"/>
                      <a:pt x="5" y="50"/>
                      <a:pt x="6" y="51"/>
                    </a:cubicBezTo>
                    <a:cubicBezTo>
                      <a:pt x="7" y="52"/>
                      <a:pt x="8" y="52"/>
                      <a:pt x="9" y="53"/>
                    </a:cubicBezTo>
                    <a:cubicBezTo>
                      <a:pt x="54" y="53"/>
                      <a:pt x="54" y="53"/>
                      <a:pt x="54" y="53"/>
                    </a:cubicBezTo>
                    <a:cubicBezTo>
                      <a:pt x="53" y="51"/>
                      <a:pt x="53" y="48"/>
                      <a:pt x="53" y="44"/>
                    </a:cubicBezTo>
                    <a:cubicBezTo>
                      <a:pt x="53" y="44"/>
                      <a:pt x="53" y="44"/>
                      <a:pt x="53" y="44"/>
                    </a:cubicBezTo>
                    <a:lnTo>
                      <a:pt x="53" y="5"/>
                    </a:lnTo>
                    <a:close/>
                  </a:path>
                </a:pathLst>
              </a:custGeom>
              <a:solidFill>
                <a:schemeClr val="bg1"/>
              </a:solidFill>
              <a:ln>
                <a:noFill/>
              </a:ln>
            </p:spPr>
            <p:txBody>
              <a:bodyPr vert="horz" wrap="square" lIns="121791" tIns="60896" rIns="121791" bIns="60896" numCol="1" anchor="t" anchorCtr="0" compatLnSpc="1"/>
              <a:lstStyle/>
              <a:p>
                <a:pPr defTabSz="1217295"/>
                <a:endParaRPr lang="zh-CN" altLang="en-US" sz="1350" dirty="0">
                  <a:solidFill>
                    <a:prstClr val="black"/>
                  </a:solidFill>
                  <a:cs typeface="+mn-ea"/>
                  <a:sym typeface="+mn-lt"/>
                </a:endParaRPr>
              </a:p>
            </p:txBody>
          </p:sp>
          <p:sp>
            <p:nvSpPr>
              <p:cNvPr id="41" name="Freeform 373"/>
              <p:cNvSpPr>
                <a:spLocks noEditPoints="1"/>
              </p:cNvSpPr>
              <p:nvPr/>
            </p:nvSpPr>
            <p:spPr bwMode="auto">
              <a:xfrm>
                <a:off x="2778038" y="1898895"/>
                <a:ext cx="301173" cy="304915"/>
              </a:xfrm>
              <a:custGeom>
                <a:avLst/>
                <a:gdLst>
                  <a:gd name="T0" fmla="*/ 65 w 68"/>
                  <a:gd name="T1" fmla="*/ 29 h 69"/>
                  <a:gd name="T2" fmla="*/ 68 w 68"/>
                  <a:gd name="T3" fmla="*/ 34 h 69"/>
                  <a:gd name="T4" fmla="*/ 68 w 68"/>
                  <a:gd name="T5" fmla="*/ 63 h 69"/>
                  <a:gd name="T6" fmla="*/ 61 w 68"/>
                  <a:gd name="T7" fmla="*/ 69 h 69"/>
                  <a:gd name="T8" fmla="*/ 7 w 68"/>
                  <a:gd name="T9" fmla="*/ 69 h 69"/>
                  <a:gd name="T10" fmla="*/ 0 w 68"/>
                  <a:gd name="T11" fmla="*/ 63 h 69"/>
                  <a:gd name="T12" fmla="*/ 0 w 68"/>
                  <a:gd name="T13" fmla="*/ 34 h 69"/>
                  <a:gd name="T14" fmla="*/ 2 w 68"/>
                  <a:gd name="T15" fmla="*/ 30 h 69"/>
                  <a:gd name="T16" fmla="*/ 2 w 68"/>
                  <a:gd name="T17" fmla="*/ 30 h 69"/>
                  <a:gd name="T18" fmla="*/ 2 w 68"/>
                  <a:gd name="T19" fmla="*/ 30 h 69"/>
                  <a:gd name="T20" fmla="*/ 2 w 68"/>
                  <a:gd name="T21" fmla="*/ 29 h 69"/>
                  <a:gd name="T22" fmla="*/ 30 w 68"/>
                  <a:gd name="T23" fmla="*/ 2 h 69"/>
                  <a:gd name="T24" fmla="*/ 38 w 68"/>
                  <a:gd name="T25" fmla="*/ 2 h 69"/>
                  <a:gd name="T26" fmla="*/ 65 w 68"/>
                  <a:gd name="T27" fmla="*/ 29 h 69"/>
                  <a:gd name="T28" fmla="*/ 12 w 68"/>
                  <a:gd name="T29" fmla="*/ 22 h 69"/>
                  <a:gd name="T30" fmla="*/ 12 w 68"/>
                  <a:gd name="T31" fmla="*/ 39 h 69"/>
                  <a:gd name="T32" fmla="*/ 34 w 68"/>
                  <a:gd name="T33" fmla="*/ 56 h 69"/>
                  <a:gd name="T34" fmla="*/ 55 w 68"/>
                  <a:gd name="T35" fmla="*/ 40 h 69"/>
                  <a:gd name="T36" fmla="*/ 55 w 68"/>
                  <a:gd name="T37" fmla="*/ 22 h 69"/>
                  <a:gd name="T38" fmla="*/ 12 w 68"/>
                  <a:gd name="T39" fmla="*/ 22 h 69"/>
                  <a:gd name="T40" fmla="*/ 19 w 68"/>
                  <a:gd name="T41" fmla="*/ 26 h 69"/>
                  <a:gd name="T42" fmla="*/ 19 w 68"/>
                  <a:gd name="T43" fmla="*/ 29 h 69"/>
                  <a:gd name="T44" fmla="*/ 48 w 68"/>
                  <a:gd name="T45" fmla="*/ 29 h 69"/>
                  <a:gd name="T46" fmla="*/ 48 w 68"/>
                  <a:gd name="T47" fmla="*/ 26 h 69"/>
                  <a:gd name="T48" fmla="*/ 19 w 68"/>
                  <a:gd name="T49" fmla="*/ 26 h 69"/>
                  <a:gd name="T50" fmla="*/ 19 w 68"/>
                  <a:gd name="T51" fmla="*/ 38 h 69"/>
                  <a:gd name="T52" fmla="*/ 19 w 68"/>
                  <a:gd name="T53" fmla="*/ 41 h 69"/>
                  <a:gd name="T54" fmla="*/ 48 w 68"/>
                  <a:gd name="T55" fmla="*/ 41 h 69"/>
                  <a:gd name="T56" fmla="*/ 48 w 68"/>
                  <a:gd name="T57" fmla="*/ 38 h 69"/>
                  <a:gd name="T58" fmla="*/ 19 w 68"/>
                  <a:gd name="T59" fmla="*/ 38 h 69"/>
                  <a:gd name="T60" fmla="*/ 19 w 68"/>
                  <a:gd name="T61" fmla="*/ 32 h 69"/>
                  <a:gd name="T62" fmla="*/ 19 w 68"/>
                  <a:gd name="T63" fmla="*/ 35 h 69"/>
                  <a:gd name="T64" fmla="*/ 48 w 68"/>
                  <a:gd name="T65" fmla="*/ 35 h 69"/>
                  <a:gd name="T66" fmla="*/ 48 w 68"/>
                  <a:gd name="T67" fmla="*/ 32 h 69"/>
                  <a:gd name="T68" fmla="*/ 19 w 68"/>
                  <a:gd name="T69" fmla="*/ 32 h 69"/>
                  <a:gd name="T70" fmla="*/ 8 w 68"/>
                  <a:gd name="T71" fmla="*/ 65 h 69"/>
                  <a:gd name="T72" fmla="*/ 21 w 68"/>
                  <a:gd name="T73" fmla="*/ 52 h 69"/>
                  <a:gd name="T74" fmla="*/ 21 w 68"/>
                  <a:gd name="T75" fmla="*/ 50 h 69"/>
                  <a:gd name="T76" fmla="*/ 19 w 68"/>
                  <a:gd name="T77" fmla="*/ 50 h 69"/>
                  <a:gd name="T78" fmla="*/ 6 w 68"/>
                  <a:gd name="T79" fmla="*/ 63 h 69"/>
                  <a:gd name="T80" fmla="*/ 6 w 68"/>
                  <a:gd name="T81" fmla="*/ 65 h 69"/>
                  <a:gd name="T82" fmla="*/ 8 w 68"/>
                  <a:gd name="T83" fmla="*/ 65 h 69"/>
                  <a:gd name="T84" fmla="*/ 63 w 68"/>
                  <a:gd name="T85" fmla="*/ 63 h 69"/>
                  <a:gd name="T86" fmla="*/ 50 w 68"/>
                  <a:gd name="T87" fmla="*/ 50 h 69"/>
                  <a:gd name="T88" fmla="*/ 48 w 68"/>
                  <a:gd name="T89" fmla="*/ 50 h 69"/>
                  <a:gd name="T90" fmla="*/ 48 w 68"/>
                  <a:gd name="T91" fmla="*/ 52 h 69"/>
                  <a:gd name="T92" fmla="*/ 61 w 68"/>
                  <a:gd name="T93" fmla="*/ 65 h 69"/>
                  <a:gd name="T94" fmla="*/ 64 w 68"/>
                  <a:gd name="T95" fmla="*/ 65 h 69"/>
                  <a:gd name="T96" fmla="*/ 63 w 68"/>
                  <a:gd name="T97" fmla="*/ 63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8" h="69">
                    <a:moveTo>
                      <a:pt x="65" y="29"/>
                    </a:moveTo>
                    <a:cubicBezTo>
                      <a:pt x="67" y="30"/>
                      <a:pt x="68" y="32"/>
                      <a:pt x="68" y="34"/>
                    </a:cubicBezTo>
                    <a:cubicBezTo>
                      <a:pt x="68" y="63"/>
                      <a:pt x="68" y="63"/>
                      <a:pt x="68" y="63"/>
                    </a:cubicBezTo>
                    <a:cubicBezTo>
                      <a:pt x="68" y="66"/>
                      <a:pt x="65" y="69"/>
                      <a:pt x="61" y="69"/>
                    </a:cubicBezTo>
                    <a:cubicBezTo>
                      <a:pt x="7" y="69"/>
                      <a:pt x="7" y="69"/>
                      <a:pt x="7" y="69"/>
                    </a:cubicBezTo>
                    <a:cubicBezTo>
                      <a:pt x="3" y="69"/>
                      <a:pt x="0" y="66"/>
                      <a:pt x="0" y="63"/>
                    </a:cubicBezTo>
                    <a:cubicBezTo>
                      <a:pt x="0" y="34"/>
                      <a:pt x="0" y="34"/>
                      <a:pt x="0" y="34"/>
                    </a:cubicBezTo>
                    <a:cubicBezTo>
                      <a:pt x="0" y="33"/>
                      <a:pt x="1" y="31"/>
                      <a:pt x="2" y="30"/>
                    </a:cubicBezTo>
                    <a:cubicBezTo>
                      <a:pt x="2" y="30"/>
                      <a:pt x="2" y="30"/>
                      <a:pt x="2" y="30"/>
                    </a:cubicBezTo>
                    <a:cubicBezTo>
                      <a:pt x="2" y="30"/>
                      <a:pt x="2" y="30"/>
                      <a:pt x="2" y="30"/>
                    </a:cubicBezTo>
                    <a:cubicBezTo>
                      <a:pt x="2" y="29"/>
                      <a:pt x="2" y="29"/>
                      <a:pt x="2" y="29"/>
                    </a:cubicBezTo>
                    <a:cubicBezTo>
                      <a:pt x="30" y="2"/>
                      <a:pt x="30" y="2"/>
                      <a:pt x="30" y="2"/>
                    </a:cubicBezTo>
                    <a:cubicBezTo>
                      <a:pt x="33" y="0"/>
                      <a:pt x="35" y="0"/>
                      <a:pt x="38" y="2"/>
                    </a:cubicBezTo>
                    <a:cubicBezTo>
                      <a:pt x="65" y="29"/>
                      <a:pt x="65" y="29"/>
                      <a:pt x="65" y="29"/>
                    </a:cubicBezTo>
                    <a:close/>
                    <a:moveTo>
                      <a:pt x="12" y="22"/>
                    </a:moveTo>
                    <a:cubicBezTo>
                      <a:pt x="12" y="39"/>
                      <a:pt x="12" y="39"/>
                      <a:pt x="12" y="39"/>
                    </a:cubicBezTo>
                    <a:cubicBezTo>
                      <a:pt x="34" y="56"/>
                      <a:pt x="34" y="56"/>
                      <a:pt x="34" y="56"/>
                    </a:cubicBezTo>
                    <a:cubicBezTo>
                      <a:pt x="55" y="40"/>
                      <a:pt x="55" y="40"/>
                      <a:pt x="55" y="40"/>
                    </a:cubicBezTo>
                    <a:cubicBezTo>
                      <a:pt x="55" y="22"/>
                      <a:pt x="55" y="22"/>
                      <a:pt x="55" y="22"/>
                    </a:cubicBezTo>
                    <a:cubicBezTo>
                      <a:pt x="12" y="22"/>
                      <a:pt x="12" y="22"/>
                      <a:pt x="12" y="22"/>
                    </a:cubicBezTo>
                    <a:close/>
                    <a:moveTo>
                      <a:pt x="19" y="26"/>
                    </a:moveTo>
                    <a:cubicBezTo>
                      <a:pt x="19" y="29"/>
                      <a:pt x="19" y="29"/>
                      <a:pt x="19" y="29"/>
                    </a:cubicBezTo>
                    <a:cubicBezTo>
                      <a:pt x="48" y="29"/>
                      <a:pt x="48" y="29"/>
                      <a:pt x="48" y="29"/>
                    </a:cubicBezTo>
                    <a:cubicBezTo>
                      <a:pt x="48" y="26"/>
                      <a:pt x="48" y="26"/>
                      <a:pt x="48" y="26"/>
                    </a:cubicBezTo>
                    <a:cubicBezTo>
                      <a:pt x="19" y="26"/>
                      <a:pt x="19" y="26"/>
                      <a:pt x="19" y="26"/>
                    </a:cubicBezTo>
                    <a:close/>
                    <a:moveTo>
                      <a:pt x="19" y="38"/>
                    </a:moveTo>
                    <a:cubicBezTo>
                      <a:pt x="19" y="41"/>
                      <a:pt x="19" y="41"/>
                      <a:pt x="19" y="41"/>
                    </a:cubicBezTo>
                    <a:cubicBezTo>
                      <a:pt x="48" y="41"/>
                      <a:pt x="48" y="41"/>
                      <a:pt x="48" y="41"/>
                    </a:cubicBezTo>
                    <a:cubicBezTo>
                      <a:pt x="48" y="38"/>
                      <a:pt x="48" y="38"/>
                      <a:pt x="48" y="38"/>
                    </a:cubicBezTo>
                    <a:cubicBezTo>
                      <a:pt x="19" y="38"/>
                      <a:pt x="19" y="38"/>
                      <a:pt x="19" y="38"/>
                    </a:cubicBezTo>
                    <a:close/>
                    <a:moveTo>
                      <a:pt x="19" y="32"/>
                    </a:moveTo>
                    <a:cubicBezTo>
                      <a:pt x="19" y="35"/>
                      <a:pt x="19" y="35"/>
                      <a:pt x="19" y="35"/>
                    </a:cubicBezTo>
                    <a:cubicBezTo>
                      <a:pt x="48" y="35"/>
                      <a:pt x="48" y="35"/>
                      <a:pt x="48" y="35"/>
                    </a:cubicBezTo>
                    <a:cubicBezTo>
                      <a:pt x="48" y="32"/>
                      <a:pt x="48" y="32"/>
                      <a:pt x="48" y="32"/>
                    </a:cubicBezTo>
                    <a:cubicBezTo>
                      <a:pt x="19" y="32"/>
                      <a:pt x="19" y="32"/>
                      <a:pt x="19" y="32"/>
                    </a:cubicBezTo>
                    <a:close/>
                    <a:moveTo>
                      <a:pt x="8" y="65"/>
                    </a:moveTo>
                    <a:cubicBezTo>
                      <a:pt x="21" y="52"/>
                      <a:pt x="21" y="52"/>
                      <a:pt x="21" y="52"/>
                    </a:cubicBezTo>
                    <a:cubicBezTo>
                      <a:pt x="22" y="52"/>
                      <a:pt x="22" y="51"/>
                      <a:pt x="21" y="50"/>
                    </a:cubicBezTo>
                    <a:cubicBezTo>
                      <a:pt x="21" y="49"/>
                      <a:pt x="20" y="49"/>
                      <a:pt x="19" y="50"/>
                    </a:cubicBezTo>
                    <a:cubicBezTo>
                      <a:pt x="6" y="63"/>
                      <a:pt x="6" y="63"/>
                      <a:pt x="6" y="63"/>
                    </a:cubicBezTo>
                    <a:cubicBezTo>
                      <a:pt x="5" y="64"/>
                      <a:pt x="5" y="64"/>
                      <a:pt x="6" y="65"/>
                    </a:cubicBezTo>
                    <a:cubicBezTo>
                      <a:pt x="6" y="66"/>
                      <a:pt x="7" y="66"/>
                      <a:pt x="8" y="65"/>
                    </a:cubicBezTo>
                    <a:close/>
                    <a:moveTo>
                      <a:pt x="63" y="63"/>
                    </a:moveTo>
                    <a:cubicBezTo>
                      <a:pt x="50" y="50"/>
                      <a:pt x="50" y="50"/>
                      <a:pt x="50" y="50"/>
                    </a:cubicBezTo>
                    <a:cubicBezTo>
                      <a:pt x="49" y="49"/>
                      <a:pt x="48" y="49"/>
                      <a:pt x="48" y="50"/>
                    </a:cubicBezTo>
                    <a:cubicBezTo>
                      <a:pt x="47" y="51"/>
                      <a:pt x="47" y="52"/>
                      <a:pt x="48" y="52"/>
                    </a:cubicBezTo>
                    <a:cubicBezTo>
                      <a:pt x="61" y="65"/>
                      <a:pt x="61" y="65"/>
                      <a:pt x="61" y="65"/>
                    </a:cubicBezTo>
                    <a:cubicBezTo>
                      <a:pt x="62" y="66"/>
                      <a:pt x="63" y="66"/>
                      <a:pt x="64" y="65"/>
                    </a:cubicBezTo>
                    <a:cubicBezTo>
                      <a:pt x="64" y="64"/>
                      <a:pt x="64" y="64"/>
                      <a:pt x="63" y="63"/>
                    </a:cubicBezTo>
                    <a:close/>
                  </a:path>
                </a:pathLst>
              </a:custGeom>
              <a:solidFill>
                <a:schemeClr val="bg1"/>
              </a:solidFill>
              <a:ln>
                <a:noFill/>
              </a:ln>
            </p:spPr>
            <p:txBody>
              <a:bodyPr vert="horz" wrap="square" lIns="121791" tIns="60896" rIns="121791" bIns="60896" numCol="1" anchor="t" anchorCtr="0" compatLnSpc="1"/>
              <a:lstStyle/>
              <a:p>
                <a:pPr defTabSz="1217295"/>
                <a:endParaRPr lang="zh-CN" altLang="en-US" sz="1350" dirty="0">
                  <a:solidFill>
                    <a:prstClr val="black"/>
                  </a:solidFill>
                  <a:cs typeface="+mn-ea"/>
                  <a:sym typeface="+mn-lt"/>
                </a:endParaRPr>
              </a:p>
            </p:txBody>
          </p:sp>
          <p:sp>
            <p:nvSpPr>
              <p:cNvPr id="42" name="Freeform 447"/>
              <p:cNvSpPr>
                <a:spLocks noEditPoints="1"/>
              </p:cNvSpPr>
              <p:nvPr/>
            </p:nvSpPr>
            <p:spPr bwMode="auto">
              <a:xfrm>
                <a:off x="5486235" y="2802290"/>
                <a:ext cx="252537" cy="340454"/>
              </a:xfrm>
              <a:custGeom>
                <a:avLst/>
                <a:gdLst>
                  <a:gd name="T0" fmla="*/ 10 w 57"/>
                  <a:gd name="T1" fmla="*/ 24 h 77"/>
                  <a:gd name="T2" fmla="*/ 26 w 57"/>
                  <a:gd name="T3" fmla="*/ 53 h 77"/>
                  <a:gd name="T4" fmla="*/ 55 w 57"/>
                  <a:gd name="T5" fmla="*/ 38 h 77"/>
                  <a:gd name="T6" fmla="*/ 40 w 57"/>
                  <a:gd name="T7" fmla="*/ 9 h 77"/>
                  <a:gd name="T8" fmla="*/ 23 w 57"/>
                  <a:gd name="T9" fmla="*/ 46 h 77"/>
                  <a:gd name="T10" fmla="*/ 32 w 57"/>
                  <a:gd name="T11" fmla="*/ 49 h 77"/>
                  <a:gd name="T12" fmla="*/ 23 w 57"/>
                  <a:gd name="T13" fmla="*/ 46 h 77"/>
                  <a:gd name="T14" fmla="*/ 38 w 57"/>
                  <a:gd name="T15" fmla="*/ 42 h 77"/>
                  <a:gd name="T16" fmla="*/ 43 w 57"/>
                  <a:gd name="T17" fmla="*/ 41 h 77"/>
                  <a:gd name="T18" fmla="*/ 35 w 57"/>
                  <a:gd name="T19" fmla="*/ 45 h 77"/>
                  <a:gd name="T20" fmla="*/ 47 w 57"/>
                  <a:gd name="T21" fmla="*/ 36 h 77"/>
                  <a:gd name="T22" fmla="*/ 50 w 57"/>
                  <a:gd name="T23" fmla="*/ 36 h 77"/>
                  <a:gd name="T24" fmla="*/ 47 w 57"/>
                  <a:gd name="T25" fmla="*/ 36 h 77"/>
                  <a:gd name="T26" fmla="*/ 37 w 57"/>
                  <a:gd name="T27" fmla="*/ 16 h 77"/>
                  <a:gd name="T28" fmla="*/ 38 w 57"/>
                  <a:gd name="T29" fmla="*/ 14 h 77"/>
                  <a:gd name="T30" fmla="*/ 32 w 57"/>
                  <a:gd name="T31" fmla="*/ 18 h 77"/>
                  <a:gd name="T32" fmla="*/ 23 w 57"/>
                  <a:gd name="T33" fmla="*/ 23 h 77"/>
                  <a:gd name="T34" fmla="*/ 24 w 57"/>
                  <a:gd name="T35" fmla="*/ 15 h 77"/>
                  <a:gd name="T36" fmla="*/ 32 w 57"/>
                  <a:gd name="T37" fmla="*/ 18 h 77"/>
                  <a:gd name="T38" fmla="*/ 15 w 57"/>
                  <a:gd name="T39" fmla="*/ 30 h 77"/>
                  <a:gd name="T40" fmla="*/ 17 w 57"/>
                  <a:gd name="T41" fmla="*/ 22 h 77"/>
                  <a:gd name="T42" fmla="*/ 23 w 57"/>
                  <a:gd name="T43" fmla="*/ 41 h 77"/>
                  <a:gd name="T44" fmla="*/ 19 w 57"/>
                  <a:gd name="T45" fmla="*/ 33 h 77"/>
                  <a:gd name="T46" fmla="*/ 22 w 57"/>
                  <a:gd name="T47" fmla="*/ 37 h 77"/>
                  <a:gd name="T48" fmla="*/ 23 w 57"/>
                  <a:gd name="T49" fmla="*/ 41 h 77"/>
                  <a:gd name="T50" fmla="*/ 29 w 57"/>
                  <a:gd name="T51" fmla="*/ 25 h 77"/>
                  <a:gd name="T52" fmla="*/ 39 w 57"/>
                  <a:gd name="T53" fmla="*/ 28 h 77"/>
                  <a:gd name="T54" fmla="*/ 36 w 57"/>
                  <a:gd name="T55" fmla="*/ 37 h 77"/>
                  <a:gd name="T56" fmla="*/ 27 w 57"/>
                  <a:gd name="T57" fmla="*/ 34 h 77"/>
                  <a:gd name="T58" fmla="*/ 41 w 57"/>
                  <a:gd name="T59" fmla="*/ 21 h 77"/>
                  <a:gd name="T60" fmla="*/ 49 w 57"/>
                  <a:gd name="T61" fmla="*/ 23 h 77"/>
                  <a:gd name="T62" fmla="*/ 46 w 57"/>
                  <a:gd name="T63" fmla="*/ 30 h 77"/>
                  <a:gd name="T64" fmla="*/ 41 w 57"/>
                  <a:gd name="T65" fmla="*/ 21 h 77"/>
                  <a:gd name="T66" fmla="*/ 49 w 57"/>
                  <a:gd name="T67" fmla="*/ 77 h 77"/>
                  <a:gd name="T68" fmla="*/ 21 w 57"/>
                  <a:gd name="T69" fmla="*/ 71 h 77"/>
                  <a:gd name="T70" fmla="*/ 30 w 57"/>
                  <a:gd name="T71" fmla="*/ 64 h 77"/>
                  <a:gd name="T72" fmla="*/ 0 w 57"/>
                  <a:gd name="T73" fmla="*/ 31 h 77"/>
                  <a:gd name="T74" fmla="*/ 22 w 57"/>
                  <a:gd name="T75" fmla="*/ 0 h 77"/>
                  <a:gd name="T76" fmla="*/ 14 w 57"/>
                  <a:gd name="T77" fmla="*/ 13 h 77"/>
                  <a:gd name="T78" fmla="*/ 14 w 57"/>
                  <a:gd name="T79" fmla="*/ 50 h 77"/>
                  <a:gd name="T80" fmla="*/ 49 w 57"/>
                  <a:gd name="T81" fmla="*/ 51 h 77"/>
                  <a:gd name="T82" fmla="*/ 38 w 57"/>
                  <a:gd name="T83" fmla="*/ 63 h 77"/>
                  <a:gd name="T84" fmla="*/ 49 w 57"/>
                  <a:gd name="T85" fmla="*/ 71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7" h="77">
                    <a:moveTo>
                      <a:pt x="22" y="10"/>
                    </a:moveTo>
                    <a:cubicBezTo>
                      <a:pt x="16" y="13"/>
                      <a:pt x="12" y="18"/>
                      <a:pt x="10" y="24"/>
                    </a:cubicBezTo>
                    <a:cubicBezTo>
                      <a:pt x="9" y="30"/>
                      <a:pt x="9" y="36"/>
                      <a:pt x="12" y="42"/>
                    </a:cubicBezTo>
                    <a:cubicBezTo>
                      <a:pt x="15" y="47"/>
                      <a:pt x="20" y="51"/>
                      <a:pt x="26" y="53"/>
                    </a:cubicBezTo>
                    <a:cubicBezTo>
                      <a:pt x="31" y="55"/>
                      <a:pt x="38" y="55"/>
                      <a:pt x="43" y="52"/>
                    </a:cubicBezTo>
                    <a:cubicBezTo>
                      <a:pt x="49" y="49"/>
                      <a:pt x="53" y="44"/>
                      <a:pt x="55" y="38"/>
                    </a:cubicBezTo>
                    <a:cubicBezTo>
                      <a:pt x="57" y="32"/>
                      <a:pt x="56" y="26"/>
                      <a:pt x="53" y="20"/>
                    </a:cubicBezTo>
                    <a:cubicBezTo>
                      <a:pt x="50" y="14"/>
                      <a:pt x="45" y="11"/>
                      <a:pt x="40" y="9"/>
                    </a:cubicBezTo>
                    <a:cubicBezTo>
                      <a:pt x="34" y="7"/>
                      <a:pt x="28" y="7"/>
                      <a:pt x="22" y="10"/>
                    </a:cubicBezTo>
                    <a:close/>
                    <a:moveTo>
                      <a:pt x="23" y="46"/>
                    </a:moveTo>
                    <a:cubicBezTo>
                      <a:pt x="25" y="46"/>
                      <a:pt x="26" y="46"/>
                      <a:pt x="28" y="46"/>
                    </a:cubicBezTo>
                    <a:cubicBezTo>
                      <a:pt x="29" y="47"/>
                      <a:pt x="31" y="48"/>
                      <a:pt x="32" y="49"/>
                    </a:cubicBezTo>
                    <a:cubicBezTo>
                      <a:pt x="30" y="49"/>
                      <a:pt x="29" y="49"/>
                      <a:pt x="27" y="48"/>
                    </a:cubicBezTo>
                    <a:cubicBezTo>
                      <a:pt x="26" y="48"/>
                      <a:pt x="24" y="47"/>
                      <a:pt x="23" y="46"/>
                    </a:cubicBezTo>
                    <a:close/>
                    <a:moveTo>
                      <a:pt x="34" y="44"/>
                    </a:moveTo>
                    <a:cubicBezTo>
                      <a:pt x="35" y="43"/>
                      <a:pt x="37" y="43"/>
                      <a:pt x="38" y="42"/>
                    </a:cubicBezTo>
                    <a:cubicBezTo>
                      <a:pt x="40" y="41"/>
                      <a:pt x="41" y="40"/>
                      <a:pt x="43" y="39"/>
                    </a:cubicBezTo>
                    <a:cubicBezTo>
                      <a:pt x="43" y="40"/>
                      <a:pt x="43" y="40"/>
                      <a:pt x="43" y="41"/>
                    </a:cubicBezTo>
                    <a:cubicBezTo>
                      <a:pt x="43" y="44"/>
                      <a:pt x="42" y="46"/>
                      <a:pt x="41" y="47"/>
                    </a:cubicBezTo>
                    <a:cubicBezTo>
                      <a:pt x="40" y="48"/>
                      <a:pt x="38" y="47"/>
                      <a:pt x="35" y="45"/>
                    </a:cubicBezTo>
                    <a:cubicBezTo>
                      <a:pt x="35" y="45"/>
                      <a:pt x="34" y="44"/>
                      <a:pt x="34" y="44"/>
                    </a:cubicBezTo>
                    <a:close/>
                    <a:moveTo>
                      <a:pt x="47" y="36"/>
                    </a:moveTo>
                    <a:cubicBezTo>
                      <a:pt x="49" y="34"/>
                      <a:pt x="50" y="33"/>
                      <a:pt x="51" y="32"/>
                    </a:cubicBezTo>
                    <a:cubicBezTo>
                      <a:pt x="51" y="33"/>
                      <a:pt x="50" y="35"/>
                      <a:pt x="50" y="36"/>
                    </a:cubicBezTo>
                    <a:cubicBezTo>
                      <a:pt x="49" y="38"/>
                      <a:pt x="49" y="39"/>
                      <a:pt x="48" y="40"/>
                    </a:cubicBezTo>
                    <a:cubicBezTo>
                      <a:pt x="48" y="39"/>
                      <a:pt x="48" y="37"/>
                      <a:pt x="47" y="36"/>
                    </a:cubicBezTo>
                    <a:close/>
                    <a:moveTo>
                      <a:pt x="42" y="16"/>
                    </a:moveTo>
                    <a:cubicBezTo>
                      <a:pt x="41" y="16"/>
                      <a:pt x="39" y="16"/>
                      <a:pt x="37" y="16"/>
                    </a:cubicBezTo>
                    <a:cubicBezTo>
                      <a:pt x="36" y="15"/>
                      <a:pt x="35" y="14"/>
                      <a:pt x="34" y="13"/>
                    </a:cubicBezTo>
                    <a:cubicBezTo>
                      <a:pt x="35" y="13"/>
                      <a:pt x="37" y="13"/>
                      <a:pt x="38" y="14"/>
                    </a:cubicBezTo>
                    <a:cubicBezTo>
                      <a:pt x="39" y="14"/>
                      <a:pt x="41" y="15"/>
                      <a:pt x="42" y="16"/>
                    </a:cubicBezTo>
                    <a:close/>
                    <a:moveTo>
                      <a:pt x="32" y="18"/>
                    </a:moveTo>
                    <a:cubicBezTo>
                      <a:pt x="30" y="19"/>
                      <a:pt x="29" y="19"/>
                      <a:pt x="27" y="20"/>
                    </a:cubicBezTo>
                    <a:cubicBezTo>
                      <a:pt x="25" y="21"/>
                      <a:pt x="24" y="22"/>
                      <a:pt x="23" y="23"/>
                    </a:cubicBezTo>
                    <a:cubicBezTo>
                      <a:pt x="23" y="22"/>
                      <a:pt x="23" y="22"/>
                      <a:pt x="23" y="21"/>
                    </a:cubicBezTo>
                    <a:cubicBezTo>
                      <a:pt x="22" y="18"/>
                      <a:pt x="23" y="16"/>
                      <a:pt x="24" y="15"/>
                    </a:cubicBezTo>
                    <a:cubicBezTo>
                      <a:pt x="26" y="14"/>
                      <a:pt x="28" y="15"/>
                      <a:pt x="30" y="17"/>
                    </a:cubicBezTo>
                    <a:cubicBezTo>
                      <a:pt x="31" y="17"/>
                      <a:pt x="31" y="18"/>
                      <a:pt x="32" y="18"/>
                    </a:cubicBezTo>
                    <a:close/>
                    <a:moveTo>
                      <a:pt x="18" y="26"/>
                    </a:moveTo>
                    <a:cubicBezTo>
                      <a:pt x="17" y="28"/>
                      <a:pt x="16" y="29"/>
                      <a:pt x="15" y="30"/>
                    </a:cubicBezTo>
                    <a:cubicBezTo>
                      <a:pt x="15" y="29"/>
                      <a:pt x="15" y="27"/>
                      <a:pt x="15" y="26"/>
                    </a:cubicBezTo>
                    <a:cubicBezTo>
                      <a:pt x="16" y="24"/>
                      <a:pt x="17" y="23"/>
                      <a:pt x="17" y="22"/>
                    </a:cubicBezTo>
                    <a:cubicBezTo>
                      <a:pt x="17" y="23"/>
                      <a:pt x="18" y="25"/>
                      <a:pt x="18" y="26"/>
                    </a:cubicBezTo>
                    <a:close/>
                    <a:moveTo>
                      <a:pt x="23" y="41"/>
                    </a:moveTo>
                    <a:cubicBezTo>
                      <a:pt x="20" y="41"/>
                      <a:pt x="17" y="41"/>
                      <a:pt x="17" y="39"/>
                    </a:cubicBezTo>
                    <a:cubicBezTo>
                      <a:pt x="16" y="38"/>
                      <a:pt x="17" y="36"/>
                      <a:pt x="19" y="33"/>
                    </a:cubicBezTo>
                    <a:cubicBezTo>
                      <a:pt x="19" y="33"/>
                      <a:pt x="19" y="32"/>
                      <a:pt x="20" y="32"/>
                    </a:cubicBezTo>
                    <a:cubicBezTo>
                      <a:pt x="20" y="34"/>
                      <a:pt x="21" y="35"/>
                      <a:pt x="22" y="37"/>
                    </a:cubicBezTo>
                    <a:cubicBezTo>
                      <a:pt x="23" y="38"/>
                      <a:pt x="24" y="40"/>
                      <a:pt x="24" y="41"/>
                    </a:cubicBezTo>
                    <a:cubicBezTo>
                      <a:pt x="24" y="41"/>
                      <a:pt x="23" y="41"/>
                      <a:pt x="23" y="41"/>
                    </a:cubicBezTo>
                    <a:close/>
                    <a:moveTo>
                      <a:pt x="24" y="28"/>
                    </a:moveTo>
                    <a:cubicBezTo>
                      <a:pt x="26" y="27"/>
                      <a:pt x="27" y="26"/>
                      <a:pt x="29" y="25"/>
                    </a:cubicBezTo>
                    <a:cubicBezTo>
                      <a:pt x="31" y="24"/>
                      <a:pt x="33" y="23"/>
                      <a:pt x="35" y="22"/>
                    </a:cubicBezTo>
                    <a:cubicBezTo>
                      <a:pt x="37" y="24"/>
                      <a:pt x="38" y="26"/>
                      <a:pt x="39" y="28"/>
                    </a:cubicBezTo>
                    <a:cubicBezTo>
                      <a:pt x="40" y="30"/>
                      <a:pt x="41" y="32"/>
                      <a:pt x="41" y="34"/>
                    </a:cubicBezTo>
                    <a:cubicBezTo>
                      <a:pt x="40" y="35"/>
                      <a:pt x="38" y="36"/>
                      <a:pt x="36" y="37"/>
                    </a:cubicBezTo>
                    <a:cubicBezTo>
                      <a:pt x="34" y="38"/>
                      <a:pt x="32" y="39"/>
                      <a:pt x="30" y="40"/>
                    </a:cubicBezTo>
                    <a:cubicBezTo>
                      <a:pt x="29" y="38"/>
                      <a:pt x="28" y="36"/>
                      <a:pt x="27" y="34"/>
                    </a:cubicBezTo>
                    <a:cubicBezTo>
                      <a:pt x="25" y="32"/>
                      <a:pt x="25" y="30"/>
                      <a:pt x="24" y="28"/>
                    </a:cubicBezTo>
                    <a:close/>
                    <a:moveTo>
                      <a:pt x="41" y="21"/>
                    </a:moveTo>
                    <a:cubicBezTo>
                      <a:pt x="41" y="21"/>
                      <a:pt x="42" y="21"/>
                      <a:pt x="43" y="21"/>
                    </a:cubicBezTo>
                    <a:cubicBezTo>
                      <a:pt x="46" y="21"/>
                      <a:pt x="48" y="21"/>
                      <a:pt x="49" y="23"/>
                    </a:cubicBezTo>
                    <a:cubicBezTo>
                      <a:pt x="49" y="24"/>
                      <a:pt x="49" y="26"/>
                      <a:pt x="47" y="29"/>
                    </a:cubicBezTo>
                    <a:cubicBezTo>
                      <a:pt x="46" y="29"/>
                      <a:pt x="46" y="29"/>
                      <a:pt x="46" y="30"/>
                    </a:cubicBezTo>
                    <a:cubicBezTo>
                      <a:pt x="45" y="28"/>
                      <a:pt x="44" y="27"/>
                      <a:pt x="43" y="25"/>
                    </a:cubicBezTo>
                    <a:cubicBezTo>
                      <a:pt x="43" y="24"/>
                      <a:pt x="42" y="22"/>
                      <a:pt x="41" y="21"/>
                    </a:cubicBezTo>
                    <a:close/>
                    <a:moveTo>
                      <a:pt x="49" y="71"/>
                    </a:moveTo>
                    <a:cubicBezTo>
                      <a:pt x="49" y="77"/>
                      <a:pt x="49" y="77"/>
                      <a:pt x="49" y="77"/>
                    </a:cubicBezTo>
                    <a:cubicBezTo>
                      <a:pt x="21" y="77"/>
                      <a:pt x="21" y="77"/>
                      <a:pt x="21" y="77"/>
                    </a:cubicBezTo>
                    <a:cubicBezTo>
                      <a:pt x="21" y="71"/>
                      <a:pt x="21" y="71"/>
                      <a:pt x="21" y="71"/>
                    </a:cubicBezTo>
                    <a:cubicBezTo>
                      <a:pt x="30" y="71"/>
                      <a:pt x="30" y="71"/>
                      <a:pt x="30" y="71"/>
                    </a:cubicBezTo>
                    <a:cubicBezTo>
                      <a:pt x="30" y="64"/>
                      <a:pt x="30" y="64"/>
                      <a:pt x="30" y="64"/>
                    </a:cubicBezTo>
                    <a:cubicBezTo>
                      <a:pt x="22" y="63"/>
                      <a:pt x="15" y="60"/>
                      <a:pt x="9" y="54"/>
                    </a:cubicBezTo>
                    <a:cubicBezTo>
                      <a:pt x="3" y="48"/>
                      <a:pt x="0" y="40"/>
                      <a:pt x="0" y="31"/>
                    </a:cubicBezTo>
                    <a:cubicBezTo>
                      <a:pt x="0" y="22"/>
                      <a:pt x="3" y="14"/>
                      <a:pt x="9" y="8"/>
                    </a:cubicBezTo>
                    <a:cubicBezTo>
                      <a:pt x="13" y="4"/>
                      <a:pt x="17" y="2"/>
                      <a:pt x="22" y="0"/>
                    </a:cubicBezTo>
                    <a:cubicBezTo>
                      <a:pt x="25" y="6"/>
                      <a:pt x="25" y="6"/>
                      <a:pt x="25" y="6"/>
                    </a:cubicBezTo>
                    <a:cubicBezTo>
                      <a:pt x="21" y="7"/>
                      <a:pt x="17" y="9"/>
                      <a:pt x="14" y="13"/>
                    </a:cubicBezTo>
                    <a:cubicBezTo>
                      <a:pt x="9" y="17"/>
                      <a:pt x="6" y="24"/>
                      <a:pt x="6" y="31"/>
                    </a:cubicBezTo>
                    <a:cubicBezTo>
                      <a:pt x="6" y="38"/>
                      <a:pt x="9" y="45"/>
                      <a:pt x="14" y="50"/>
                    </a:cubicBezTo>
                    <a:cubicBezTo>
                      <a:pt x="19" y="54"/>
                      <a:pt x="25" y="57"/>
                      <a:pt x="33" y="57"/>
                    </a:cubicBezTo>
                    <a:cubicBezTo>
                      <a:pt x="39" y="57"/>
                      <a:pt x="45" y="55"/>
                      <a:pt x="49" y="51"/>
                    </a:cubicBezTo>
                    <a:cubicBezTo>
                      <a:pt x="52" y="57"/>
                      <a:pt x="52" y="57"/>
                      <a:pt x="52" y="57"/>
                    </a:cubicBezTo>
                    <a:cubicBezTo>
                      <a:pt x="48" y="60"/>
                      <a:pt x="43" y="62"/>
                      <a:pt x="38" y="63"/>
                    </a:cubicBezTo>
                    <a:cubicBezTo>
                      <a:pt x="38" y="71"/>
                      <a:pt x="38" y="71"/>
                      <a:pt x="38" y="71"/>
                    </a:cubicBezTo>
                    <a:lnTo>
                      <a:pt x="49" y="71"/>
                    </a:lnTo>
                    <a:close/>
                  </a:path>
                </a:pathLst>
              </a:custGeom>
              <a:solidFill>
                <a:schemeClr val="bg1"/>
              </a:solidFill>
              <a:ln>
                <a:noFill/>
              </a:ln>
            </p:spPr>
            <p:txBody>
              <a:bodyPr vert="horz" wrap="square" lIns="121791" tIns="60896" rIns="121791" bIns="60896" numCol="1" anchor="t" anchorCtr="0" compatLnSpc="1"/>
              <a:lstStyle/>
              <a:p>
                <a:pPr defTabSz="1217295"/>
                <a:endParaRPr lang="zh-CN" altLang="en-US" sz="1350" dirty="0">
                  <a:solidFill>
                    <a:prstClr val="black"/>
                  </a:solidFill>
                  <a:cs typeface="+mn-ea"/>
                  <a:sym typeface="+mn-lt"/>
                </a:endParaRPr>
              </a:p>
            </p:txBody>
          </p:sp>
          <p:sp>
            <p:nvSpPr>
              <p:cNvPr id="43" name="Freeform 454"/>
              <p:cNvSpPr>
                <a:spLocks noEditPoints="1"/>
              </p:cNvSpPr>
              <p:nvPr/>
            </p:nvSpPr>
            <p:spPr bwMode="auto">
              <a:xfrm>
                <a:off x="6096429" y="1888020"/>
                <a:ext cx="323620" cy="327361"/>
              </a:xfrm>
              <a:custGeom>
                <a:avLst/>
                <a:gdLst>
                  <a:gd name="T0" fmla="*/ 33 w 73"/>
                  <a:gd name="T1" fmla="*/ 12 h 74"/>
                  <a:gd name="T2" fmla="*/ 55 w 73"/>
                  <a:gd name="T3" fmla="*/ 18 h 74"/>
                  <a:gd name="T4" fmla="*/ 66 w 73"/>
                  <a:gd name="T5" fmla="*/ 38 h 74"/>
                  <a:gd name="T6" fmla="*/ 60 w 73"/>
                  <a:gd name="T7" fmla="*/ 59 h 74"/>
                  <a:gd name="T8" fmla="*/ 62 w 73"/>
                  <a:gd name="T9" fmla="*/ 74 h 74"/>
                  <a:gd name="T10" fmla="*/ 58 w 73"/>
                  <a:gd name="T11" fmla="*/ 74 h 74"/>
                  <a:gd name="T12" fmla="*/ 53 w 73"/>
                  <a:gd name="T13" fmla="*/ 67 h 74"/>
                  <a:gd name="T14" fmla="*/ 39 w 73"/>
                  <a:gd name="T15" fmla="*/ 72 h 74"/>
                  <a:gd name="T16" fmla="*/ 39 w 73"/>
                  <a:gd name="T17" fmla="*/ 72 h 74"/>
                  <a:gd name="T18" fmla="*/ 39 w 73"/>
                  <a:gd name="T19" fmla="*/ 72 h 74"/>
                  <a:gd name="T20" fmla="*/ 20 w 73"/>
                  <a:gd name="T21" fmla="*/ 67 h 74"/>
                  <a:gd name="T22" fmla="*/ 15 w 73"/>
                  <a:gd name="T23" fmla="*/ 74 h 74"/>
                  <a:gd name="T24" fmla="*/ 11 w 73"/>
                  <a:gd name="T25" fmla="*/ 74 h 74"/>
                  <a:gd name="T26" fmla="*/ 13 w 73"/>
                  <a:gd name="T27" fmla="*/ 60 h 74"/>
                  <a:gd name="T28" fmla="*/ 6 w 73"/>
                  <a:gd name="T29" fmla="*/ 45 h 74"/>
                  <a:gd name="T30" fmla="*/ 6 w 73"/>
                  <a:gd name="T31" fmla="*/ 45 h 74"/>
                  <a:gd name="T32" fmla="*/ 6 w 73"/>
                  <a:gd name="T33" fmla="*/ 45 h 74"/>
                  <a:gd name="T34" fmla="*/ 33 w 73"/>
                  <a:gd name="T35" fmla="*/ 12 h 74"/>
                  <a:gd name="T36" fmla="*/ 37 w 73"/>
                  <a:gd name="T37" fmla="*/ 37 h 74"/>
                  <a:gd name="T38" fmla="*/ 34 w 73"/>
                  <a:gd name="T39" fmla="*/ 37 h 74"/>
                  <a:gd name="T40" fmla="*/ 26 w 73"/>
                  <a:gd name="T41" fmla="*/ 24 h 74"/>
                  <a:gd name="T42" fmla="*/ 25 w 73"/>
                  <a:gd name="T43" fmla="*/ 24 h 74"/>
                  <a:gd name="T44" fmla="*/ 33 w 73"/>
                  <a:gd name="T45" fmla="*/ 38 h 74"/>
                  <a:gd name="T46" fmla="*/ 32 w 73"/>
                  <a:gd name="T47" fmla="*/ 42 h 74"/>
                  <a:gd name="T48" fmla="*/ 37 w 73"/>
                  <a:gd name="T49" fmla="*/ 47 h 74"/>
                  <a:gd name="T50" fmla="*/ 42 w 73"/>
                  <a:gd name="T51" fmla="*/ 42 h 74"/>
                  <a:gd name="T52" fmla="*/ 42 w 73"/>
                  <a:gd name="T53" fmla="*/ 41 h 74"/>
                  <a:gd name="T54" fmla="*/ 51 w 73"/>
                  <a:gd name="T55" fmla="*/ 31 h 74"/>
                  <a:gd name="T56" fmla="*/ 48 w 73"/>
                  <a:gd name="T57" fmla="*/ 28 h 74"/>
                  <a:gd name="T58" fmla="*/ 39 w 73"/>
                  <a:gd name="T59" fmla="*/ 37 h 74"/>
                  <a:gd name="T60" fmla="*/ 37 w 73"/>
                  <a:gd name="T61" fmla="*/ 37 h 74"/>
                  <a:gd name="T62" fmla="*/ 67 w 73"/>
                  <a:gd name="T63" fmla="*/ 0 h 74"/>
                  <a:gd name="T64" fmla="*/ 63 w 73"/>
                  <a:gd name="T65" fmla="*/ 3 h 74"/>
                  <a:gd name="T66" fmla="*/ 45 w 73"/>
                  <a:gd name="T67" fmla="*/ 7 h 74"/>
                  <a:gd name="T68" fmla="*/ 45 w 73"/>
                  <a:gd name="T69" fmla="*/ 7 h 74"/>
                  <a:gd name="T70" fmla="*/ 68 w 73"/>
                  <a:gd name="T71" fmla="*/ 27 h 74"/>
                  <a:gd name="T72" fmla="*/ 68 w 73"/>
                  <a:gd name="T73" fmla="*/ 26 h 74"/>
                  <a:gd name="T74" fmla="*/ 68 w 73"/>
                  <a:gd name="T75" fmla="*/ 7 h 74"/>
                  <a:gd name="T76" fmla="*/ 70 w 73"/>
                  <a:gd name="T77" fmla="*/ 2 h 74"/>
                  <a:gd name="T78" fmla="*/ 67 w 73"/>
                  <a:gd name="T79" fmla="*/ 0 h 74"/>
                  <a:gd name="T80" fmla="*/ 5 w 73"/>
                  <a:gd name="T81" fmla="*/ 2 h 74"/>
                  <a:gd name="T82" fmla="*/ 6 w 73"/>
                  <a:gd name="T83" fmla="*/ 6 h 74"/>
                  <a:gd name="T84" fmla="*/ 4 w 73"/>
                  <a:gd name="T85" fmla="*/ 25 h 74"/>
                  <a:gd name="T86" fmla="*/ 4 w 73"/>
                  <a:gd name="T87" fmla="*/ 25 h 74"/>
                  <a:gd name="T88" fmla="*/ 29 w 73"/>
                  <a:gd name="T89" fmla="*/ 8 h 74"/>
                  <a:gd name="T90" fmla="*/ 29 w 73"/>
                  <a:gd name="T91" fmla="*/ 8 h 74"/>
                  <a:gd name="T92" fmla="*/ 11 w 73"/>
                  <a:gd name="T93" fmla="*/ 3 h 74"/>
                  <a:gd name="T94" fmla="*/ 7 w 73"/>
                  <a:gd name="T95" fmla="*/ 0 h 74"/>
                  <a:gd name="T96" fmla="*/ 5 w 73"/>
                  <a:gd name="T97" fmla="*/ 2 h 74"/>
                  <a:gd name="T98" fmla="*/ 51 w 73"/>
                  <a:gd name="T99" fmla="*/ 23 h 74"/>
                  <a:gd name="T100" fmla="*/ 33 w 73"/>
                  <a:gd name="T101" fmla="*/ 18 h 74"/>
                  <a:gd name="T102" fmla="*/ 17 w 73"/>
                  <a:gd name="T103" fmla="*/ 27 h 74"/>
                  <a:gd name="T104" fmla="*/ 12 w 73"/>
                  <a:gd name="T105" fmla="*/ 44 h 74"/>
                  <a:gd name="T106" fmla="*/ 12 w 73"/>
                  <a:gd name="T107" fmla="*/ 44 h 74"/>
                  <a:gd name="T108" fmla="*/ 21 w 73"/>
                  <a:gd name="T109" fmla="*/ 60 h 74"/>
                  <a:gd name="T110" fmla="*/ 39 w 73"/>
                  <a:gd name="T111" fmla="*/ 65 h 74"/>
                  <a:gd name="T112" fmla="*/ 39 w 73"/>
                  <a:gd name="T113" fmla="*/ 65 h 74"/>
                  <a:gd name="T114" fmla="*/ 55 w 73"/>
                  <a:gd name="T115" fmla="*/ 57 h 74"/>
                  <a:gd name="T116" fmla="*/ 60 w 73"/>
                  <a:gd name="T117" fmla="*/ 39 h 74"/>
                  <a:gd name="T118" fmla="*/ 51 w 73"/>
                  <a:gd name="T119" fmla="*/ 23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3" h="74">
                    <a:moveTo>
                      <a:pt x="33" y="12"/>
                    </a:moveTo>
                    <a:cubicBezTo>
                      <a:pt x="41" y="11"/>
                      <a:pt x="49" y="14"/>
                      <a:pt x="55" y="18"/>
                    </a:cubicBezTo>
                    <a:cubicBezTo>
                      <a:pt x="61" y="23"/>
                      <a:pt x="65" y="30"/>
                      <a:pt x="66" y="38"/>
                    </a:cubicBezTo>
                    <a:cubicBezTo>
                      <a:pt x="67" y="46"/>
                      <a:pt x="65" y="53"/>
                      <a:pt x="60" y="59"/>
                    </a:cubicBezTo>
                    <a:cubicBezTo>
                      <a:pt x="62" y="74"/>
                      <a:pt x="62" y="74"/>
                      <a:pt x="62" y="74"/>
                    </a:cubicBezTo>
                    <a:cubicBezTo>
                      <a:pt x="58" y="74"/>
                      <a:pt x="58" y="74"/>
                      <a:pt x="58" y="74"/>
                    </a:cubicBezTo>
                    <a:cubicBezTo>
                      <a:pt x="53" y="67"/>
                      <a:pt x="53" y="67"/>
                      <a:pt x="53" y="67"/>
                    </a:cubicBezTo>
                    <a:cubicBezTo>
                      <a:pt x="49" y="69"/>
                      <a:pt x="44" y="71"/>
                      <a:pt x="39" y="72"/>
                    </a:cubicBezTo>
                    <a:cubicBezTo>
                      <a:pt x="39" y="72"/>
                      <a:pt x="39" y="72"/>
                      <a:pt x="39" y="72"/>
                    </a:cubicBezTo>
                    <a:cubicBezTo>
                      <a:pt x="39" y="72"/>
                      <a:pt x="39" y="72"/>
                      <a:pt x="39" y="72"/>
                    </a:cubicBezTo>
                    <a:cubicBezTo>
                      <a:pt x="32" y="72"/>
                      <a:pt x="26" y="71"/>
                      <a:pt x="20" y="67"/>
                    </a:cubicBezTo>
                    <a:cubicBezTo>
                      <a:pt x="15" y="74"/>
                      <a:pt x="15" y="74"/>
                      <a:pt x="15" y="74"/>
                    </a:cubicBezTo>
                    <a:cubicBezTo>
                      <a:pt x="11" y="74"/>
                      <a:pt x="11" y="74"/>
                      <a:pt x="11" y="74"/>
                    </a:cubicBezTo>
                    <a:cubicBezTo>
                      <a:pt x="13" y="60"/>
                      <a:pt x="13" y="60"/>
                      <a:pt x="13" y="60"/>
                    </a:cubicBezTo>
                    <a:cubicBezTo>
                      <a:pt x="9" y="56"/>
                      <a:pt x="7" y="51"/>
                      <a:pt x="6" y="45"/>
                    </a:cubicBezTo>
                    <a:cubicBezTo>
                      <a:pt x="6" y="45"/>
                      <a:pt x="6" y="45"/>
                      <a:pt x="6" y="45"/>
                    </a:cubicBezTo>
                    <a:cubicBezTo>
                      <a:pt x="6" y="45"/>
                      <a:pt x="6" y="45"/>
                      <a:pt x="6" y="45"/>
                    </a:cubicBezTo>
                    <a:cubicBezTo>
                      <a:pt x="4" y="29"/>
                      <a:pt x="16" y="14"/>
                      <a:pt x="33" y="12"/>
                    </a:cubicBezTo>
                    <a:close/>
                    <a:moveTo>
                      <a:pt x="37" y="37"/>
                    </a:moveTo>
                    <a:cubicBezTo>
                      <a:pt x="36" y="37"/>
                      <a:pt x="35" y="37"/>
                      <a:pt x="34" y="37"/>
                    </a:cubicBezTo>
                    <a:cubicBezTo>
                      <a:pt x="32" y="33"/>
                      <a:pt x="29" y="28"/>
                      <a:pt x="26" y="24"/>
                    </a:cubicBezTo>
                    <a:cubicBezTo>
                      <a:pt x="26" y="24"/>
                      <a:pt x="25" y="24"/>
                      <a:pt x="25" y="24"/>
                    </a:cubicBezTo>
                    <a:cubicBezTo>
                      <a:pt x="27" y="29"/>
                      <a:pt x="30" y="34"/>
                      <a:pt x="33" y="38"/>
                    </a:cubicBezTo>
                    <a:cubicBezTo>
                      <a:pt x="32" y="39"/>
                      <a:pt x="32" y="41"/>
                      <a:pt x="32" y="42"/>
                    </a:cubicBezTo>
                    <a:cubicBezTo>
                      <a:pt x="32" y="45"/>
                      <a:pt x="34" y="47"/>
                      <a:pt x="37" y="47"/>
                    </a:cubicBezTo>
                    <a:cubicBezTo>
                      <a:pt x="40" y="47"/>
                      <a:pt x="42" y="45"/>
                      <a:pt x="42" y="42"/>
                    </a:cubicBezTo>
                    <a:cubicBezTo>
                      <a:pt x="42" y="42"/>
                      <a:pt x="42" y="41"/>
                      <a:pt x="42" y="41"/>
                    </a:cubicBezTo>
                    <a:cubicBezTo>
                      <a:pt x="45" y="38"/>
                      <a:pt x="48" y="35"/>
                      <a:pt x="51" y="31"/>
                    </a:cubicBezTo>
                    <a:cubicBezTo>
                      <a:pt x="50" y="30"/>
                      <a:pt x="49" y="29"/>
                      <a:pt x="48" y="28"/>
                    </a:cubicBezTo>
                    <a:cubicBezTo>
                      <a:pt x="45" y="31"/>
                      <a:pt x="42" y="34"/>
                      <a:pt x="39" y="37"/>
                    </a:cubicBezTo>
                    <a:cubicBezTo>
                      <a:pt x="38" y="37"/>
                      <a:pt x="38" y="37"/>
                      <a:pt x="37" y="37"/>
                    </a:cubicBezTo>
                    <a:close/>
                    <a:moveTo>
                      <a:pt x="67" y="0"/>
                    </a:moveTo>
                    <a:cubicBezTo>
                      <a:pt x="63" y="3"/>
                      <a:pt x="63" y="3"/>
                      <a:pt x="63" y="3"/>
                    </a:cubicBezTo>
                    <a:cubicBezTo>
                      <a:pt x="57" y="0"/>
                      <a:pt x="50" y="1"/>
                      <a:pt x="45" y="7"/>
                    </a:cubicBezTo>
                    <a:cubicBezTo>
                      <a:pt x="45" y="7"/>
                      <a:pt x="45" y="7"/>
                      <a:pt x="45" y="7"/>
                    </a:cubicBezTo>
                    <a:cubicBezTo>
                      <a:pt x="68" y="27"/>
                      <a:pt x="68" y="27"/>
                      <a:pt x="68" y="27"/>
                    </a:cubicBezTo>
                    <a:cubicBezTo>
                      <a:pt x="68" y="27"/>
                      <a:pt x="68" y="27"/>
                      <a:pt x="68" y="26"/>
                    </a:cubicBezTo>
                    <a:cubicBezTo>
                      <a:pt x="73" y="21"/>
                      <a:pt x="73" y="12"/>
                      <a:pt x="68" y="7"/>
                    </a:cubicBezTo>
                    <a:cubicBezTo>
                      <a:pt x="70" y="2"/>
                      <a:pt x="70" y="2"/>
                      <a:pt x="70" y="2"/>
                    </a:cubicBezTo>
                    <a:cubicBezTo>
                      <a:pt x="67" y="0"/>
                      <a:pt x="67" y="0"/>
                      <a:pt x="67" y="0"/>
                    </a:cubicBezTo>
                    <a:close/>
                    <a:moveTo>
                      <a:pt x="5" y="2"/>
                    </a:moveTo>
                    <a:cubicBezTo>
                      <a:pt x="6" y="6"/>
                      <a:pt x="6" y="6"/>
                      <a:pt x="6" y="6"/>
                    </a:cubicBezTo>
                    <a:cubicBezTo>
                      <a:pt x="1" y="11"/>
                      <a:pt x="0" y="19"/>
                      <a:pt x="4" y="25"/>
                    </a:cubicBezTo>
                    <a:cubicBezTo>
                      <a:pt x="4" y="25"/>
                      <a:pt x="4" y="25"/>
                      <a:pt x="4" y="25"/>
                    </a:cubicBezTo>
                    <a:cubicBezTo>
                      <a:pt x="29" y="8"/>
                      <a:pt x="29" y="8"/>
                      <a:pt x="29" y="8"/>
                    </a:cubicBezTo>
                    <a:cubicBezTo>
                      <a:pt x="29" y="8"/>
                      <a:pt x="29" y="8"/>
                      <a:pt x="29" y="8"/>
                    </a:cubicBezTo>
                    <a:cubicBezTo>
                      <a:pt x="25" y="2"/>
                      <a:pt x="17" y="0"/>
                      <a:pt x="11" y="3"/>
                    </a:cubicBezTo>
                    <a:cubicBezTo>
                      <a:pt x="7" y="0"/>
                      <a:pt x="7" y="0"/>
                      <a:pt x="7" y="0"/>
                    </a:cubicBezTo>
                    <a:cubicBezTo>
                      <a:pt x="5" y="2"/>
                      <a:pt x="5" y="2"/>
                      <a:pt x="5" y="2"/>
                    </a:cubicBezTo>
                    <a:close/>
                    <a:moveTo>
                      <a:pt x="51" y="23"/>
                    </a:moveTo>
                    <a:cubicBezTo>
                      <a:pt x="46" y="19"/>
                      <a:pt x="40" y="17"/>
                      <a:pt x="33" y="18"/>
                    </a:cubicBezTo>
                    <a:cubicBezTo>
                      <a:pt x="27" y="19"/>
                      <a:pt x="21" y="22"/>
                      <a:pt x="17" y="27"/>
                    </a:cubicBezTo>
                    <a:cubicBezTo>
                      <a:pt x="14" y="32"/>
                      <a:pt x="12" y="38"/>
                      <a:pt x="12" y="44"/>
                    </a:cubicBezTo>
                    <a:cubicBezTo>
                      <a:pt x="12" y="44"/>
                      <a:pt x="12" y="44"/>
                      <a:pt x="12" y="44"/>
                    </a:cubicBezTo>
                    <a:cubicBezTo>
                      <a:pt x="13" y="51"/>
                      <a:pt x="16" y="57"/>
                      <a:pt x="21" y="60"/>
                    </a:cubicBezTo>
                    <a:cubicBezTo>
                      <a:pt x="26" y="64"/>
                      <a:pt x="32" y="66"/>
                      <a:pt x="39" y="65"/>
                    </a:cubicBezTo>
                    <a:cubicBezTo>
                      <a:pt x="39" y="65"/>
                      <a:pt x="39" y="65"/>
                      <a:pt x="39" y="65"/>
                    </a:cubicBezTo>
                    <a:cubicBezTo>
                      <a:pt x="45" y="65"/>
                      <a:pt x="51" y="61"/>
                      <a:pt x="55" y="57"/>
                    </a:cubicBezTo>
                    <a:cubicBezTo>
                      <a:pt x="58" y="52"/>
                      <a:pt x="60" y="46"/>
                      <a:pt x="60" y="39"/>
                    </a:cubicBezTo>
                    <a:cubicBezTo>
                      <a:pt x="59" y="33"/>
                      <a:pt x="56" y="27"/>
                      <a:pt x="51" y="23"/>
                    </a:cubicBezTo>
                    <a:close/>
                  </a:path>
                </a:pathLst>
              </a:custGeom>
              <a:solidFill>
                <a:schemeClr val="bg1"/>
              </a:solidFill>
              <a:ln>
                <a:noFill/>
              </a:ln>
            </p:spPr>
            <p:txBody>
              <a:bodyPr vert="horz" wrap="square" lIns="121791" tIns="60896" rIns="121791" bIns="60896" numCol="1" anchor="t" anchorCtr="0" compatLnSpc="1"/>
              <a:lstStyle/>
              <a:p>
                <a:pPr defTabSz="1217295"/>
                <a:endParaRPr lang="zh-CN" altLang="en-US" sz="1350" dirty="0">
                  <a:solidFill>
                    <a:prstClr val="black"/>
                  </a:solidFill>
                  <a:cs typeface="+mn-ea"/>
                  <a:sym typeface="+mn-lt"/>
                </a:endParaRPr>
              </a:p>
            </p:txBody>
          </p:sp>
          <p:sp>
            <p:nvSpPr>
              <p:cNvPr id="44" name="Freeform 292"/>
              <p:cNvSpPr>
                <a:spLocks noEditPoints="1"/>
              </p:cNvSpPr>
              <p:nvPr/>
            </p:nvSpPr>
            <p:spPr bwMode="auto">
              <a:xfrm>
                <a:off x="3378268" y="2773294"/>
                <a:ext cx="411539" cy="398447"/>
              </a:xfrm>
              <a:custGeom>
                <a:avLst/>
                <a:gdLst>
                  <a:gd name="T0" fmla="*/ 44 w 93"/>
                  <a:gd name="T1" fmla="*/ 0 h 90"/>
                  <a:gd name="T2" fmla="*/ 83 w 93"/>
                  <a:gd name="T3" fmla="*/ 0 h 90"/>
                  <a:gd name="T4" fmla="*/ 90 w 93"/>
                  <a:gd name="T5" fmla="*/ 3 h 90"/>
                  <a:gd name="T6" fmla="*/ 93 w 93"/>
                  <a:gd name="T7" fmla="*/ 11 h 90"/>
                  <a:gd name="T8" fmla="*/ 93 w 93"/>
                  <a:gd name="T9" fmla="*/ 33 h 90"/>
                  <a:gd name="T10" fmla="*/ 90 w 93"/>
                  <a:gd name="T11" fmla="*/ 40 h 90"/>
                  <a:gd name="T12" fmla="*/ 83 w 93"/>
                  <a:gd name="T13" fmla="*/ 43 h 90"/>
                  <a:gd name="T14" fmla="*/ 61 w 93"/>
                  <a:gd name="T15" fmla="*/ 43 h 90"/>
                  <a:gd name="T16" fmla="*/ 50 w 93"/>
                  <a:gd name="T17" fmla="*/ 53 h 90"/>
                  <a:gd name="T18" fmla="*/ 49 w 93"/>
                  <a:gd name="T19" fmla="*/ 52 h 90"/>
                  <a:gd name="T20" fmla="*/ 46 w 93"/>
                  <a:gd name="T21" fmla="*/ 50 h 90"/>
                  <a:gd name="T22" fmla="*/ 48 w 93"/>
                  <a:gd name="T23" fmla="*/ 43 h 90"/>
                  <a:gd name="T24" fmla="*/ 47 w 93"/>
                  <a:gd name="T25" fmla="*/ 43 h 90"/>
                  <a:gd name="T26" fmla="*/ 48 w 93"/>
                  <a:gd name="T27" fmla="*/ 39 h 90"/>
                  <a:gd name="T28" fmla="*/ 51 w 93"/>
                  <a:gd name="T29" fmla="*/ 39 h 90"/>
                  <a:gd name="T30" fmla="*/ 54 w 93"/>
                  <a:gd name="T31" fmla="*/ 39 h 90"/>
                  <a:gd name="T32" fmla="*/ 53 w 93"/>
                  <a:gd name="T33" fmla="*/ 41 h 90"/>
                  <a:gd name="T34" fmla="*/ 52 w 93"/>
                  <a:gd name="T35" fmla="*/ 44 h 90"/>
                  <a:gd name="T36" fmla="*/ 58 w 93"/>
                  <a:gd name="T37" fmla="*/ 39 h 90"/>
                  <a:gd name="T38" fmla="*/ 59 w 93"/>
                  <a:gd name="T39" fmla="*/ 39 h 90"/>
                  <a:gd name="T40" fmla="*/ 60 w 93"/>
                  <a:gd name="T41" fmla="*/ 39 h 90"/>
                  <a:gd name="T42" fmla="*/ 83 w 93"/>
                  <a:gd name="T43" fmla="*/ 39 h 90"/>
                  <a:gd name="T44" fmla="*/ 87 w 93"/>
                  <a:gd name="T45" fmla="*/ 37 h 90"/>
                  <a:gd name="T46" fmla="*/ 89 w 93"/>
                  <a:gd name="T47" fmla="*/ 33 h 90"/>
                  <a:gd name="T48" fmla="*/ 89 w 93"/>
                  <a:gd name="T49" fmla="*/ 11 h 90"/>
                  <a:gd name="T50" fmla="*/ 87 w 93"/>
                  <a:gd name="T51" fmla="*/ 7 h 90"/>
                  <a:gd name="T52" fmla="*/ 83 w 93"/>
                  <a:gd name="T53" fmla="*/ 5 h 90"/>
                  <a:gd name="T54" fmla="*/ 44 w 93"/>
                  <a:gd name="T55" fmla="*/ 5 h 90"/>
                  <a:gd name="T56" fmla="*/ 39 w 93"/>
                  <a:gd name="T57" fmla="*/ 7 h 90"/>
                  <a:gd name="T58" fmla="*/ 38 w 93"/>
                  <a:gd name="T59" fmla="*/ 11 h 90"/>
                  <a:gd name="T60" fmla="*/ 38 w 93"/>
                  <a:gd name="T61" fmla="*/ 14 h 90"/>
                  <a:gd name="T62" fmla="*/ 33 w 93"/>
                  <a:gd name="T63" fmla="*/ 12 h 90"/>
                  <a:gd name="T64" fmla="*/ 33 w 93"/>
                  <a:gd name="T65" fmla="*/ 11 h 90"/>
                  <a:gd name="T66" fmla="*/ 36 w 93"/>
                  <a:gd name="T67" fmla="*/ 3 h 90"/>
                  <a:gd name="T68" fmla="*/ 44 w 93"/>
                  <a:gd name="T69" fmla="*/ 0 h 90"/>
                  <a:gd name="T70" fmla="*/ 75 w 93"/>
                  <a:gd name="T71" fmla="*/ 18 h 90"/>
                  <a:gd name="T72" fmla="*/ 71 w 93"/>
                  <a:gd name="T73" fmla="*/ 22 h 90"/>
                  <a:gd name="T74" fmla="*/ 75 w 93"/>
                  <a:gd name="T75" fmla="*/ 25 h 90"/>
                  <a:gd name="T76" fmla="*/ 79 w 93"/>
                  <a:gd name="T77" fmla="*/ 22 h 90"/>
                  <a:gd name="T78" fmla="*/ 75 w 93"/>
                  <a:gd name="T79" fmla="*/ 18 h 90"/>
                  <a:gd name="T80" fmla="*/ 63 w 93"/>
                  <a:gd name="T81" fmla="*/ 18 h 90"/>
                  <a:gd name="T82" fmla="*/ 59 w 93"/>
                  <a:gd name="T83" fmla="*/ 22 h 90"/>
                  <a:gd name="T84" fmla="*/ 63 w 93"/>
                  <a:gd name="T85" fmla="*/ 25 h 90"/>
                  <a:gd name="T86" fmla="*/ 67 w 93"/>
                  <a:gd name="T87" fmla="*/ 22 h 90"/>
                  <a:gd name="T88" fmla="*/ 63 w 93"/>
                  <a:gd name="T89" fmla="*/ 18 h 90"/>
                  <a:gd name="T90" fmla="*/ 51 w 93"/>
                  <a:gd name="T91" fmla="*/ 18 h 90"/>
                  <a:gd name="T92" fmla="*/ 48 w 93"/>
                  <a:gd name="T93" fmla="*/ 22 h 90"/>
                  <a:gd name="T94" fmla="*/ 51 w 93"/>
                  <a:gd name="T95" fmla="*/ 25 h 90"/>
                  <a:gd name="T96" fmla="*/ 55 w 93"/>
                  <a:gd name="T97" fmla="*/ 22 h 90"/>
                  <a:gd name="T98" fmla="*/ 51 w 93"/>
                  <a:gd name="T99" fmla="*/ 18 h 90"/>
                  <a:gd name="T100" fmla="*/ 27 w 93"/>
                  <a:gd name="T101" fmla="*/ 18 h 90"/>
                  <a:gd name="T102" fmla="*/ 12 w 93"/>
                  <a:gd name="T103" fmla="*/ 33 h 90"/>
                  <a:gd name="T104" fmla="*/ 27 w 93"/>
                  <a:gd name="T105" fmla="*/ 48 h 90"/>
                  <a:gd name="T106" fmla="*/ 43 w 93"/>
                  <a:gd name="T107" fmla="*/ 33 h 90"/>
                  <a:gd name="T108" fmla="*/ 27 w 93"/>
                  <a:gd name="T109" fmla="*/ 18 h 90"/>
                  <a:gd name="T110" fmla="*/ 55 w 93"/>
                  <a:gd name="T111" fmla="*/ 82 h 90"/>
                  <a:gd name="T112" fmla="*/ 38 w 93"/>
                  <a:gd name="T113" fmla="*/ 53 h 90"/>
                  <a:gd name="T114" fmla="*/ 28 w 93"/>
                  <a:gd name="T115" fmla="*/ 69 h 90"/>
                  <a:gd name="T116" fmla="*/ 18 w 93"/>
                  <a:gd name="T117" fmla="*/ 53 h 90"/>
                  <a:gd name="T118" fmla="*/ 0 w 93"/>
                  <a:gd name="T119" fmla="*/ 82 h 90"/>
                  <a:gd name="T120" fmla="*/ 55 w 93"/>
                  <a:gd name="T121" fmla="*/ 82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3" h="90">
                    <a:moveTo>
                      <a:pt x="44" y="0"/>
                    </a:moveTo>
                    <a:cubicBezTo>
                      <a:pt x="83" y="0"/>
                      <a:pt x="83" y="0"/>
                      <a:pt x="83" y="0"/>
                    </a:cubicBezTo>
                    <a:cubicBezTo>
                      <a:pt x="86" y="0"/>
                      <a:pt x="88" y="1"/>
                      <a:pt x="90" y="3"/>
                    </a:cubicBezTo>
                    <a:cubicBezTo>
                      <a:pt x="92" y="5"/>
                      <a:pt x="93" y="8"/>
                      <a:pt x="93" y="11"/>
                    </a:cubicBezTo>
                    <a:cubicBezTo>
                      <a:pt x="93" y="33"/>
                      <a:pt x="93" y="33"/>
                      <a:pt x="93" y="33"/>
                    </a:cubicBezTo>
                    <a:cubicBezTo>
                      <a:pt x="93" y="36"/>
                      <a:pt x="92" y="38"/>
                      <a:pt x="90" y="40"/>
                    </a:cubicBezTo>
                    <a:cubicBezTo>
                      <a:pt x="88" y="42"/>
                      <a:pt x="86" y="43"/>
                      <a:pt x="83" y="43"/>
                    </a:cubicBezTo>
                    <a:cubicBezTo>
                      <a:pt x="61" y="43"/>
                      <a:pt x="61" y="43"/>
                      <a:pt x="61" y="43"/>
                    </a:cubicBezTo>
                    <a:cubicBezTo>
                      <a:pt x="50" y="53"/>
                      <a:pt x="50" y="53"/>
                      <a:pt x="50" y="53"/>
                    </a:cubicBezTo>
                    <a:cubicBezTo>
                      <a:pt x="49" y="52"/>
                      <a:pt x="49" y="52"/>
                      <a:pt x="49" y="52"/>
                    </a:cubicBezTo>
                    <a:cubicBezTo>
                      <a:pt x="48" y="52"/>
                      <a:pt x="47" y="51"/>
                      <a:pt x="46" y="50"/>
                    </a:cubicBezTo>
                    <a:cubicBezTo>
                      <a:pt x="48" y="43"/>
                      <a:pt x="48" y="43"/>
                      <a:pt x="48" y="43"/>
                    </a:cubicBezTo>
                    <a:cubicBezTo>
                      <a:pt x="47" y="43"/>
                      <a:pt x="47" y="43"/>
                      <a:pt x="47" y="43"/>
                    </a:cubicBezTo>
                    <a:cubicBezTo>
                      <a:pt x="47" y="42"/>
                      <a:pt x="48" y="40"/>
                      <a:pt x="48" y="39"/>
                    </a:cubicBezTo>
                    <a:cubicBezTo>
                      <a:pt x="51" y="39"/>
                      <a:pt x="51" y="39"/>
                      <a:pt x="51" y="39"/>
                    </a:cubicBezTo>
                    <a:cubicBezTo>
                      <a:pt x="54" y="39"/>
                      <a:pt x="54" y="39"/>
                      <a:pt x="54" y="39"/>
                    </a:cubicBezTo>
                    <a:cubicBezTo>
                      <a:pt x="53" y="41"/>
                      <a:pt x="53" y="41"/>
                      <a:pt x="53" y="41"/>
                    </a:cubicBezTo>
                    <a:cubicBezTo>
                      <a:pt x="52" y="44"/>
                      <a:pt x="52" y="44"/>
                      <a:pt x="52" y="44"/>
                    </a:cubicBezTo>
                    <a:cubicBezTo>
                      <a:pt x="58" y="39"/>
                      <a:pt x="58" y="39"/>
                      <a:pt x="58" y="39"/>
                    </a:cubicBezTo>
                    <a:cubicBezTo>
                      <a:pt x="59" y="39"/>
                      <a:pt x="59" y="39"/>
                      <a:pt x="59" y="39"/>
                    </a:cubicBezTo>
                    <a:cubicBezTo>
                      <a:pt x="60" y="39"/>
                      <a:pt x="60" y="39"/>
                      <a:pt x="60" y="39"/>
                    </a:cubicBezTo>
                    <a:cubicBezTo>
                      <a:pt x="83" y="39"/>
                      <a:pt x="83" y="39"/>
                      <a:pt x="83" y="39"/>
                    </a:cubicBezTo>
                    <a:cubicBezTo>
                      <a:pt x="84" y="39"/>
                      <a:pt x="86" y="38"/>
                      <a:pt x="87" y="37"/>
                    </a:cubicBezTo>
                    <a:cubicBezTo>
                      <a:pt x="88" y="36"/>
                      <a:pt x="89" y="34"/>
                      <a:pt x="89" y="33"/>
                    </a:cubicBezTo>
                    <a:cubicBezTo>
                      <a:pt x="89" y="11"/>
                      <a:pt x="89" y="11"/>
                      <a:pt x="89" y="11"/>
                    </a:cubicBezTo>
                    <a:cubicBezTo>
                      <a:pt x="89" y="9"/>
                      <a:pt x="88" y="8"/>
                      <a:pt x="87" y="7"/>
                    </a:cubicBezTo>
                    <a:cubicBezTo>
                      <a:pt x="86" y="6"/>
                      <a:pt x="84" y="5"/>
                      <a:pt x="83" y="5"/>
                    </a:cubicBezTo>
                    <a:cubicBezTo>
                      <a:pt x="44" y="5"/>
                      <a:pt x="44" y="5"/>
                      <a:pt x="44" y="5"/>
                    </a:cubicBezTo>
                    <a:cubicBezTo>
                      <a:pt x="42" y="5"/>
                      <a:pt x="40" y="6"/>
                      <a:pt x="39" y="7"/>
                    </a:cubicBezTo>
                    <a:cubicBezTo>
                      <a:pt x="38" y="8"/>
                      <a:pt x="38" y="9"/>
                      <a:pt x="38" y="11"/>
                    </a:cubicBezTo>
                    <a:cubicBezTo>
                      <a:pt x="38" y="14"/>
                      <a:pt x="38" y="14"/>
                      <a:pt x="38" y="14"/>
                    </a:cubicBezTo>
                    <a:cubicBezTo>
                      <a:pt x="36" y="13"/>
                      <a:pt x="35" y="12"/>
                      <a:pt x="33" y="12"/>
                    </a:cubicBezTo>
                    <a:cubicBezTo>
                      <a:pt x="33" y="11"/>
                      <a:pt x="33" y="11"/>
                      <a:pt x="33" y="11"/>
                    </a:cubicBezTo>
                    <a:cubicBezTo>
                      <a:pt x="33" y="8"/>
                      <a:pt x="34" y="5"/>
                      <a:pt x="36" y="3"/>
                    </a:cubicBezTo>
                    <a:cubicBezTo>
                      <a:pt x="38" y="1"/>
                      <a:pt x="41" y="0"/>
                      <a:pt x="44" y="0"/>
                    </a:cubicBezTo>
                    <a:close/>
                    <a:moveTo>
                      <a:pt x="75" y="18"/>
                    </a:moveTo>
                    <a:cubicBezTo>
                      <a:pt x="73" y="18"/>
                      <a:pt x="71" y="19"/>
                      <a:pt x="71" y="22"/>
                    </a:cubicBezTo>
                    <a:cubicBezTo>
                      <a:pt x="71" y="24"/>
                      <a:pt x="73" y="25"/>
                      <a:pt x="75" y="25"/>
                    </a:cubicBezTo>
                    <a:cubicBezTo>
                      <a:pt x="77" y="25"/>
                      <a:pt x="79" y="24"/>
                      <a:pt x="79" y="22"/>
                    </a:cubicBezTo>
                    <a:cubicBezTo>
                      <a:pt x="79" y="19"/>
                      <a:pt x="77" y="18"/>
                      <a:pt x="75" y="18"/>
                    </a:cubicBezTo>
                    <a:close/>
                    <a:moveTo>
                      <a:pt x="63" y="18"/>
                    </a:moveTo>
                    <a:cubicBezTo>
                      <a:pt x="61" y="18"/>
                      <a:pt x="59" y="19"/>
                      <a:pt x="59" y="22"/>
                    </a:cubicBezTo>
                    <a:cubicBezTo>
                      <a:pt x="59" y="24"/>
                      <a:pt x="61" y="25"/>
                      <a:pt x="63" y="25"/>
                    </a:cubicBezTo>
                    <a:cubicBezTo>
                      <a:pt x="65" y="25"/>
                      <a:pt x="67" y="24"/>
                      <a:pt x="67" y="22"/>
                    </a:cubicBezTo>
                    <a:cubicBezTo>
                      <a:pt x="67" y="19"/>
                      <a:pt x="65" y="18"/>
                      <a:pt x="63" y="18"/>
                    </a:cubicBezTo>
                    <a:close/>
                    <a:moveTo>
                      <a:pt x="51" y="18"/>
                    </a:moveTo>
                    <a:cubicBezTo>
                      <a:pt x="49" y="18"/>
                      <a:pt x="48" y="19"/>
                      <a:pt x="48" y="22"/>
                    </a:cubicBezTo>
                    <a:cubicBezTo>
                      <a:pt x="48" y="24"/>
                      <a:pt x="49" y="25"/>
                      <a:pt x="51" y="25"/>
                    </a:cubicBezTo>
                    <a:cubicBezTo>
                      <a:pt x="54" y="25"/>
                      <a:pt x="55" y="24"/>
                      <a:pt x="55" y="22"/>
                    </a:cubicBezTo>
                    <a:cubicBezTo>
                      <a:pt x="55" y="19"/>
                      <a:pt x="54" y="18"/>
                      <a:pt x="51" y="18"/>
                    </a:cubicBezTo>
                    <a:close/>
                    <a:moveTo>
                      <a:pt x="27" y="18"/>
                    </a:moveTo>
                    <a:cubicBezTo>
                      <a:pt x="19" y="18"/>
                      <a:pt x="12" y="24"/>
                      <a:pt x="12" y="33"/>
                    </a:cubicBezTo>
                    <a:cubicBezTo>
                      <a:pt x="12" y="42"/>
                      <a:pt x="19" y="48"/>
                      <a:pt x="27" y="48"/>
                    </a:cubicBezTo>
                    <a:cubicBezTo>
                      <a:pt x="36" y="48"/>
                      <a:pt x="43" y="42"/>
                      <a:pt x="43" y="33"/>
                    </a:cubicBezTo>
                    <a:cubicBezTo>
                      <a:pt x="43" y="24"/>
                      <a:pt x="36" y="18"/>
                      <a:pt x="27" y="18"/>
                    </a:cubicBezTo>
                    <a:close/>
                    <a:moveTo>
                      <a:pt x="55" y="82"/>
                    </a:moveTo>
                    <a:cubicBezTo>
                      <a:pt x="55" y="67"/>
                      <a:pt x="47" y="57"/>
                      <a:pt x="38" y="53"/>
                    </a:cubicBezTo>
                    <a:cubicBezTo>
                      <a:pt x="28" y="69"/>
                      <a:pt x="28" y="69"/>
                      <a:pt x="28" y="69"/>
                    </a:cubicBezTo>
                    <a:cubicBezTo>
                      <a:pt x="18" y="53"/>
                      <a:pt x="18" y="53"/>
                      <a:pt x="18" y="53"/>
                    </a:cubicBezTo>
                    <a:cubicBezTo>
                      <a:pt x="8" y="57"/>
                      <a:pt x="0" y="66"/>
                      <a:pt x="0" y="82"/>
                    </a:cubicBezTo>
                    <a:cubicBezTo>
                      <a:pt x="20" y="90"/>
                      <a:pt x="38" y="89"/>
                      <a:pt x="55" y="82"/>
                    </a:cubicBezTo>
                    <a:close/>
                  </a:path>
                </a:pathLst>
              </a:custGeom>
              <a:solidFill>
                <a:schemeClr val="bg1"/>
              </a:solidFill>
              <a:ln>
                <a:noFill/>
              </a:ln>
            </p:spPr>
            <p:txBody>
              <a:bodyPr vert="horz" wrap="square" lIns="121791" tIns="60896" rIns="121791" bIns="60896" numCol="1" anchor="t" anchorCtr="0" compatLnSpc="1"/>
              <a:lstStyle/>
              <a:p>
                <a:pPr defTabSz="1217295"/>
                <a:endParaRPr lang="zh-CN" altLang="en-US" sz="1350" dirty="0">
                  <a:solidFill>
                    <a:prstClr val="black"/>
                  </a:solidFill>
                  <a:cs typeface="+mn-ea"/>
                  <a:sym typeface="+mn-lt"/>
                </a:endParaRPr>
              </a:p>
            </p:txBody>
          </p:sp>
        </p:grpSp>
      </p:grpSp>
      <p:grpSp>
        <p:nvGrpSpPr>
          <p:cNvPr id="45" name="组合 44"/>
          <p:cNvGrpSpPr/>
          <p:nvPr/>
        </p:nvGrpSpPr>
        <p:grpSpPr>
          <a:xfrm>
            <a:off x="1660361" y="2377443"/>
            <a:ext cx="2328860" cy="698389"/>
            <a:chOff x="1079888" y="2404807"/>
            <a:chExt cx="2328860" cy="698389"/>
          </a:xfrm>
        </p:grpSpPr>
        <p:sp>
          <p:nvSpPr>
            <p:cNvPr id="46" name="矩形 45"/>
            <p:cNvSpPr/>
            <p:nvPr/>
          </p:nvSpPr>
          <p:spPr>
            <a:xfrm>
              <a:off x="1079888" y="2404807"/>
              <a:ext cx="1097280" cy="368300"/>
            </a:xfrm>
            <a:prstGeom prst="rect">
              <a:avLst/>
            </a:prstGeom>
          </p:spPr>
          <p:txBody>
            <a:bodyPr wrap="none">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zh-CN" altLang="en-US" b="1" i="0" u="none" strike="noStrike" kern="1200" cap="none" spc="0" normalizeH="0" baseline="0" noProof="0" dirty="0">
                  <a:ln>
                    <a:noFill/>
                  </a:ln>
                  <a:solidFill>
                    <a:schemeClr val="tx1">
                      <a:lumMod val="75000"/>
                      <a:lumOff val="25000"/>
                    </a:schemeClr>
                  </a:solidFill>
                  <a:effectLst/>
                  <a:uLnTx/>
                  <a:uFillTx/>
                  <a:cs typeface="+mn-ea"/>
                  <a:sym typeface="+mn-lt"/>
                </a:rPr>
                <a:t>线上询问</a:t>
              </a:r>
            </a:p>
          </p:txBody>
        </p:sp>
        <p:sp>
          <p:nvSpPr>
            <p:cNvPr id="47" name="矩形 46"/>
            <p:cNvSpPr/>
            <p:nvPr/>
          </p:nvSpPr>
          <p:spPr>
            <a:xfrm>
              <a:off x="1082465" y="2734896"/>
              <a:ext cx="2326283" cy="368300"/>
            </a:xfrm>
            <a:prstGeom prst="rect">
              <a:avLst/>
            </a:prstGeom>
          </p:spPr>
          <p:txBody>
            <a:bodyPr wrap="square">
              <a:spAutoFit/>
            </a:bodyPr>
            <a:lstStyle/>
            <a:p>
              <a:pPr>
                <a:lnSpc>
                  <a:spcPct val="150000"/>
                </a:lnSpc>
              </a:pPr>
              <a:r>
                <a:rPr lang="zh-CN" altLang="en-US" sz="1200" dirty="0">
                  <a:solidFill>
                    <a:schemeClr val="tx1">
                      <a:lumMod val="50000"/>
                      <a:lumOff val="50000"/>
                    </a:schemeClr>
                  </a:solidFill>
                  <a:cs typeface="+mn-ea"/>
                  <a:sym typeface="+mn-lt"/>
                </a:rPr>
                <a:t>线上沟通意向</a:t>
              </a:r>
            </a:p>
          </p:txBody>
        </p:sp>
      </p:grpSp>
      <p:grpSp>
        <p:nvGrpSpPr>
          <p:cNvPr id="48" name="组合 47"/>
          <p:cNvGrpSpPr/>
          <p:nvPr/>
        </p:nvGrpSpPr>
        <p:grpSpPr>
          <a:xfrm>
            <a:off x="2195148" y="3996517"/>
            <a:ext cx="2328860" cy="698389"/>
            <a:chOff x="1079888" y="2404807"/>
            <a:chExt cx="2328860" cy="698389"/>
          </a:xfrm>
        </p:grpSpPr>
        <p:sp>
          <p:nvSpPr>
            <p:cNvPr id="49" name="矩形 48"/>
            <p:cNvSpPr/>
            <p:nvPr/>
          </p:nvSpPr>
          <p:spPr>
            <a:xfrm>
              <a:off x="1079888" y="2404807"/>
              <a:ext cx="1097280" cy="368300"/>
            </a:xfrm>
            <a:prstGeom prst="rect">
              <a:avLst/>
            </a:prstGeom>
          </p:spPr>
          <p:txBody>
            <a:bodyPr wrap="none">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zh-CN" altLang="en-US" b="1" i="0" u="none" strike="noStrike" kern="1200" cap="none" spc="0" normalizeH="0" baseline="0" noProof="0" dirty="0">
                  <a:ln>
                    <a:noFill/>
                  </a:ln>
                  <a:solidFill>
                    <a:schemeClr val="tx1">
                      <a:lumMod val="75000"/>
                      <a:lumOff val="25000"/>
                    </a:schemeClr>
                  </a:solidFill>
                  <a:effectLst/>
                  <a:uLnTx/>
                  <a:uFillTx/>
                  <a:cs typeface="+mn-ea"/>
                  <a:sym typeface="+mn-lt"/>
                </a:rPr>
                <a:t>沟通交流</a:t>
              </a:r>
            </a:p>
          </p:txBody>
        </p:sp>
        <p:sp>
          <p:nvSpPr>
            <p:cNvPr id="50" name="矩形 49"/>
            <p:cNvSpPr/>
            <p:nvPr/>
          </p:nvSpPr>
          <p:spPr>
            <a:xfrm>
              <a:off x="1082465" y="2734896"/>
              <a:ext cx="2326283" cy="368300"/>
            </a:xfrm>
            <a:prstGeom prst="rect">
              <a:avLst/>
            </a:prstGeom>
          </p:spPr>
          <p:txBody>
            <a:bodyPr wrap="square">
              <a:spAutoFit/>
            </a:bodyPr>
            <a:lstStyle/>
            <a:p>
              <a:pPr>
                <a:lnSpc>
                  <a:spcPct val="150000"/>
                </a:lnSpc>
              </a:pPr>
              <a:r>
                <a:rPr lang="zh-CN" altLang="en-US" sz="1200" dirty="0">
                  <a:solidFill>
                    <a:schemeClr val="tx1">
                      <a:lumMod val="50000"/>
                      <a:lumOff val="50000"/>
                    </a:schemeClr>
                  </a:solidFill>
                  <a:cs typeface="+mn-ea"/>
                  <a:sym typeface="+mn-lt"/>
                </a:rPr>
                <a:t>与客户交流和讲解项目情况</a:t>
              </a:r>
            </a:p>
          </p:txBody>
        </p:sp>
      </p:grpSp>
      <p:grpSp>
        <p:nvGrpSpPr>
          <p:cNvPr id="51" name="组合 50"/>
          <p:cNvGrpSpPr/>
          <p:nvPr/>
        </p:nvGrpSpPr>
        <p:grpSpPr>
          <a:xfrm>
            <a:off x="8990892" y="2520953"/>
            <a:ext cx="2326283" cy="883174"/>
            <a:chOff x="1082465" y="2404807"/>
            <a:chExt cx="2326283" cy="883174"/>
          </a:xfrm>
        </p:grpSpPr>
        <p:sp>
          <p:nvSpPr>
            <p:cNvPr id="52" name="矩形 51"/>
            <p:cNvSpPr/>
            <p:nvPr/>
          </p:nvSpPr>
          <p:spPr>
            <a:xfrm>
              <a:off x="2275104" y="2404807"/>
              <a:ext cx="1097280" cy="368300"/>
            </a:xfrm>
            <a:prstGeom prst="rect">
              <a:avLst/>
            </a:prstGeom>
          </p:spPr>
          <p:txBody>
            <a:bodyPr wrap="none">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zh-CN" altLang="en-US" b="1" i="0" u="none" strike="noStrike" kern="1200" cap="none" spc="0" normalizeH="0" baseline="0" noProof="0" dirty="0">
                  <a:ln>
                    <a:noFill/>
                  </a:ln>
                  <a:solidFill>
                    <a:schemeClr val="tx1">
                      <a:lumMod val="75000"/>
                      <a:lumOff val="25000"/>
                    </a:schemeClr>
                  </a:solidFill>
                  <a:effectLst/>
                  <a:uLnTx/>
                  <a:uFillTx/>
                  <a:cs typeface="+mn-ea"/>
                  <a:sym typeface="+mn-lt"/>
                </a:rPr>
                <a:t>信息共享</a:t>
              </a:r>
            </a:p>
          </p:txBody>
        </p:sp>
        <p:sp>
          <p:nvSpPr>
            <p:cNvPr id="53" name="矩形 52"/>
            <p:cNvSpPr/>
            <p:nvPr/>
          </p:nvSpPr>
          <p:spPr>
            <a:xfrm>
              <a:off x="1082465" y="2734896"/>
              <a:ext cx="2326283" cy="553085"/>
            </a:xfrm>
            <a:prstGeom prst="rect">
              <a:avLst/>
            </a:prstGeom>
          </p:spPr>
          <p:txBody>
            <a:bodyPr wrap="square">
              <a:spAutoFit/>
            </a:bodyPr>
            <a:lstStyle/>
            <a:p>
              <a:pPr algn="r">
                <a:lnSpc>
                  <a:spcPct val="150000"/>
                </a:lnSpc>
              </a:pPr>
              <a:r>
                <a:rPr lang="zh-CN" altLang="en-US" sz="1000" dirty="0">
                  <a:solidFill>
                    <a:schemeClr val="tx1">
                      <a:lumMod val="50000"/>
                      <a:lumOff val="50000"/>
                    </a:schemeClr>
                  </a:solidFill>
                  <a:cs typeface="+mn-ea"/>
                  <a:sym typeface="+mn-lt"/>
                </a:rPr>
                <a:t>每隔一段时间，说明寻找情况，是否有目标人群，以及下一个地点的选择</a:t>
              </a:r>
            </a:p>
          </p:txBody>
        </p:sp>
      </p:grpSp>
      <p:grpSp>
        <p:nvGrpSpPr>
          <p:cNvPr id="54" name="组合 53"/>
          <p:cNvGrpSpPr/>
          <p:nvPr/>
        </p:nvGrpSpPr>
        <p:grpSpPr>
          <a:xfrm>
            <a:off x="7422515" y="4347845"/>
            <a:ext cx="3340735" cy="974647"/>
            <a:chOff x="1082465" y="2412268"/>
            <a:chExt cx="2326283" cy="954357"/>
          </a:xfrm>
        </p:grpSpPr>
        <p:sp>
          <p:nvSpPr>
            <p:cNvPr id="55" name="矩形 54"/>
            <p:cNvSpPr/>
            <p:nvPr/>
          </p:nvSpPr>
          <p:spPr>
            <a:xfrm>
              <a:off x="2047514" y="2412268"/>
              <a:ext cx="868680" cy="360633"/>
            </a:xfrm>
            <a:prstGeom prst="rect">
              <a:avLst/>
            </a:prstGeom>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zh-CN" altLang="en-US" b="1" i="0" u="none" strike="noStrike" kern="1200" cap="none" spc="0" normalizeH="0" baseline="0" noProof="0" dirty="0">
                  <a:ln>
                    <a:noFill/>
                  </a:ln>
                  <a:solidFill>
                    <a:schemeClr val="tx1">
                      <a:lumMod val="75000"/>
                      <a:lumOff val="25000"/>
                    </a:schemeClr>
                  </a:solidFill>
                  <a:effectLst/>
                  <a:uLnTx/>
                  <a:uFillTx/>
                  <a:cs typeface="+mn-ea"/>
                  <a:sym typeface="+mn-lt"/>
                </a:rPr>
                <a:t>爱企查</a:t>
              </a:r>
            </a:p>
          </p:txBody>
        </p:sp>
        <p:sp>
          <p:nvSpPr>
            <p:cNvPr id="56" name="矩形 55"/>
            <p:cNvSpPr/>
            <p:nvPr/>
          </p:nvSpPr>
          <p:spPr>
            <a:xfrm>
              <a:off x="1082465" y="2734896"/>
              <a:ext cx="2326283" cy="631729"/>
            </a:xfrm>
            <a:prstGeom prst="rect">
              <a:avLst/>
            </a:prstGeom>
          </p:spPr>
          <p:txBody>
            <a:bodyPr wrap="square">
              <a:spAutoFit/>
            </a:bodyPr>
            <a:lstStyle/>
            <a:p>
              <a:pPr algn="r">
                <a:lnSpc>
                  <a:spcPct val="150000"/>
                </a:lnSpc>
              </a:pPr>
              <a:r>
                <a:rPr lang="zh-CN" altLang="en-US" sz="1200" dirty="0">
                  <a:solidFill>
                    <a:schemeClr val="tx1">
                      <a:lumMod val="50000"/>
                      <a:lumOff val="50000"/>
                    </a:schemeClr>
                  </a:solidFill>
                  <a:cs typeface="+mn-ea"/>
                  <a:sym typeface="+mn-lt"/>
                </a:rPr>
                <a:t>通过爱企查查询目标的企业信息，确定目标</a:t>
              </a:r>
            </a:p>
          </p:txBody>
        </p:sp>
      </p:grpSp>
      <p:grpSp>
        <p:nvGrpSpPr>
          <p:cNvPr id="57" name="组合 56"/>
          <p:cNvGrpSpPr/>
          <p:nvPr/>
        </p:nvGrpSpPr>
        <p:grpSpPr>
          <a:xfrm>
            <a:off x="4910151" y="5120781"/>
            <a:ext cx="2326283" cy="652034"/>
            <a:chOff x="1082465" y="2404807"/>
            <a:chExt cx="2326283" cy="652034"/>
          </a:xfrm>
        </p:grpSpPr>
        <p:sp>
          <p:nvSpPr>
            <p:cNvPr id="58" name="矩形 57"/>
            <p:cNvSpPr/>
            <p:nvPr/>
          </p:nvSpPr>
          <p:spPr>
            <a:xfrm>
              <a:off x="1542259" y="2404807"/>
              <a:ext cx="1554480" cy="368300"/>
            </a:xfrm>
            <a:prstGeom prst="rect">
              <a:avLst/>
            </a:prstGeom>
          </p:spPr>
          <p:txBody>
            <a:bodyPr wrap="none">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zh-CN" altLang="en-US" b="1" i="0" u="none" strike="noStrike" kern="1200" cap="none" spc="0" normalizeH="0" baseline="0" noProof="0" dirty="0">
                  <a:ln>
                    <a:noFill/>
                  </a:ln>
                  <a:solidFill>
                    <a:schemeClr val="tx1">
                      <a:lumMod val="75000"/>
                      <a:lumOff val="25000"/>
                    </a:schemeClr>
                  </a:solidFill>
                  <a:effectLst/>
                  <a:uLnTx/>
                  <a:uFillTx/>
                  <a:cs typeface="+mn-ea"/>
                  <a:sym typeface="+mn-lt"/>
                </a:rPr>
                <a:t>查询目标网站</a:t>
              </a:r>
            </a:p>
          </p:txBody>
        </p:sp>
        <p:sp>
          <p:nvSpPr>
            <p:cNvPr id="59" name="矩形 58"/>
            <p:cNvSpPr/>
            <p:nvPr/>
          </p:nvSpPr>
          <p:spPr>
            <a:xfrm>
              <a:off x="1082465" y="2734896"/>
              <a:ext cx="2326283" cy="321945"/>
            </a:xfrm>
            <a:prstGeom prst="rect">
              <a:avLst/>
            </a:prstGeom>
          </p:spPr>
          <p:txBody>
            <a:bodyPr wrap="square">
              <a:spAutoFit/>
            </a:bodyPr>
            <a:lstStyle/>
            <a:p>
              <a:pPr algn="ctr">
                <a:lnSpc>
                  <a:spcPct val="150000"/>
                </a:lnSpc>
              </a:pPr>
              <a:r>
                <a:rPr lang="zh-CN" altLang="en-US" sz="1000" dirty="0">
                  <a:solidFill>
                    <a:schemeClr val="tx1">
                      <a:lumMod val="50000"/>
                      <a:lumOff val="50000"/>
                    </a:schemeClr>
                  </a:solidFill>
                  <a:cs typeface="+mn-ea"/>
                  <a:sym typeface="+mn-lt"/>
                </a:rPr>
                <a:t>寻找合适目标人群，有没有网站</a:t>
              </a:r>
            </a:p>
          </p:txBody>
        </p:sp>
      </p:grpSp>
    </p:spTree>
  </p:cSld>
  <p:clrMapOvr>
    <a:masterClrMapping/>
  </p:clrMapOvr>
  <mc:AlternateContent xmlns:mc="http://schemas.openxmlformats.org/markup-compatibility/2006" xmlns:p14="http://schemas.microsoft.com/office/powerpoint/2010/main">
    <mc:Choice Requires="p14">
      <p:transition spd="slow" p14:dur="1600" advClick="0" advTm="0">
        <p:blinds dir="vert"/>
      </p:transition>
    </mc:Choice>
    <mc:Fallback xmlns="">
      <p:transition spd="slow" advClick="0" advTm="0">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par>
                                <p:cTn id="10" presetID="2" presetClass="entr" presetSubtype="4" fill="hold" nodeType="withEffect">
                                  <p:stCondLst>
                                    <p:cond delay="750"/>
                                  </p:stCondLst>
                                  <p:childTnLst>
                                    <p:set>
                                      <p:cBhvr>
                                        <p:cTn id="11" dur="1" fill="hold">
                                          <p:stCondLst>
                                            <p:cond delay="0"/>
                                          </p:stCondLst>
                                        </p:cTn>
                                        <p:tgtEl>
                                          <p:spTgt spid="45"/>
                                        </p:tgtEl>
                                        <p:attrNameLst>
                                          <p:attrName>style.visibility</p:attrName>
                                        </p:attrNameLst>
                                      </p:cBhvr>
                                      <p:to>
                                        <p:strVal val="visible"/>
                                      </p:to>
                                    </p:set>
                                    <p:anim calcmode="lin" valueType="num">
                                      <p:cBhvr additive="base">
                                        <p:cTn id="12" dur="500" fill="hold"/>
                                        <p:tgtEl>
                                          <p:spTgt spid="45"/>
                                        </p:tgtEl>
                                        <p:attrNameLst>
                                          <p:attrName>ppt_x</p:attrName>
                                        </p:attrNameLst>
                                      </p:cBhvr>
                                      <p:tavLst>
                                        <p:tav tm="0">
                                          <p:val>
                                            <p:strVal val="#ppt_x"/>
                                          </p:val>
                                        </p:tav>
                                        <p:tav tm="100000">
                                          <p:val>
                                            <p:strVal val="#ppt_x"/>
                                          </p:val>
                                        </p:tav>
                                      </p:tavLst>
                                    </p:anim>
                                    <p:anim calcmode="lin" valueType="num">
                                      <p:cBhvr additive="base">
                                        <p:cTn id="13" dur="500" fill="hold"/>
                                        <p:tgtEl>
                                          <p:spTgt spid="45"/>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750"/>
                                  </p:stCondLst>
                                  <p:childTnLst>
                                    <p:set>
                                      <p:cBhvr>
                                        <p:cTn id="15" dur="1" fill="hold">
                                          <p:stCondLst>
                                            <p:cond delay="0"/>
                                          </p:stCondLst>
                                        </p:cTn>
                                        <p:tgtEl>
                                          <p:spTgt spid="48"/>
                                        </p:tgtEl>
                                        <p:attrNameLst>
                                          <p:attrName>style.visibility</p:attrName>
                                        </p:attrNameLst>
                                      </p:cBhvr>
                                      <p:to>
                                        <p:strVal val="visible"/>
                                      </p:to>
                                    </p:set>
                                    <p:anim calcmode="lin" valueType="num">
                                      <p:cBhvr additive="base">
                                        <p:cTn id="16" dur="500" fill="hold"/>
                                        <p:tgtEl>
                                          <p:spTgt spid="48"/>
                                        </p:tgtEl>
                                        <p:attrNameLst>
                                          <p:attrName>ppt_x</p:attrName>
                                        </p:attrNameLst>
                                      </p:cBhvr>
                                      <p:tavLst>
                                        <p:tav tm="0">
                                          <p:val>
                                            <p:strVal val="#ppt_x"/>
                                          </p:val>
                                        </p:tav>
                                        <p:tav tm="100000">
                                          <p:val>
                                            <p:strVal val="#ppt_x"/>
                                          </p:val>
                                        </p:tav>
                                      </p:tavLst>
                                    </p:anim>
                                    <p:anim calcmode="lin" valueType="num">
                                      <p:cBhvr additive="base">
                                        <p:cTn id="17" dur="500" fill="hold"/>
                                        <p:tgtEl>
                                          <p:spTgt spid="48"/>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750"/>
                                  </p:stCondLst>
                                  <p:childTnLst>
                                    <p:set>
                                      <p:cBhvr>
                                        <p:cTn id="19" dur="1" fill="hold">
                                          <p:stCondLst>
                                            <p:cond delay="0"/>
                                          </p:stCondLst>
                                        </p:cTn>
                                        <p:tgtEl>
                                          <p:spTgt spid="57"/>
                                        </p:tgtEl>
                                        <p:attrNameLst>
                                          <p:attrName>style.visibility</p:attrName>
                                        </p:attrNameLst>
                                      </p:cBhvr>
                                      <p:to>
                                        <p:strVal val="visible"/>
                                      </p:to>
                                    </p:set>
                                    <p:anim calcmode="lin" valueType="num">
                                      <p:cBhvr additive="base">
                                        <p:cTn id="20" dur="500" fill="hold"/>
                                        <p:tgtEl>
                                          <p:spTgt spid="57"/>
                                        </p:tgtEl>
                                        <p:attrNameLst>
                                          <p:attrName>ppt_x</p:attrName>
                                        </p:attrNameLst>
                                      </p:cBhvr>
                                      <p:tavLst>
                                        <p:tav tm="0">
                                          <p:val>
                                            <p:strVal val="#ppt_x"/>
                                          </p:val>
                                        </p:tav>
                                        <p:tav tm="100000">
                                          <p:val>
                                            <p:strVal val="#ppt_x"/>
                                          </p:val>
                                        </p:tav>
                                      </p:tavLst>
                                    </p:anim>
                                    <p:anim calcmode="lin" valueType="num">
                                      <p:cBhvr additive="base">
                                        <p:cTn id="21" dur="500" fill="hold"/>
                                        <p:tgtEl>
                                          <p:spTgt spid="57"/>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750"/>
                                  </p:stCondLst>
                                  <p:childTnLst>
                                    <p:set>
                                      <p:cBhvr>
                                        <p:cTn id="23" dur="1" fill="hold">
                                          <p:stCondLst>
                                            <p:cond delay="0"/>
                                          </p:stCondLst>
                                        </p:cTn>
                                        <p:tgtEl>
                                          <p:spTgt spid="54"/>
                                        </p:tgtEl>
                                        <p:attrNameLst>
                                          <p:attrName>style.visibility</p:attrName>
                                        </p:attrNameLst>
                                      </p:cBhvr>
                                      <p:to>
                                        <p:strVal val="visible"/>
                                      </p:to>
                                    </p:set>
                                    <p:anim calcmode="lin" valueType="num">
                                      <p:cBhvr additive="base">
                                        <p:cTn id="24" dur="500" fill="hold"/>
                                        <p:tgtEl>
                                          <p:spTgt spid="54"/>
                                        </p:tgtEl>
                                        <p:attrNameLst>
                                          <p:attrName>ppt_x</p:attrName>
                                        </p:attrNameLst>
                                      </p:cBhvr>
                                      <p:tavLst>
                                        <p:tav tm="0">
                                          <p:val>
                                            <p:strVal val="#ppt_x"/>
                                          </p:val>
                                        </p:tav>
                                        <p:tav tm="100000">
                                          <p:val>
                                            <p:strVal val="#ppt_x"/>
                                          </p:val>
                                        </p:tav>
                                      </p:tavLst>
                                    </p:anim>
                                    <p:anim calcmode="lin" valueType="num">
                                      <p:cBhvr additive="base">
                                        <p:cTn id="25" dur="500" fill="hold"/>
                                        <p:tgtEl>
                                          <p:spTgt spid="54"/>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750"/>
                                  </p:stCondLst>
                                  <p:childTnLst>
                                    <p:set>
                                      <p:cBhvr>
                                        <p:cTn id="27" dur="1" fill="hold">
                                          <p:stCondLst>
                                            <p:cond delay="0"/>
                                          </p:stCondLst>
                                        </p:cTn>
                                        <p:tgtEl>
                                          <p:spTgt spid="51"/>
                                        </p:tgtEl>
                                        <p:attrNameLst>
                                          <p:attrName>style.visibility</p:attrName>
                                        </p:attrNameLst>
                                      </p:cBhvr>
                                      <p:to>
                                        <p:strVal val="visible"/>
                                      </p:to>
                                    </p:set>
                                    <p:anim calcmode="lin" valueType="num">
                                      <p:cBhvr additive="base">
                                        <p:cTn id="28" dur="500" fill="hold"/>
                                        <p:tgtEl>
                                          <p:spTgt spid="51"/>
                                        </p:tgtEl>
                                        <p:attrNameLst>
                                          <p:attrName>ppt_x</p:attrName>
                                        </p:attrNameLst>
                                      </p:cBhvr>
                                      <p:tavLst>
                                        <p:tav tm="0">
                                          <p:val>
                                            <p:strVal val="#ppt_x"/>
                                          </p:val>
                                        </p:tav>
                                        <p:tav tm="100000">
                                          <p:val>
                                            <p:strVal val="#ppt_x"/>
                                          </p:val>
                                        </p:tav>
                                      </p:tavLst>
                                    </p:anim>
                                    <p:anim calcmode="lin" valueType="num">
                                      <p:cBhvr additive="base">
                                        <p:cTn id="29" dur="500" fill="hold"/>
                                        <p:tgtEl>
                                          <p:spTgt spid="5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组合 6"/>
          <p:cNvGrpSpPr/>
          <p:nvPr/>
        </p:nvGrpSpPr>
        <p:grpSpPr>
          <a:xfrm>
            <a:off x="256678" y="445078"/>
            <a:ext cx="3256546" cy="561473"/>
            <a:chOff x="561476" y="445078"/>
            <a:chExt cx="3256546" cy="561473"/>
          </a:xfrm>
        </p:grpSpPr>
        <p:grpSp>
          <p:nvGrpSpPr>
            <p:cNvPr id="5" name="组合 4"/>
            <p:cNvGrpSpPr/>
            <p:nvPr/>
          </p:nvGrpSpPr>
          <p:grpSpPr>
            <a:xfrm>
              <a:off x="561476" y="445078"/>
              <a:ext cx="641683" cy="561473"/>
              <a:chOff x="481265" y="545432"/>
              <a:chExt cx="641683" cy="561473"/>
            </a:xfrm>
          </p:grpSpPr>
          <p:sp>
            <p:nvSpPr>
              <p:cNvPr id="2" name="圆: 空心 1"/>
              <p:cNvSpPr/>
              <p:nvPr/>
            </p:nvSpPr>
            <p:spPr>
              <a:xfrm>
                <a:off x="689812" y="545432"/>
                <a:ext cx="433136" cy="433136"/>
              </a:xfrm>
              <a:prstGeom prst="donut">
                <a:avLst/>
              </a:prstGeom>
              <a:solidFill>
                <a:srgbClr val="4F97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28" name="椭圆 27"/>
              <p:cNvSpPr/>
              <p:nvPr/>
            </p:nvSpPr>
            <p:spPr>
              <a:xfrm>
                <a:off x="481265" y="882316"/>
                <a:ext cx="224589" cy="224589"/>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grpSp>
        <p:sp>
          <p:nvSpPr>
            <p:cNvPr id="29" name="文本框 28"/>
            <p:cNvSpPr txBox="1"/>
            <p:nvPr/>
          </p:nvSpPr>
          <p:spPr>
            <a:xfrm>
              <a:off x="1251285" y="464204"/>
              <a:ext cx="2566737" cy="52197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b="0" i="0" u="none" strike="noStrike" kern="1200" cap="none" spc="0" normalizeH="0" baseline="0" noProof="0">
                  <a:ln>
                    <a:noFill/>
                  </a:ln>
                  <a:solidFill>
                    <a:prstClr val="black">
                      <a:lumMod val="65000"/>
                      <a:lumOff val="35000"/>
                    </a:prstClr>
                  </a:solidFill>
                  <a:effectLst/>
                  <a:uLnTx/>
                  <a:uFillTx/>
                  <a:cs typeface="+mn-ea"/>
                  <a:sym typeface="+mn-lt"/>
                </a:rPr>
                <a:t>路线</a:t>
              </a:r>
              <a:r>
                <a:rPr lang="zh-CN" altLang="en-US" sz="2800">
                  <a:solidFill>
                    <a:prstClr val="black">
                      <a:lumMod val="65000"/>
                      <a:lumOff val="35000"/>
                    </a:prstClr>
                  </a:solidFill>
                  <a:cs typeface="+mn-ea"/>
                  <a:sym typeface="+mn-lt"/>
                </a:rPr>
                <a:t>规划</a:t>
              </a:r>
              <a:endParaRPr kumimoji="0" lang="zh-CN" altLang="en-US" sz="2800" b="0" i="0" u="none" strike="noStrike" kern="1200" cap="none" spc="0" normalizeH="0" baseline="0" noProof="0" dirty="0">
                <a:ln>
                  <a:noFill/>
                </a:ln>
                <a:solidFill>
                  <a:prstClr val="black">
                    <a:lumMod val="65000"/>
                    <a:lumOff val="35000"/>
                  </a:prstClr>
                </a:solidFill>
                <a:effectLst/>
                <a:uLnTx/>
                <a:uFillTx/>
                <a:cs typeface="+mn-ea"/>
                <a:sym typeface="+mn-lt"/>
              </a:endParaRPr>
            </a:p>
          </p:txBody>
        </p:sp>
      </p:grpSp>
      <p:grpSp>
        <p:nvGrpSpPr>
          <p:cNvPr id="3" name="组合 2"/>
          <p:cNvGrpSpPr/>
          <p:nvPr/>
        </p:nvGrpSpPr>
        <p:grpSpPr>
          <a:xfrm>
            <a:off x="1005840" y="2212975"/>
            <a:ext cx="10298430" cy="3493135"/>
            <a:chOff x="1584" y="3485"/>
            <a:chExt cx="16218" cy="5501"/>
          </a:xfrm>
        </p:grpSpPr>
        <p:sp>
          <p:nvSpPr>
            <p:cNvPr id="4" name="Oval 7"/>
            <p:cNvSpPr>
              <a:spLocks noChangeArrowheads="1"/>
            </p:cNvSpPr>
            <p:nvPr>
              <p:custDataLst>
                <p:tags r:id="rId1"/>
              </p:custDataLst>
            </p:nvPr>
          </p:nvSpPr>
          <p:spPr bwMode="auto">
            <a:xfrm rot="2700000">
              <a:off x="6721" y="7138"/>
              <a:ext cx="1498" cy="1482"/>
            </a:xfrm>
            <a:prstGeom prst="roundRect">
              <a:avLst/>
            </a:prstGeom>
            <a:solidFill>
              <a:srgbClr val="FFC000"/>
            </a:solidFill>
            <a:ln>
              <a:noFill/>
            </a:ln>
            <a:effectLst>
              <a:outerShdw blurRad="190500" dist="38100" dir="2700000" algn="tl" rotWithShape="0">
                <a:prstClr val="black">
                  <a:alpha val="20000"/>
                </a:prstClr>
              </a:outerShdw>
            </a:effec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buFont typeface="Arial" panose="020B0604020202020204" pitchFamily="34" charset="0"/>
                <a:buNone/>
              </a:pPr>
              <a:endParaRPr lang="zh-CN" altLang="zh-CN" sz="2800" dirty="0">
                <a:solidFill>
                  <a:schemeClr val="tx1">
                    <a:lumMod val="75000"/>
                    <a:lumOff val="25000"/>
                  </a:schemeClr>
                </a:solidFill>
                <a:latin typeface="+mn-lt"/>
                <a:ea typeface="+mn-ea"/>
                <a:cs typeface="+mn-ea"/>
                <a:sym typeface="+mn-lt"/>
              </a:endParaRPr>
            </a:p>
          </p:txBody>
        </p:sp>
        <p:sp>
          <p:nvSpPr>
            <p:cNvPr id="6" name="Oval 13"/>
            <p:cNvSpPr>
              <a:spLocks noChangeArrowheads="1"/>
            </p:cNvSpPr>
            <p:nvPr>
              <p:custDataLst>
                <p:tags r:id="rId2"/>
              </p:custDataLst>
            </p:nvPr>
          </p:nvSpPr>
          <p:spPr bwMode="auto">
            <a:xfrm rot="2700000">
              <a:off x="15602" y="7138"/>
              <a:ext cx="1498" cy="1482"/>
            </a:xfrm>
            <a:prstGeom prst="roundRect">
              <a:avLst/>
            </a:prstGeom>
            <a:solidFill>
              <a:srgbClr val="FFC000"/>
            </a:solidFill>
            <a:ln>
              <a:noFill/>
            </a:ln>
            <a:effectLst>
              <a:outerShdw blurRad="190500" dist="38100" dir="2700000" algn="tl" rotWithShape="0">
                <a:prstClr val="black">
                  <a:alpha val="20000"/>
                </a:prstClr>
              </a:outerShdw>
            </a:effec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buFont typeface="Arial" panose="020B0604020202020204" pitchFamily="34" charset="0"/>
                <a:buNone/>
              </a:pPr>
              <a:endParaRPr lang="zh-CN" altLang="zh-CN" sz="2800" dirty="0">
                <a:solidFill>
                  <a:schemeClr val="tx1">
                    <a:lumMod val="75000"/>
                    <a:lumOff val="25000"/>
                  </a:schemeClr>
                </a:solidFill>
                <a:latin typeface="+mn-lt"/>
                <a:ea typeface="+mn-ea"/>
                <a:cs typeface="+mn-ea"/>
                <a:sym typeface="+mn-lt"/>
              </a:endParaRPr>
            </a:p>
          </p:txBody>
        </p:sp>
        <p:sp>
          <p:nvSpPr>
            <p:cNvPr id="8" name="Oval 4"/>
            <p:cNvSpPr>
              <a:spLocks noChangeArrowheads="1"/>
            </p:cNvSpPr>
            <p:nvPr>
              <p:custDataLst>
                <p:tags r:id="rId3"/>
              </p:custDataLst>
            </p:nvPr>
          </p:nvSpPr>
          <p:spPr bwMode="auto">
            <a:xfrm rot="2700000">
              <a:off x="2376" y="3493"/>
              <a:ext cx="1498" cy="1482"/>
            </a:xfrm>
            <a:prstGeom prst="roundRect">
              <a:avLst/>
            </a:prstGeom>
            <a:solidFill>
              <a:srgbClr val="4F97CD"/>
            </a:solidFill>
            <a:ln>
              <a:noFill/>
            </a:ln>
            <a:effectLst>
              <a:outerShdw blurRad="190500" dist="38100" dir="2700000" algn="tl" rotWithShape="0">
                <a:prstClr val="black">
                  <a:alpha val="20000"/>
                </a:prstClr>
              </a:outerShdw>
            </a:effec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buFont typeface="Arial" panose="020B0604020202020204" pitchFamily="34" charset="0"/>
                <a:buNone/>
              </a:pPr>
              <a:endParaRPr lang="zh-CN" altLang="zh-CN" sz="2800" dirty="0">
                <a:solidFill>
                  <a:schemeClr val="tx1">
                    <a:lumMod val="75000"/>
                    <a:lumOff val="25000"/>
                  </a:schemeClr>
                </a:solidFill>
                <a:latin typeface="+mn-lt"/>
                <a:ea typeface="+mn-ea"/>
                <a:cs typeface="+mn-ea"/>
                <a:sym typeface="+mn-lt"/>
              </a:endParaRPr>
            </a:p>
          </p:txBody>
        </p:sp>
        <p:sp>
          <p:nvSpPr>
            <p:cNvPr id="9" name="Oval 10"/>
            <p:cNvSpPr>
              <a:spLocks noChangeArrowheads="1"/>
            </p:cNvSpPr>
            <p:nvPr>
              <p:custDataLst>
                <p:tags r:id="rId4"/>
              </p:custDataLst>
            </p:nvPr>
          </p:nvSpPr>
          <p:spPr bwMode="auto">
            <a:xfrm rot="2700000">
              <a:off x="11084" y="3493"/>
              <a:ext cx="1498" cy="1482"/>
            </a:xfrm>
            <a:prstGeom prst="roundRect">
              <a:avLst/>
            </a:prstGeom>
            <a:solidFill>
              <a:srgbClr val="4F97CD"/>
            </a:solidFill>
            <a:ln>
              <a:noFill/>
            </a:ln>
            <a:effectLst>
              <a:outerShdw blurRad="190500" dist="38100" dir="2700000" algn="tl" rotWithShape="0">
                <a:prstClr val="black">
                  <a:alpha val="20000"/>
                </a:prstClr>
              </a:outerShdw>
            </a:effec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buFont typeface="Arial" panose="020B0604020202020204" pitchFamily="34" charset="0"/>
                <a:buNone/>
              </a:pPr>
              <a:endParaRPr lang="zh-CN" altLang="zh-CN" sz="2800" dirty="0">
                <a:solidFill>
                  <a:schemeClr val="tx1">
                    <a:lumMod val="75000"/>
                    <a:lumOff val="25000"/>
                  </a:schemeClr>
                </a:solidFill>
                <a:latin typeface="+mn-lt"/>
                <a:ea typeface="+mn-ea"/>
                <a:cs typeface="+mn-ea"/>
                <a:sym typeface="+mn-lt"/>
              </a:endParaRPr>
            </a:p>
          </p:txBody>
        </p:sp>
        <p:grpSp>
          <p:nvGrpSpPr>
            <p:cNvPr id="10" name="组合 9"/>
            <p:cNvGrpSpPr/>
            <p:nvPr/>
          </p:nvGrpSpPr>
          <p:grpSpPr>
            <a:xfrm>
              <a:off x="1584" y="5952"/>
              <a:ext cx="3235" cy="1900"/>
              <a:chOff x="1005916" y="3416788"/>
              <a:chExt cx="2053943" cy="1206465"/>
            </a:xfrm>
          </p:grpSpPr>
          <p:sp>
            <p:nvSpPr>
              <p:cNvPr id="11" name="TextBox 76"/>
              <p:cNvSpPr txBox="1"/>
              <p:nvPr>
                <p:custDataLst>
                  <p:tags r:id="rId14"/>
                </p:custDataLst>
              </p:nvPr>
            </p:nvSpPr>
            <p:spPr>
              <a:xfrm>
                <a:off x="1005916" y="3416788"/>
                <a:ext cx="2053943" cy="369332"/>
              </a:xfrm>
              <a:prstGeom prst="rect">
                <a:avLst/>
              </a:prstGeom>
              <a:noFill/>
            </p:spPr>
            <p:txBody>
              <a:bodyPr wrap="square" rtlCol="0">
                <a:spAutoFit/>
              </a:bodyPr>
              <a:lstStyle/>
              <a:p>
                <a:pPr algn="ctr"/>
                <a:r>
                  <a:rPr lang="zh-CN" altLang="en-US" b="1">
                    <a:solidFill>
                      <a:schemeClr val="tx1">
                        <a:lumMod val="75000"/>
                        <a:lumOff val="25000"/>
                      </a:schemeClr>
                    </a:solidFill>
                    <a:cs typeface="+mn-ea"/>
                    <a:sym typeface="+mn-lt"/>
                  </a:rPr>
                  <a:t>金丹科技创业大厦</a:t>
                </a:r>
                <a:endParaRPr lang="zh-CN" altLang="en-US" b="1" dirty="0">
                  <a:solidFill>
                    <a:schemeClr val="tx1">
                      <a:lumMod val="75000"/>
                      <a:lumOff val="25000"/>
                    </a:schemeClr>
                  </a:solidFill>
                  <a:cs typeface="+mn-ea"/>
                  <a:sym typeface="+mn-lt"/>
                </a:endParaRPr>
              </a:p>
            </p:txBody>
          </p:sp>
          <p:sp>
            <p:nvSpPr>
              <p:cNvPr id="12" name="文本框 11"/>
              <p:cNvSpPr txBox="1"/>
              <p:nvPr>
                <p:custDataLst>
                  <p:tags r:id="rId15"/>
                </p:custDataLst>
              </p:nvPr>
            </p:nvSpPr>
            <p:spPr>
              <a:xfrm>
                <a:off x="1009697" y="3830087"/>
                <a:ext cx="1972963" cy="793166"/>
              </a:xfrm>
              <a:prstGeom prst="rect">
                <a:avLst/>
              </a:prstGeom>
              <a:noFill/>
            </p:spPr>
            <p:txBody>
              <a:bodyPr wrap="square" rtlCol="0">
                <a:spAutoFit/>
              </a:bodyPr>
              <a:lstStyle/>
              <a:p>
                <a:pPr algn="ctr">
                  <a:lnSpc>
                    <a:spcPct val="130000"/>
                  </a:lnSpc>
                </a:pPr>
                <a:r>
                  <a:rPr lang="zh-CN" altLang="en-US" sz="1200">
                    <a:solidFill>
                      <a:schemeClr val="tx1">
                        <a:lumMod val="50000"/>
                        <a:lumOff val="50000"/>
                      </a:schemeClr>
                    </a:solidFill>
                    <a:cs typeface="+mn-ea"/>
                    <a:sym typeface="+mn-lt"/>
                  </a:rPr>
                  <a:t>位于芙蓉区的写字楼</a:t>
                </a:r>
                <a:endParaRPr lang="en-US" altLang="zh-CN" sz="1200">
                  <a:solidFill>
                    <a:schemeClr val="tx1">
                      <a:lumMod val="50000"/>
                      <a:lumOff val="50000"/>
                    </a:schemeClr>
                  </a:solidFill>
                  <a:cs typeface="+mn-ea"/>
                  <a:sym typeface="+mn-lt"/>
                </a:endParaRPr>
              </a:p>
              <a:p>
                <a:pPr algn="ctr">
                  <a:lnSpc>
                    <a:spcPct val="130000"/>
                  </a:lnSpc>
                </a:pPr>
                <a:r>
                  <a:rPr lang="zh-CN" altLang="en-US" sz="1200">
                    <a:solidFill>
                      <a:schemeClr val="tx1">
                        <a:lumMod val="50000"/>
                        <a:lumOff val="50000"/>
                      </a:schemeClr>
                    </a:solidFill>
                    <a:cs typeface="+mn-ea"/>
                    <a:sym typeface="+mn-lt"/>
                  </a:rPr>
                  <a:t>集中性的工业园区</a:t>
                </a:r>
                <a:endParaRPr lang="en-US" altLang="zh-CN" sz="1200">
                  <a:solidFill>
                    <a:schemeClr val="tx1">
                      <a:lumMod val="50000"/>
                      <a:lumOff val="50000"/>
                    </a:schemeClr>
                  </a:solidFill>
                  <a:cs typeface="+mn-ea"/>
                  <a:sym typeface="+mn-lt"/>
                </a:endParaRPr>
              </a:p>
              <a:p>
                <a:pPr algn="ctr">
                  <a:lnSpc>
                    <a:spcPct val="130000"/>
                  </a:lnSpc>
                </a:pPr>
                <a:endParaRPr lang="en-US" altLang="zh-CN" sz="1200" dirty="0">
                  <a:solidFill>
                    <a:schemeClr val="tx1">
                      <a:lumMod val="50000"/>
                      <a:lumOff val="50000"/>
                    </a:schemeClr>
                  </a:solidFill>
                  <a:cs typeface="+mn-ea"/>
                  <a:sym typeface="+mn-lt"/>
                </a:endParaRPr>
              </a:p>
            </p:txBody>
          </p:sp>
        </p:grpSp>
        <p:grpSp>
          <p:nvGrpSpPr>
            <p:cNvPr id="13" name="组合 12"/>
            <p:cNvGrpSpPr/>
            <p:nvPr/>
          </p:nvGrpSpPr>
          <p:grpSpPr>
            <a:xfrm>
              <a:off x="5812" y="4245"/>
              <a:ext cx="3273" cy="1520"/>
              <a:chOff x="3690746" y="2332958"/>
              <a:chExt cx="2078149" cy="965501"/>
            </a:xfrm>
          </p:grpSpPr>
          <p:sp>
            <p:nvSpPr>
              <p:cNvPr id="14" name="TextBox 76"/>
              <p:cNvSpPr txBox="1"/>
              <p:nvPr>
                <p:custDataLst>
                  <p:tags r:id="rId12"/>
                </p:custDataLst>
              </p:nvPr>
            </p:nvSpPr>
            <p:spPr>
              <a:xfrm>
                <a:off x="3690746" y="2332958"/>
                <a:ext cx="2078149" cy="369332"/>
              </a:xfrm>
              <a:prstGeom prst="rect">
                <a:avLst/>
              </a:prstGeom>
              <a:noFill/>
            </p:spPr>
            <p:txBody>
              <a:bodyPr wrap="square" rtlCol="0">
                <a:spAutoFit/>
              </a:bodyPr>
              <a:lstStyle/>
              <a:p>
                <a:pPr algn="ctr"/>
                <a:r>
                  <a:rPr lang="zh-CN" altLang="en-US" b="1">
                    <a:solidFill>
                      <a:schemeClr val="tx1">
                        <a:lumMod val="75000"/>
                        <a:lumOff val="25000"/>
                      </a:schemeClr>
                    </a:solidFill>
                    <a:cs typeface="+mn-ea"/>
                    <a:sym typeface="+mn-lt"/>
                  </a:rPr>
                  <a:t>火炬村地铁站周边</a:t>
                </a:r>
                <a:endParaRPr lang="zh-CN" altLang="en-US" b="1" dirty="0">
                  <a:solidFill>
                    <a:schemeClr val="tx1">
                      <a:lumMod val="75000"/>
                      <a:lumOff val="25000"/>
                    </a:schemeClr>
                  </a:solidFill>
                  <a:cs typeface="+mn-ea"/>
                  <a:sym typeface="+mn-lt"/>
                </a:endParaRPr>
              </a:p>
            </p:txBody>
          </p:sp>
          <p:sp>
            <p:nvSpPr>
              <p:cNvPr id="15" name="文本框 14"/>
              <p:cNvSpPr txBox="1"/>
              <p:nvPr>
                <p:custDataLst>
                  <p:tags r:id="rId13"/>
                </p:custDataLst>
              </p:nvPr>
            </p:nvSpPr>
            <p:spPr>
              <a:xfrm>
                <a:off x="3721421" y="2746257"/>
                <a:ext cx="1972963" cy="552202"/>
              </a:xfrm>
              <a:prstGeom prst="rect">
                <a:avLst/>
              </a:prstGeom>
              <a:noFill/>
            </p:spPr>
            <p:txBody>
              <a:bodyPr wrap="square" rtlCol="0">
                <a:spAutoFit/>
              </a:bodyPr>
              <a:lstStyle/>
              <a:p>
                <a:pPr algn="ctr">
                  <a:lnSpc>
                    <a:spcPct val="130000"/>
                  </a:lnSpc>
                </a:pPr>
                <a:r>
                  <a:rPr lang="zh-CN" altLang="en-US" sz="1200">
                    <a:solidFill>
                      <a:schemeClr val="tx1">
                        <a:lumMod val="50000"/>
                        <a:lumOff val="50000"/>
                      </a:schemeClr>
                    </a:solidFill>
                    <a:cs typeface="+mn-ea"/>
                    <a:sym typeface="+mn-lt"/>
                  </a:rPr>
                  <a:t>龙锦记潮汕牛肉火锅</a:t>
                </a:r>
                <a:r>
                  <a:rPr lang="en-US" altLang="zh-CN" sz="1200">
                    <a:solidFill>
                      <a:schemeClr val="tx1">
                        <a:lumMod val="50000"/>
                        <a:lumOff val="50000"/>
                      </a:schemeClr>
                    </a:solidFill>
                    <a:cs typeface="+mn-ea"/>
                    <a:sym typeface="+mn-lt"/>
                  </a:rPr>
                  <a:t>(</a:t>
                </a:r>
                <a:r>
                  <a:rPr lang="zh-CN" altLang="en-US" sz="1200">
                    <a:solidFill>
                      <a:schemeClr val="tx1">
                        <a:lumMod val="50000"/>
                        <a:lumOff val="50000"/>
                      </a:schemeClr>
                    </a:solidFill>
                    <a:cs typeface="+mn-ea"/>
                    <a:sym typeface="+mn-lt"/>
                  </a:rPr>
                  <a:t>长城</a:t>
                </a:r>
                <a:r>
                  <a:rPr lang="en-US" altLang="zh-CN" sz="1200">
                    <a:solidFill>
                      <a:schemeClr val="tx1">
                        <a:lumMod val="50000"/>
                        <a:lumOff val="50000"/>
                      </a:schemeClr>
                    </a:solidFill>
                    <a:cs typeface="+mn-ea"/>
                    <a:sym typeface="+mn-lt"/>
                  </a:rPr>
                  <a:t>·</a:t>
                </a:r>
                <a:r>
                  <a:rPr lang="zh-CN" altLang="en-US" sz="1200">
                    <a:solidFill>
                      <a:schemeClr val="tx1">
                        <a:lumMod val="50000"/>
                        <a:lumOff val="50000"/>
                      </a:schemeClr>
                    </a:solidFill>
                    <a:cs typeface="+mn-ea"/>
                    <a:sym typeface="+mn-lt"/>
                  </a:rPr>
                  <a:t>万悦汇店</a:t>
                </a:r>
                <a:r>
                  <a:rPr lang="en-US" altLang="zh-CN" sz="1200">
                    <a:solidFill>
                      <a:schemeClr val="tx1">
                        <a:lumMod val="50000"/>
                        <a:lumOff val="50000"/>
                      </a:schemeClr>
                    </a:solidFill>
                    <a:cs typeface="+mn-ea"/>
                    <a:sym typeface="+mn-lt"/>
                  </a:rPr>
                  <a:t>)</a:t>
                </a:r>
                <a:endParaRPr lang="en-US" altLang="zh-CN" sz="1200" dirty="0">
                  <a:solidFill>
                    <a:schemeClr val="tx1">
                      <a:lumMod val="50000"/>
                      <a:lumOff val="50000"/>
                    </a:schemeClr>
                  </a:solidFill>
                  <a:cs typeface="+mn-ea"/>
                  <a:sym typeface="+mn-lt"/>
                </a:endParaRPr>
              </a:p>
            </p:txBody>
          </p:sp>
        </p:grpSp>
        <p:grpSp>
          <p:nvGrpSpPr>
            <p:cNvPr id="16" name="组合 15"/>
            <p:cNvGrpSpPr/>
            <p:nvPr/>
          </p:nvGrpSpPr>
          <p:grpSpPr>
            <a:xfrm>
              <a:off x="10280" y="5952"/>
              <a:ext cx="3195" cy="3034"/>
              <a:chOff x="6528091" y="3416788"/>
              <a:chExt cx="2029088" cy="1926587"/>
            </a:xfrm>
          </p:grpSpPr>
          <p:sp>
            <p:nvSpPr>
              <p:cNvPr id="17" name="TextBox 76"/>
              <p:cNvSpPr txBox="1"/>
              <p:nvPr>
                <p:custDataLst>
                  <p:tags r:id="rId10"/>
                </p:custDataLst>
              </p:nvPr>
            </p:nvSpPr>
            <p:spPr>
              <a:xfrm>
                <a:off x="6528091" y="3416788"/>
                <a:ext cx="2029088" cy="369332"/>
              </a:xfrm>
              <a:prstGeom prst="rect">
                <a:avLst/>
              </a:prstGeom>
              <a:noFill/>
            </p:spPr>
            <p:txBody>
              <a:bodyPr wrap="square" rtlCol="0">
                <a:spAutoFit/>
              </a:bodyPr>
              <a:lstStyle/>
              <a:p>
                <a:pPr algn="ctr"/>
                <a:r>
                  <a:rPr lang="zh-CN" altLang="en-US" b="1">
                    <a:solidFill>
                      <a:schemeClr val="tx1">
                        <a:lumMod val="75000"/>
                        <a:lumOff val="25000"/>
                      </a:schemeClr>
                    </a:solidFill>
                    <a:cs typeface="+mn-ea"/>
                    <a:sym typeface="+mn-lt"/>
                  </a:rPr>
                  <a:t>马王堆地铁站周边</a:t>
                </a:r>
                <a:endParaRPr lang="zh-CN" altLang="en-US" b="1" dirty="0">
                  <a:solidFill>
                    <a:schemeClr val="tx1">
                      <a:lumMod val="75000"/>
                      <a:lumOff val="25000"/>
                    </a:schemeClr>
                  </a:solidFill>
                  <a:cs typeface="+mn-ea"/>
                  <a:sym typeface="+mn-lt"/>
                </a:endParaRPr>
              </a:p>
            </p:txBody>
          </p:sp>
          <p:sp>
            <p:nvSpPr>
              <p:cNvPr id="18" name="文本框 17"/>
              <p:cNvSpPr txBox="1"/>
              <p:nvPr>
                <p:custDataLst>
                  <p:tags r:id="rId11"/>
                </p:custDataLst>
              </p:nvPr>
            </p:nvSpPr>
            <p:spPr>
              <a:xfrm>
                <a:off x="6531873" y="3830087"/>
                <a:ext cx="1972963" cy="1513288"/>
              </a:xfrm>
              <a:prstGeom prst="rect">
                <a:avLst/>
              </a:prstGeom>
              <a:noFill/>
            </p:spPr>
            <p:txBody>
              <a:bodyPr wrap="square" rtlCol="0">
                <a:spAutoFit/>
              </a:bodyPr>
              <a:lstStyle/>
              <a:p>
                <a:pPr algn="ctr">
                  <a:lnSpc>
                    <a:spcPct val="130000"/>
                  </a:lnSpc>
                </a:pPr>
                <a:r>
                  <a:rPr lang="zh-CN" altLang="en-US" sz="1200">
                    <a:solidFill>
                      <a:schemeClr val="tx1">
                        <a:lumMod val="50000"/>
                        <a:lumOff val="50000"/>
                      </a:schemeClr>
                    </a:solidFill>
                    <a:cs typeface="+mn-ea"/>
                    <a:sym typeface="+mn-lt"/>
                  </a:rPr>
                  <a:t>东鹏瓷砖木板砖</a:t>
                </a:r>
                <a:endParaRPr lang="en-US" altLang="zh-CN" sz="1200">
                  <a:solidFill>
                    <a:schemeClr val="tx1">
                      <a:lumMod val="50000"/>
                      <a:lumOff val="50000"/>
                    </a:schemeClr>
                  </a:solidFill>
                  <a:cs typeface="+mn-ea"/>
                  <a:sym typeface="+mn-lt"/>
                </a:endParaRPr>
              </a:p>
              <a:p>
                <a:pPr algn="ctr">
                  <a:lnSpc>
                    <a:spcPct val="130000"/>
                  </a:lnSpc>
                </a:pPr>
                <a:r>
                  <a:rPr lang="zh-CN" altLang="en-US" sz="1200">
                    <a:solidFill>
                      <a:schemeClr val="tx1">
                        <a:lumMod val="50000"/>
                        <a:lumOff val="50000"/>
                      </a:schemeClr>
                    </a:solidFill>
                    <a:cs typeface="+mn-ea"/>
                    <a:sym typeface="+mn-lt"/>
                  </a:rPr>
                  <a:t>溪上茶馆</a:t>
                </a:r>
                <a:endParaRPr lang="en-US" altLang="zh-CN" sz="1200">
                  <a:solidFill>
                    <a:schemeClr val="tx1">
                      <a:lumMod val="50000"/>
                      <a:lumOff val="50000"/>
                    </a:schemeClr>
                  </a:solidFill>
                  <a:cs typeface="+mn-ea"/>
                  <a:sym typeface="+mn-lt"/>
                </a:endParaRPr>
              </a:p>
              <a:p>
                <a:pPr algn="ctr">
                  <a:lnSpc>
                    <a:spcPct val="130000"/>
                  </a:lnSpc>
                </a:pPr>
                <a:r>
                  <a:rPr lang="zh-CN" altLang="en-US" sz="1200">
                    <a:solidFill>
                      <a:schemeClr val="tx1">
                        <a:lumMod val="50000"/>
                        <a:lumOff val="50000"/>
                      </a:schemeClr>
                    </a:solidFill>
                    <a:cs typeface="+mn-ea"/>
                    <a:sym typeface="+mn-lt"/>
                  </a:rPr>
                  <a:t>马王堆早教托育中心</a:t>
                </a:r>
                <a:endParaRPr lang="en-US" altLang="zh-CN" sz="1200">
                  <a:solidFill>
                    <a:schemeClr val="tx1">
                      <a:lumMod val="50000"/>
                      <a:lumOff val="50000"/>
                    </a:schemeClr>
                  </a:solidFill>
                  <a:cs typeface="+mn-ea"/>
                  <a:sym typeface="+mn-lt"/>
                </a:endParaRPr>
              </a:p>
              <a:p>
                <a:pPr algn="ctr">
                  <a:lnSpc>
                    <a:spcPct val="130000"/>
                  </a:lnSpc>
                </a:pPr>
                <a:r>
                  <a:rPr lang="zh-CN" altLang="en-US" sz="1200">
                    <a:solidFill>
                      <a:schemeClr val="tx1">
                        <a:lumMod val="50000"/>
                        <a:lumOff val="50000"/>
                      </a:schemeClr>
                    </a:solidFill>
                    <a:cs typeface="+mn-ea"/>
                    <a:sym typeface="+mn-lt"/>
                  </a:rPr>
                  <a:t>星火台球棋牌俱乐部</a:t>
                </a:r>
                <a:endParaRPr lang="en-US" altLang="zh-CN" sz="1200">
                  <a:solidFill>
                    <a:schemeClr val="tx1">
                      <a:lumMod val="50000"/>
                      <a:lumOff val="50000"/>
                    </a:schemeClr>
                  </a:solidFill>
                  <a:cs typeface="+mn-ea"/>
                  <a:sym typeface="+mn-lt"/>
                </a:endParaRPr>
              </a:p>
              <a:p>
                <a:pPr algn="ctr">
                  <a:lnSpc>
                    <a:spcPct val="130000"/>
                  </a:lnSpc>
                </a:pPr>
                <a:r>
                  <a:rPr lang="zh-CN" altLang="en-US" sz="1200">
                    <a:solidFill>
                      <a:schemeClr val="tx1">
                        <a:lumMod val="50000"/>
                        <a:lumOff val="50000"/>
                      </a:schemeClr>
                    </a:solidFill>
                    <a:cs typeface="+mn-ea"/>
                    <a:sym typeface="+mn-lt"/>
                  </a:rPr>
                  <a:t>丽音艺术</a:t>
                </a:r>
                <a:endParaRPr lang="en-US" altLang="zh-CN" sz="1200">
                  <a:solidFill>
                    <a:schemeClr val="tx1">
                      <a:lumMod val="50000"/>
                      <a:lumOff val="50000"/>
                    </a:schemeClr>
                  </a:solidFill>
                  <a:cs typeface="+mn-ea"/>
                  <a:sym typeface="+mn-lt"/>
                </a:endParaRPr>
              </a:p>
              <a:p>
                <a:pPr algn="ctr">
                  <a:lnSpc>
                    <a:spcPct val="130000"/>
                  </a:lnSpc>
                </a:pPr>
                <a:r>
                  <a:rPr lang="en-US" altLang="zh-CN" sz="1200">
                    <a:solidFill>
                      <a:schemeClr val="tx1">
                        <a:lumMod val="50000"/>
                        <a:lumOff val="50000"/>
                      </a:schemeClr>
                    </a:solidFill>
                    <a:cs typeface="+mn-ea"/>
                    <a:sym typeface="+mn-lt"/>
                  </a:rPr>
                  <a:t>Home</a:t>
                </a:r>
                <a:r>
                  <a:rPr lang="zh-CN" altLang="en-US" sz="1200">
                    <a:solidFill>
                      <a:schemeClr val="tx1">
                        <a:lumMod val="50000"/>
                        <a:lumOff val="50000"/>
                      </a:schemeClr>
                    </a:solidFill>
                    <a:cs typeface="+mn-ea"/>
                    <a:sym typeface="+mn-lt"/>
                  </a:rPr>
                  <a:t>健身</a:t>
                </a:r>
                <a:endParaRPr lang="en-US" altLang="zh-CN" sz="1200" dirty="0">
                  <a:solidFill>
                    <a:schemeClr val="tx1">
                      <a:lumMod val="50000"/>
                      <a:lumOff val="50000"/>
                    </a:schemeClr>
                  </a:solidFill>
                  <a:cs typeface="+mn-ea"/>
                  <a:sym typeface="+mn-lt"/>
                </a:endParaRPr>
              </a:p>
            </p:txBody>
          </p:sp>
        </p:grpSp>
        <p:grpSp>
          <p:nvGrpSpPr>
            <p:cNvPr id="19" name="组合 18"/>
            <p:cNvGrpSpPr/>
            <p:nvPr/>
          </p:nvGrpSpPr>
          <p:grpSpPr>
            <a:xfrm>
              <a:off x="14695" y="4245"/>
              <a:ext cx="3107" cy="1927"/>
              <a:chOff x="9331290" y="2332958"/>
              <a:chExt cx="1972963" cy="1223856"/>
            </a:xfrm>
          </p:grpSpPr>
          <p:sp>
            <p:nvSpPr>
              <p:cNvPr id="20" name="TextBox 76"/>
              <p:cNvSpPr txBox="1"/>
              <p:nvPr>
                <p:custDataLst>
                  <p:tags r:id="rId8"/>
                </p:custDataLst>
              </p:nvPr>
            </p:nvSpPr>
            <p:spPr>
              <a:xfrm>
                <a:off x="9668173" y="2332958"/>
                <a:ext cx="1299196" cy="369332"/>
              </a:xfrm>
              <a:prstGeom prst="rect">
                <a:avLst/>
              </a:prstGeom>
              <a:noFill/>
            </p:spPr>
            <p:txBody>
              <a:bodyPr wrap="square" rtlCol="0">
                <a:spAutoFit/>
              </a:bodyPr>
              <a:lstStyle/>
              <a:p>
                <a:pPr algn="ctr"/>
                <a:r>
                  <a:rPr lang="zh-CN" altLang="en-US" b="1">
                    <a:solidFill>
                      <a:schemeClr val="tx1">
                        <a:lumMod val="75000"/>
                        <a:lumOff val="25000"/>
                      </a:schemeClr>
                    </a:solidFill>
                    <a:cs typeface="+mn-ea"/>
                    <a:sym typeface="+mn-lt"/>
                  </a:rPr>
                  <a:t>星沙</a:t>
                </a:r>
                <a:endParaRPr lang="zh-CN" altLang="en-US" b="1" dirty="0">
                  <a:solidFill>
                    <a:schemeClr val="tx1">
                      <a:lumMod val="75000"/>
                      <a:lumOff val="25000"/>
                    </a:schemeClr>
                  </a:solidFill>
                  <a:cs typeface="+mn-ea"/>
                  <a:sym typeface="+mn-lt"/>
                </a:endParaRPr>
              </a:p>
            </p:txBody>
          </p:sp>
          <p:sp>
            <p:nvSpPr>
              <p:cNvPr id="21" name="文本框 20"/>
              <p:cNvSpPr txBox="1"/>
              <p:nvPr>
                <p:custDataLst>
                  <p:tags r:id="rId9"/>
                </p:custDataLst>
              </p:nvPr>
            </p:nvSpPr>
            <p:spPr>
              <a:xfrm>
                <a:off x="9331290" y="2746257"/>
                <a:ext cx="1972963" cy="810557"/>
              </a:xfrm>
              <a:prstGeom prst="rect">
                <a:avLst/>
              </a:prstGeom>
              <a:noFill/>
            </p:spPr>
            <p:txBody>
              <a:bodyPr wrap="square" rtlCol="0">
                <a:spAutoFit/>
              </a:bodyPr>
              <a:lstStyle/>
              <a:p>
                <a:pPr algn="ctr">
                  <a:lnSpc>
                    <a:spcPct val="130000"/>
                  </a:lnSpc>
                </a:pPr>
                <a:r>
                  <a:rPr lang="zh-CN" altLang="en-US" sz="1200">
                    <a:solidFill>
                      <a:schemeClr val="tx1">
                        <a:lumMod val="50000"/>
                        <a:lumOff val="50000"/>
                      </a:schemeClr>
                    </a:solidFill>
                    <a:cs typeface="+mn-ea"/>
                    <a:sym typeface="+mn-lt"/>
                  </a:rPr>
                  <a:t>星朵舞蹈艺术中心</a:t>
                </a:r>
              </a:p>
              <a:p>
                <a:pPr algn="ctr">
                  <a:lnSpc>
                    <a:spcPct val="130000"/>
                  </a:lnSpc>
                </a:pPr>
                <a:r>
                  <a:rPr lang="zh-CN" altLang="en-US" sz="1200">
                    <a:solidFill>
                      <a:schemeClr val="tx1">
                        <a:lumMod val="50000"/>
                        <a:lumOff val="50000"/>
                      </a:schemeClr>
                    </a:solidFill>
                    <a:cs typeface="+mn-ea"/>
                    <a:sym typeface="+mn-lt"/>
                  </a:rPr>
                  <a:t>鼎烽少儿跆拳道馆</a:t>
                </a:r>
              </a:p>
              <a:p>
                <a:pPr algn="ctr">
                  <a:lnSpc>
                    <a:spcPct val="130000"/>
                  </a:lnSpc>
                </a:pPr>
                <a:r>
                  <a:rPr lang="zh-CN" altLang="en-US" sz="1200">
                    <a:solidFill>
                      <a:schemeClr val="tx1">
                        <a:lumMod val="50000"/>
                        <a:lumOff val="50000"/>
                      </a:schemeClr>
                    </a:solidFill>
                    <a:cs typeface="+mn-ea"/>
                    <a:sym typeface="+mn-lt"/>
                  </a:rPr>
                  <a:t>倾沫瑜伽普拉提生活馆</a:t>
                </a:r>
                <a:endParaRPr lang="en-US" altLang="zh-CN" sz="1200" dirty="0">
                  <a:solidFill>
                    <a:schemeClr val="tx1">
                      <a:lumMod val="50000"/>
                      <a:lumOff val="50000"/>
                    </a:schemeClr>
                  </a:solidFill>
                  <a:cs typeface="+mn-ea"/>
                  <a:sym typeface="+mn-lt"/>
                </a:endParaRPr>
              </a:p>
            </p:txBody>
          </p:sp>
        </p:grpSp>
        <p:cxnSp>
          <p:nvCxnSpPr>
            <p:cNvPr id="22" name="直接连接符 21"/>
            <p:cNvCxnSpPr/>
            <p:nvPr>
              <p:custDataLst>
                <p:tags r:id="rId5"/>
              </p:custDataLst>
            </p:nvPr>
          </p:nvCxnSpPr>
          <p:spPr>
            <a:xfrm>
              <a:off x="3997" y="4223"/>
              <a:ext cx="2550" cy="3637"/>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custDataLst>
                <p:tags r:id="rId6"/>
              </p:custDataLst>
            </p:nvPr>
          </p:nvCxnSpPr>
          <p:spPr>
            <a:xfrm>
              <a:off x="12723" y="4223"/>
              <a:ext cx="2701" cy="3669"/>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custDataLst>
                <p:tags r:id="rId7"/>
              </p:custDataLst>
            </p:nvPr>
          </p:nvCxnSpPr>
          <p:spPr>
            <a:xfrm flipH="1">
              <a:off x="8427" y="4234"/>
              <a:ext cx="2492" cy="3645"/>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pic>
        <p:nvPicPr>
          <p:cNvPr id="26" name="图片 25"/>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1682301" y="2402148"/>
            <a:ext cx="585769" cy="644693"/>
          </a:xfrm>
          <a:prstGeom prst="rect">
            <a:avLst/>
          </a:prstGeom>
        </p:spPr>
      </p:pic>
      <p:pic>
        <p:nvPicPr>
          <p:cNvPr id="27" name="图片 26"/>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4444485" y="4663673"/>
            <a:ext cx="585769" cy="644693"/>
          </a:xfrm>
          <a:prstGeom prst="rect">
            <a:avLst/>
          </a:prstGeom>
        </p:spPr>
      </p:pic>
      <p:pic>
        <p:nvPicPr>
          <p:cNvPr id="33" name="图片 32"/>
          <p:cNvPicPr>
            <a:picLocks noChangeAspect="1"/>
          </p:cNvPicPr>
          <p:nvPr/>
        </p:nvPicPr>
        <p:blipFill>
          <a:blip r:embed="rId19" cstate="email">
            <a:extLst>
              <a:ext uri="{28A0092B-C50C-407E-A947-70E740481C1C}">
                <a14:useLocalDpi xmlns:a14="http://schemas.microsoft.com/office/drawing/2010/main"/>
              </a:ext>
            </a:extLst>
          </a:blip>
          <a:stretch>
            <a:fillRect/>
          </a:stretch>
        </p:blipFill>
        <p:spPr>
          <a:xfrm>
            <a:off x="7125890" y="2328361"/>
            <a:ext cx="829838" cy="803036"/>
          </a:xfrm>
          <a:prstGeom prst="rect">
            <a:avLst/>
          </a:prstGeom>
        </p:spPr>
      </p:pic>
      <p:pic>
        <p:nvPicPr>
          <p:cNvPr id="35" name="图片 34"/>
          <p:cNvPicPr>
            <a:picLocks noChangeAspect="1"/>
          </p:cNvPicPr>
          <p:nvPr/>
        </p:nvPicPr>
        <p:blipFill>
          <a:blip r:embed="rId20" cstate="email">
            <a:extLst>
              <a:ext uri="{28A0092B-C50C-407E-A947-70E740481C1C}">
                <a14:useLocalDpi xmlns:a14="http://schemas.microsoft.com/office/drawing/2010/main"/>
              </a:ext>
            </a:extLst>
          </a:blip>
          <a:stretch>
            <a:fillRect/>
          </a:stretch>
        </p:blipFill>
        <p:spPr>
          <a:xfrm>
            <a:off x="10033883" y="4648891"/>
            <a:ext cx="714799" cy="69171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500" advClick="0" advTm="0">
        <p:checker/>
      </p:transition>
    </mc:Choice>
    <mc:Fallback xmlns="">
      <p:transition spd="slow" advClick="0" advTm="0">
        <p:checker/>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Oval 2"/>
          <p:cNvSpPr/>
          <p:nvPr/>
        </p:nvSpPr>
        <p:spPr>
          <a:xfrm>
            <a:off x="-861105" y="1014259"/>
            <a:ext cx="3407543" cy="3406878"/>
          </a:xfrm>
          <a:prstGeom prst="ellipse">
            <a:avLst/>
          </a:prstGeom>
          <a:solidFill>
            <a:schemeClr val="accent2">
              <a:alpha val="17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9" name="Oval 5"/>
          <p:cNvSpPr/>
          <p:nvPr/>
        </p:nvSpPr>
        <p:spPr>
          <a:xfrm>
            <a:off x="9281199" y="2165684"/>
            <a:ext cx="2427312" cy="2426838"/>
          </a:xfrm>
          <a:prstGeom prst="ellipse">
            <a:avLst/>
          </a:prstGeom>
          <a:solidFill>
            <a:schemeClr val="accent2">
              <a:alpha val="1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4" name="Oval 5"/>
          <p:cNvSpPr/>
          <p:nvPr/>
        </p:nvSpPr>
        <p:spPr>
          <a:xfrm>
            <a:off x="9281199" y="2165684"/>
            <a:ext cx="2427312" cy="2426838"/>
          </a:xfrm>
          <a:prstGeom prst="ellipse">
            <a:avLst/>
          </a:prstGeom>
          <a:solidFill>
            <a:schemeClr val="accent2">
              <a:alpha val="1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5" name="Oval 6"/>
          <p:cNvSpPr/>
          <p:nvPr/>
        </p:nvSpPr>
        <p:spPr>
          <a:xfrm>
            <a:off x="8728270" y="-190499"/>
            <a:ext cx="3303311" cy="3302667"/>
          </a:xfrm>
          <a:prstGeom prst="ellipse">
            <a:avLst/>
          </a:prstGeom>
          <a:solidFill>
            <a:srgbClr val="4F97CD">
              <a:alpha val="70000"/>
            </a:srgb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6" name="Oval 7"/>
          <p:cNvSpPr/>
          <p:nvPr/>
        </p:nvSpPr>
        <p:spPr>
          <a:xfrm>
            <a:off x="3827878" y="5286068"/>
            <a:ext cx="3407543" cy="3406878"/>
          </a:xfrm>
          <a:prstGeom prst="ellipse">
            <a:avLst/>
          </a:prstGeom>
          <a:solidFill>
            <a:schemeClr val="accent3">
              <a:alpha val="2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30" name="Oval 9"/>
          <p:cNvSpPr/>
          <p:nvPr/>
        </p:nvSpPr>
        <p:spPr>
          <a:xfrm>
            <a:off x="0" y="4906603"/>
            <a:ext cx="2599605" cy="2599097"/>
          </a:xfrm>
          <a:prstGeom prst="ellipse">
            <a:avLst/>
          </a:prstGeom>
          <a:solidFill>
            <a:srgbClr val="4D27D9"/>
          </a:solidFill>
          <a:ln>
            <a:noFill/>
          </a:ln>
          <a:effectLst>
            <a:softEdge rad="1092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33" name="Oval 5"/>
          <p:cNvSpPr/>
          <p:nvPr/>
        </p:nvSpPr>
        <p:spPr>
          <a:xfrm>
            <a:off x="0" y="4554955"/>
            <a:ext cx="3437729" cy="3437060"/>
          </a:xfrm>
          <a:prstGeom prst="ellipse">
            <a:avLst/>
          </a:prstGeom>
          <a:solidFill>
            <a:srgbClr val="76AED8"/>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23" name="Oval 5"/>
          <p:cNvSpPr/>
          <p:nvPr/>
        </p:nvSpPr>
        <p:spPr>
          <a:xfrm>
            <a:off x="100537" y="983228"/>
            <a:ext cx="3437729" cy="3437060"/>
          </a:xfrm>
          <a:prstGeom prst="ellipse">
            <a:avLst/>
          </a:prstGeom>
          <a:solidFill>
            <a:srgbClr val="76AED8"/>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34" name="Oval 5"/>
          <p:cNvSpPr/>
          <p:nvPr/>
        </p:nvSpPr>
        <p:spPr>
          <a:xfrm>
            <a:off x="6128086" y="4859632"/>
            <a:ext cx="1251284" cy="1251040"/>
          </a:xfrm>
          <a:prstGeom prst="ellipse">
            <a:avLst/>
          </a:prstGeom>
          <a:solidFill>
            <a:srgbClr val="4F97CD">
              <a:alpha val="6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36" name="矩形 35"/>
          <p:cNvSpPr/>
          <p:nvPr/>
        </p:nvSpPr>
        <p:spPr>
          <a:xfrm>
            <a:off x="521369" y="637673"/>
            <a:ext cx="11149263" cy="5582654"/>
          </a:xfrm>
          <a:prstGeom prst="rect">
            <a:avLst/>
          </a:prstGeom>
          <a:solidFill>
            <a:schemeClr val="bg1">
              <a:alpha val="40000"/>
            </a:schemeClr>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2286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dirty="0">
              <a:ln>
                <a:noFill/>
              </a:ln>
              <a:solidFill>
                <a:srgbClr val="FFFFFF"/>
              </a:solidFill>
              <a:effectLst/>
              <a:uLnTx/>
              <a:uFillTx/>
              <a:cs typeface="+mn-ea"/>
              <a:sym typeface="+mn-lt"/>
            </a:endParaRPr>
          </a:p>
        </p:txBody>
      </p:sp>
      <p:sp>
        <p:nvSpPr>
          <p:cNvPr id="22" name="Oval 5"/>
          <p:cNvSpPr/>
          <p:nvPr/>
        </p:nvSpPr>
        <p:spPr>
          <a:xfrm>
            <a:off x="6609348" y="1024670"/>
            <a:ext cx="4721096" cy="4720177"/>
          </a:xfrm>
          <a:prstGeom prst="ellipse">
            <a:avLst/>
          </a:prstGeom>
          <a:solidFill>
            <a:srgbClr val="FFC000">
              <a:alpha val="34000"/>
            </a:srgb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grpSp>
        <p:nvGrpSpPr>
          <p:cNvPr id="45" name="组合 44"/>
          <p:cNvGrpSpPr/>
          <p:nvPr/>
        </p:nvGrpSpPr>
        <p:grpSpPr>
          <a:xfrm>
            <a:off x="10343147" y="5646821"/>
            <a:ext cx="786064" cy="224590"/>
            <a:chOff x="818147" y="5646821"/>
            <a:chExt cx="786064" cy="224590"/>
          </a:xfrm>
          <a:solidFill>
            <a:srgbClr val="4F97CD"/>
          </a:solidFill>
        </p:grpSpPr>
        <p:sp>
          <p:nvSpPr>
            <p:cNvPr id="46" name="椭圆 45"/>
            <p:cNvSpPr/>
            <p:nvPr/>
          </p:nvSpPr>
          <p:spPr>
            <a:xfrm>
              <a:off x="818147" y="5646821"/>
              <a:ext cx="224590" cy="224590"/>
            </a:xfrm>
            <a:prstGeom prst="ellipse">
              <a:avLst/>
            </a:prstGeom>
            <a:gr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dirty="0">
                <a:ln>
                  <a:noFill/>
                </a:ln>
                <a:solidFill>
                  <a:srgbClr val="FFFFFF"/>
                </a:solidFill>
                <a:effectLst/>
                <a:uLnTx/>
                <a:uFillTx/>
                <a:cs typeface="+mn-ea"/>
                <a:sym typeface="+mn-lt"/>
              </a:endParaRPr>
            </a:p>
          </p:txBody>
        </p:sp>
        <p:sp>
          <p:nvSpPr>
            <p:cNvPr id="56" name="圆: 空心 55"/>
            <p:cNvSpPr/>
            <p:nvPr/>
          </p:nvSpPr>
          <p:spPr>
            <a:xfrm>
              <a:off x="1098884" y="5646821"/>
              <a:ext cx="224590" cy="224590"/>
            </a:xfrm>
            <a:prstGeom prst="donut">
              <a:avLst/>
            </a:prstGeom>
            <a:gr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dirty="0">
                <a:ln>
                  <a:noFill/>
                </a:ln>
                <a:solidFill>
                  <a:srgbClr val="FFFFFF"/>
                </a:solidFill>
                <a:effectLst/>
                <a:uLnTx/>
                <a:uFillTx/>
                <a:cs typeface="+mn-ea"/>
                <a:sym typeface="+mn-lt"/>
              </a:endParaRPr>
            </a:p>
          </p:txBody>
        </p:sp>
        <p:sp>
          <p:nvSpPr>
            <p:cNvPr id="57" name="圆: 空心 56"/>
            <p:cNvSpPr/>
            <p:nvPr/>
          </p:nvSpPr>
          <p:spPr>
            <a:xfrm>
              <a:off x="1379621" y="5646821"/>
              <a:ext cx="224590" cy="224590"/>
            </a:xfrm>
            <a:prstGeom prst="donut">
              <a:avLst/>
            </a:prstGeom>
            <a:gr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dirty="0">
                <a:ln>
                  <a:noFill/>
                </a:ln>
                <a:solidFill>
                  <a:srgbClr val="FFFFFF"/>
                </a:solidFill>
                <a:effectLst/>
                <a:uLnTx/>
                <a:uFillTx/>
                <a:cs typeface="+mn-ea"/>
                <a:sym typeface="+mn-lt"/>
              </a:endParaRPr>
            </a:p>
          </p:txBody>
        </p:sp>
      </p:grpSp>
      <p:grpSp>
        <p:nvGrpSpPr>
          <p:cNvPr id="5" name="组合 4"/>
          <p:cNvGrpSpPr/>
          <p:nvPr/>
        </p:nvGrpSpPr>
        <p:grpSpPr>
          <a:xfrm>
            <a:off x="4258209" y="594204"/>
            <a:ext cx="3789948" cy="3789948"/>
            <a:chOff x="1010651" y="1534026"/>
            <a:chExt cx="3789948" cy="3789948"/>
          </a:xfrm>
        </p:grpSpPr>
        <p:grpSp>
          <p:nvGrpSpPr>
            <p:cNvPr id="4" name="组合 3"/>
            <p:cNvGrpSpPr/>
            <p:nvPr/>
          </p:nvGrpSpPr>
          <p:grpSpPr>
            <a:xfrm>
              <a:off x="1010651" y="1534026"/>
              <a:ext cx="3789948" cy="3789948"/>
              <a:chOff x="433137" y="930442"/>
              <a:chExt cx="4507831" cy="4507831"/>
            </a:xfrm>
          </p:grpSpPr>
          <p:sp>
            <p:nvSpPr>
              <p:cNvPr id="21" name="Oval 2"/>
              <p:cNvSpPr/>
              <p:nvPr/>
            </p:nvSpPr>
            <p:spPr>
              <a:xfrm>
                <a:off x="983281" y="1480918"/>
                <a:ext cx="3407543" cy="3406878"/>
              </a:xfrm>
              <a:prstGeom prst="ellipse">
                <a:avLst/>
              </a:prstGeom>
              <a:solidFill>
                <a:schemeClr val="accent2">
                  <a:alpha val="17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grpSp>
            <p:nvGrpSpPr>
              <p:cNvPr id="2" name="组合 1"/>
              <p:cNvGrpSpPr/>
              <p:nvPr/>
            </p:nvGrpSpPr>
            <p:grpSpPr>
              <a:xfrm>
                <a:off x="681502" y="1179196"/>
                <a:ext cx="4011101" cy="4010323"/>
                <a:chOff x="512772" y="994813"/>
                <a:chExt cx="4011101" cy="4010323"/>
              </a:xfrm>
            </p:grpSpPr>
            <p:sp>
              <p:nvSpPr>
                <p:cNvPr id="58" name="Oval 5"/>
                <p:cNvSpPr/>
                <p:nvPr/>
              </p:nvSpPr>
              <p:spPr>
                <a:xfrm>
                  <a:off x="512772" y="994813"/>
                  <a:ext cx="4011101" cy="4010323"/>
                </a:xfrm>
                <a:prstGeom prst="ellipse">
                  <a:avLst/>
                </a:prstGeom>
                <a:solidFill>
                  <a:srgbClr val="4F97CD">
                    <a:alpha val="7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sp>
              <p:nvSpPr>
                <p:cNvPr id="60" name="Oval 5"/>
                <p:cNvSpPr/>
                <p:nvPr/>
              </p:nvSpPr>
              <p:spPr>
                <a:xfrm>
                  <a:off x="885315" y="1435981"/>
                  <a:ext cx="3128592" cy="3127986"/>
                </a:xfrm>
                <a:prstGeom prst="ellipse">
                  <a:avLst/>
                </a:prstGeom>
                <a:gradFill>
                  <a:gsLst>
                    <a:gs pos="0">
                      <a:schemeClr val="accent1">
                        <a:lumMod val="5000"/>
                        <a:lumOff val="95000"/>
                      </a:schemeClr>
                    </a:gs>
                    <a:gs pos="74000">
                      <a:srgbClr val="B1D0E9"/>
                    </a:gs>
                    <a:gs pos="83000">
                      <a:srgbClr val="B1D0E9"/>
                    </a:gs>
                    <a:gs pos="100000">
                      <a:srgbClr val="B1D0E9"/>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900" b="0" i="0" u="none" strike="noStrike" kern="1200" cap="none" spc="0" normalizeH="0" baseline="0" noProof="0" dirty="0">
                    <a:ln>
                      <a:noFill/>
                    </a:ln>
                    <a:solidFill>
                      <a:srgbClr val="FFFFFF"/>
                    </a:solidFill>
                    <a:effectLst/>
                    <a:uLnTx/>
                    <a:uFillTx/>
                    <a:cs typeface="+mn-ea"/>
                    <a:sym typeface="+mn-lt"/>
                  </a:endParaRPr>
                </a:p>
              </p:txBody>
            </p:sp>
          </p:grpSp>
          <p:sp>
            <p:nvSpPr>
              <p:cNvPr id="3" name="弧形 2"/>
              <p:cNvSpPr/>
              <p:nvPr/>
            </p:nvSpPr>
            <p:spPr>
              <a:xfrm>
                <a:off x="433137" y="930442"/>
                <a:ext cx="4507831" cy="4507831"/>
              </a:xfrm>
              <a:prstGeom prst="arc">
                <a:avLst>
                  <a:gd name="adj1" fmla="val 6717068"/>
                  <a:gd name="adj2" fmla="val 20833352"/>
                </a:avLst>
              </a:prstGeom>
              <a:ln>
                <a:solidFill>
                  <a:srgbClr val="4F97CD"/>
                </a:solidFill>
                <a:headEnd type="oval"/>
                <a:tailEnd type="ova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sp>
            <p:nvSpPr>
              <p:cNvPr id="61" name="弧形 60"/>
              <p:cNvSpPr/>
              <p:nvPr/>
            </p:nvSpPr>
            <p:spPr>
              <a:xfrm>
                <a:off x="753978" y="1251283"/>
                <a:ext cx="3866148" cy="3866148"/>
              </a:xfrm>
              <a:prstGeom prst="arc">
                <a:avLst>
                  <a:gd name="adj1" fmla="val 17899546"/>
                  <a:gd name="adj2" fmla="val 10350569"/>
                </a:avLst>
              </a:prstGeom>
              <a:ln>
                <a:solidFill>
                  <a:srgbClr val="4F97CD"/>
                </a:solidFill>
                <a:headEnd type="oval"/>
                <a:tailEnd type="ova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000000"/>
                  </a:solidFill>
                  <a:effectLst/>
                  <a:uLnTx/>
                  <a:uFillTx/>
                  <a:cs typeface="+mn-ea"/>
                  <a:sym typeface="+mn-lt"/>
                </a:endParaRPr>
              </a:p>
            </p:txBody>
          </p:sp>
        </p:grpSp>
        <p:sp>
          <p:nvSpPr>
            <p:cNvPr id="62" name="文本框 61"/>
            <p:cNvSpPr txBox="1"/>
            <p:nvPr/>
          </p:nvSpPr>
          <p:spPr>
            <a:xfrm>
              <a:off x="1434088" y="2828836"/>
              <a:ext cx="2943074"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7200" b="1" i="0" u="none" strike="noStrike" kern="1200" cap="none" spc="0" normalizeH="0" baseline="0" noProof="0" dirty="0">
                  <a:ln>
                    <a:noFill/>
                  </a:ln>
                  <a:solidFill>
                    <a:srgbClr val="4F97CD"/>
                  </a:solidFill>
                  <a:effectLst/>
                  <a:uLnTx/>
                  <a:uFillTx/>
                  <a:cs typeface="+mn-ea"/>
                  <a:sym typeface="+mn-lt"/>
                </a:rPr>
                <a:t>03</a:t>
              </a:r>
              <a:r>
                <a:rPr kumimoji="0" lang="en-US" altLang="zh-CN" sz="2800" b="1" i="0" u="none" strike="noStrike" kern="1200" cap="none" spc="0" normalizeH="0" baseline="0" noProof="0" dirty="0">
                  <a:ln>
                    <a:noFill/>
                  </a:ln>
                  <a:solidFill>
                    <a:srgbClr val="4F97CD"/>
                  </a:solidFill>
                  <a:effectLst/>
                  <a:uLnTx/>
                  <a:uFillTx/>
                  <a:cs typeface="+mn-ea"/>
                  <a:sym typeface="+mn-lt"/>
                </a:rPr>
                <a:t>/Part</a:t>
              </a:r>
              <a:endParaRPr kumimoji="0" lang="en-US" altLang="zh-CN" sz="4400" b="1" i="0" u="none" strike="noStrike" kern="1200" cap="none" spc="0" normalizeH="0" baseline="0" noProof="0" dirty="0">
                <a:ln>
                  <a:noFill/>
                </a:ln>
                <a:solidFill>
                  <a:srgbClr val="4F97CD"/>
                </a:solidFill>
                <a:effectLst/>
                <a:uLnTx/>
                <a:uFillTx/>
                <a:cs typeface="+mn-ea"/>
                <a:sym typeface="+mn-lt"/>
              </a:endParaRPr>
            </a:p>
          </p:txBody>
        </p:sp>
      </p:grpSp>
      <p:sp>
        <p:nvSpPr>
          <p:cNvPr id="65" name="矩形 64"/>
          <p:cNvSpPr/>
          <p:nvPr/>
        </p:nvSpPr>
        <p:spPr>
          <a:xfrm>
            <a:off x="4766211" y="4442485"/>
            <a:ext cx="2646878" cy="830997"/>
          </a:xfrm>
          <a:prstGeom prst="rect">
            <a:avLst/>
          </a:prstGeom>
        </p:spPr>
        <p:txBody>
          <a:bodyPr wrap="none">
            <a:spAutoFit/>
          </a:bodyPr>
          <a:lstStyle/>
          <a:p>
            <a:pPr lvl="0" algn="ctr">
              <a:defRPr/>
            </a:pPr>
            <a:r>
              <a:rPr lang="zh-CN" altLang="en-US" sz="4800">
                <a:solidFill>
                  <a:srgbClr val="000000">
                    <a:lumMod val="65000"/>
                    <a:lumOff val="35000"/>
                  </a:srgbClr>
                </a:solidFill>
                <a:cs typeface="+mn-ea"/>
                <a:sym typeface="+mn-lt"/>
              </a:rPr>
              <a:t>项目详情</a:t>
            </a:r>
            <a:endParaRPr lang="zh-CN" altLang="en-US" sz="4800" dirty="0">
              <a:solidFill>
                <a:srgbClr val="000000">
                  <a:lumMod val="65000"/>
                  <a:lumOff val="35000"/>
                </a:srgbClr>
              </a:solidFill>
              <a:cs typeface="+mn-ea"/>
              <a:sym typeface="+mn-lt"/>
            </a:endParaRPr>
          </a:p>
        </p:txBody>
      </p:sp>
      <p:sp>
        <p:nvSpPr>
          <p:cNvPr id="66" name="矩形 65"/>
          <p:cNvSpPr/>
          <p:nvPr/>
        </p:nvSpPr>
        <p:spPr>
          <a:xfrm>
            <a:off x="3007277" y="5260782"/>
            <a:ext cx="6164745" cy="411480"/>
          </a:xfrm>
          <a:prstGeom prst="rect">
            <a:avLst/>
          </a:prstGeom>
        </p:spPr>
        <p:txBody>
          <a:bodyPr wrap="square">
            <a:spAutoFit/>
          </a:bodyPr>
          <a:lstStyle/>
          <a:p>
            <a:pPr lvl="0" algn="ctr">
              <a:lnSpc>
                <a:spcPts val="2500"/>
              </a:lnSpc>
              <a:defRPr/>
            </a:pPr>
            <a:r>
              <a:rPr lang="en-US" altLang="zh-CN" sz="2000" kern="0">
                <a:solidFill>
                  <a:srgbClr val="000000">
                    <a:lumMod val="65000"/>
                    <a:lumOff val="35000"/>
                  </a:srgbClr>
                </a:solidFill>
                <a:cs typeface="+mn-ea"/>
                <a:sym typeface="+mn-lt"/>
              </a:rPr>
              <a:t>Project Details</a:t>
            </a:r>
            <a:endParaRPr kumimoji="0" lang="zh-CN" altLang="en-US" sz="2000" b="0" i="0" u="none" strike="noStrike" kern="1200" cap="none" spc="0" normalizeH="0" baseline="0" noProof="0" dirty="0">
              <a:ln>
                <a:noFill/>
              </a:ln>
              <a:solidFill>
                <a:prstClr val="black">
                  <a:lumMod val="65000"/>
                  <a:lumOff val="35000"/>
                </a:prstClr>
              </a:solidFill>
              <a:effectLst/>
              <a:uLnTx/>
              <a:uFillTx/>
              <a:cs typeface="+mn-ea"/>
              <a:sym typeface="+mn-lt"/>
            </a:endParaRPr>
          </a:p>
        </p:txBody>
      </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1250" fill="hold"/>
                                        <p:tgtEl>
                                          <p:spTgt spid="20"/>
                                        </p:tgtEl>
                                        <p:attrNameLst>
                                          <p:attrName>ppt_x</p:attrName>
                                        </p:attrNameLst>
                                      </p:cBhvr>
                                      <p:tavLst>
                                        <p:tav tm="0">
                                          <p:val>
                                            <p:strVal val="0-#ppt_w/2"/>
                                          </p:val>
                                        </p:tav>
                                        <p:tav tm="100000">
                                          <p:val>
                                            <p:strVal val="#ppt_x"/>
                                          </p:val>
                                        </p:tav>
                                      </p:tavLst>
                                    </p:anim>
                                    <p:anim calcmode="lin" valueType="num">
                                      <p:cBhvr additive="base">
                                        <p:cTn id="8" dur="1250" fill="hold"/>
                                        <p:tgtEl>
                                          <p:spTgt spid="20"/>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53" presetClass="entr" presetSubtype="16"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par>
                          <p:cTn id="15" fill="hold">
                            <p:stCondLst>
                              <p:cond delay="2000"/>
                            </p:stCondLst>
                            <p:childTnLst>
                              <p:par>
                                <p:cTn id="16" presetID="2" presetClass="entr" presetSubtype="4" decel="100000" fill="hold" grpId="0" nodeType="afterEffect">
                                  <p:stCondLst>
                                    <p:cond delay="0"/>
                                  </p:stCondLst>
                                  <p:childTnLst>
                                    <p:set>
                                      <p:cBhvr>
                                        <p:cTn id="17" dur="1" fill="hold">
                                          <p:stCondLst>
                                            <p:cond delay="0"/>
                                          </p:stCondLst>
                                        </p:cTn>
                                        <p:tgtEl>
                                          <p:spTgt spid="65"/>
                                        </p:tgtEl>
                                        <p:attrNameLst>
                                          <p:attrName>style.visibility</p:attrName>
                                        </p:attrNameLst>
                                      </p:cBhvr>
                                      <p:to>
                                        <p:strVal val="visible"/>
                                      </p:to>
                                    </p:set>
                                    <p:anim calcmode="lin" valueType="num">
                                      <p:cBhvr additive="base">
                                        <p:cTn id="18" dur="1250" fill="hold"/>
                                        <p:tgtEl>
                                          <p:spTgt spid="65"/>
                                        </p:tgtEl>
                                        <p:attrNameLst>
                                          <p:attrName>ppt_x</p:attrName>
                                        </p:attrNameLst>
                                      </p:cBhvr>
                                      <p:tavLst>
                                        <p:tav tm="0">
                                          <p:val>
                                            <p:strVal val="#ppt_x"/>
                                          </p:val>
                                        </p:tav>
                                        <p:tav tm="100000">
                                          <p:val>
                                            <p:strVal val="#ppt_x"/>
                                          </p:val>
                                        </p:tav>
                                      </p:tavLst>
                                    </p:anim>
                                    <p:anim calcmode="lin" valueType="num">
                                      <p:cBhvr additive="base">
                                        <p:cTn id="19" dur="1250" fill="hold"/>
                                        <p:tgtEl>
                                          <p:spTgt spid="65"/>
                                        </p:tgtEl>
                                        <p:attrNameLst>
                                          <p:attrName>ppt_y</p:attrName>
                                        </p:attrNameLst>
                                      </p:cBhvr>
                                      <p:tavLst>
                                        <p:tav tm="0">
                                          <p:val>
                                            <p:strVal val="1+#ppt_h/2"/>
                                          </p:val>
                                        </p:tav>
                                        <p:tav tm="100000">
                                          <p:val>
                                            <p:strVal val="#ppt_y"/>
                                          </p:val>
                                        </p:tav>
                                      </p:tavLst>
                                    </p:anim>
                                  </p:childTnLst>
                                </p:cTn>
                              </p:par>
                              <p:par>
                                <p:cTn id="20" presetID="2" presetClass="entr" presetSubtype="4" decel="100000" fill="hold" grpId="0" nodeType="withEffect">
                                  <p:stCondLst>
                                    <p:cond delay="0"/>
                                  </p:stCondLst>
                                  <p:childTnLst>
                                    <p:set>
                                      <p:cBhvr>
                                        <p:cTn id="21" dur="1" fill="hold">
                                          <p:stCondLst>
                                            <p:cond delay="0"/>
                                          </p:stCondLst>
                                        </p:cTn>
                                        <p:tgtEl>
                                          <p:spTgt spid="66"/>
                                        </p:tgtEl>
                                        <p:attrNameLst>
                                          <p:attrName>style.visibility</p:attrName>
                                        </p:attrNameLst>
                                      </p:cBhvr>
                                      <p:to>
                                        <p:strVal val="visible"/>
                                      </p:to>
                                    </p:set>
                                    <p:anim calcmode="lin" valueType="num">
                                      <p:cBhvr additive="base">
                                        <p:cTn id="22" dur="1250" fill="hold"/>
                                        <p:tgtEl>
                                          <p:spTgt spid="66"/>
                                        </p:tgtEl>
                                        <p:attrNameLst>
                                          <p:attrName>ppt_x</p:attrName>
                                        </p:attrNameLst>
                                      </p:cBhvr>
                                      <p:tavLst>
                                        <p:tav tm="0">
                                          <p:val>
                                            <p:strVal val="#ppt_x"/>
                                          </p:val>
                                        </p:tav>
                                        <p:tav tm="100000">
                                          <p:val>
                                            <p:strVal val="#ppt_x"/>
                                          </p:val>
                                        </p:tav>
                                      </p:tavLst>
                                    </p:anim>
                                    <p:anim calcmode="lin" valueType="num">
                                      <p:cBhvr additive="base">
                                        <p:cTn id="23" dur="1250" fill="hold"/>
                                        <p:tgtEl>
                                          <p:spTgt spid="6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65" grpId="0"/>
      <p:bldP spid="66" grpId="0"/>
    </p:bldLst>
  </p:timing>
</p:sld>
</file>

<file path=ppt/tags/tag1.xml><?xml version="1.0" encoding="utf-8"?>
<p:tagLst xmlns:a="http://schemas.openxmlformats.org/drawingml/2006/main" xmlns:r="http://schemas.openxmlformats.org/officeDocument/2006/relationships" xmlns:p="http://schemas.openxmlformats.org/presentationml/2006/main">
  <p:tag name="KSO_WPP_MARK_KEY" val="6f521cc7-3219-418f-8f38-b73c8e5e63a0"/>
  <p:tag name="COMMONDATA" val="eyJoZGlkIjoiZGZkYzIyNWFkYmIyNGYyMzYzODQxODJlNDdkNmFhNGEifQ=="/>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9.xml><?xml version="1.0" encoding="utf-8"?>
<p:tagLst xmlns:a="http://schemas.openxmlformats.org/drawingml/2006/main" xmlns:r="http://schemas.openxmlformats.org/officeDocument/2006/relationships" xmlns:p="http://schemas.openxmlformats.org/presentationml/2006/main">
  <p:tag name="PA" val="v5.2.11"/>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0.xml><?xml version="1.0" encoding="utf-8"?>
<p:tagLst xmlns:a="http://schemas.openxmlformats.org/drawingml/2006/main" xmlns:r="http://schemas.openxmlformats.org/officeDocument/2006/relationships" xmlns:p="http://schemas.openxmlformats.org/presentationml/2006/main">
  <p:tag name="PA" val="v5.2.11"/>
</p:tagLst>
</file>

<file path=ppt/tags/tag51.xml><?xml version="1.0" encoding="utf-8"?>
<p:tagLst xmlns:a="http://schemas.openxmlformats.org/drawingml/2006/main" xmlns:r="http://schemas.openxmlformats.org/officeDocument/2006/relationships" xmlns:p="http://schemas.openxmlformats.org/presentationml/2006/main">
  <p:tag name="PA" val="v5.2.11"/>
</p:tagLst>
</file>

<file path=ppt/tags/tag52.xml><?xml version="1.0" encoding="utf-8"?>
<p:tagLst xmlns:a="http://schemas.openxmlformats.org/drawingml/2006/main" xmlns:r="http://schemas.openxmlformats.org/officeDocument/2006/relationships" xmlns:p="http://schemas.openxmlformats.org/presentationml/2006/main">
  <p:tag name="PA" val="v5.2.11"/>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
</p:tagLst>
</file>

<file path=ppt/theme/theme1.xml><?xml version="1.0" encoding="utf-8"?>
<a:theme xmlns:a="http://schemas.openxmlformats.org/drawingml/2006/main" name="第一PPT，www.1ppt.com">
  <a:themeElements>
    <a:clrScheme name="GRADIENT-BLUR">
      <a:dk1>
        <a:srgbClr val="000000"/>
      </a:dk1>
      <a:lt1>
        <a:srgbClr val="FFFFFF"/>
      </a:lt1>
      <a:dk2>
        <a:srgbClr val="131F49"/>
      </a:dk2>
      <a:lt2>
        <a:srgbClr val="F8FAFE"/>
      </a:lt2>
      <a:accent1>
        <a:srgbClr val="9E6EFB"/>
      </a:accent1>
      <a:accent2>
        <a:srgbClr val="D17DFC"/>
      </a:accent2>
      <a:accent3>
        <a:srgbClr val="F1CDFC"/>
      </a:accent3>
      <a:accent4>
        <a:srgbClr val="8BD8FD"/>
      </a:accent4>
      <a:accent5>
        <a:srgbClr val="72C0FD"/>
      </a:accent5>
      <a:accent6>
        <a:srgbClr val="F8FAFE"/>
      </a:accent6>
      <a:hlink>
        <a:srgbClr val="9E6EFB"/>
      </a:hlink>
      <a:folHlink>
        <a:srgbClr val="D17DFC"/>
      </a:folHlink>
    </a:clrScheme>
    <a:fontScheme name="b1rzm4pr">
      <a:majorFont>
        <a:latin typeface="印品黑体"/>
        <a:ea typeface="微软雅黑"/>
        <a:cs typeface=""/>
      </a:majorFont>
      <a:minorFont>
        <a:latin typeface="印品黑体"/>
        <a:ea typeface="微软雅黑"/>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DC741"/>
        </a:solidFill>
        <a:ln>
          <a:noFill/>
        </a:ln>
        <a:effectLst>
          <a:softEdge rad="0"/>
        </a:effectLst>
      </a:spPr>
      <a:bodyPr rtlCol="0" anchor="ctr"/>
      <a:lstStyle>
        <a:defPPr marL="0" marR="0" indent="0" algn="ctr" defTabSz="914400" rtl="0" eaLnBrk="1" fontAlgn="auto" latinLnBrk="0" hangingPunct="1">
          <a:lnSpc>
            <a:spcPct val="100000"/>
          </a:lnSpc>
          <a:spcBef>
            <a:spcPts val="0"/>
          </a:spcBef>
          <a:spcAft>
            <a:spcPts val="0"/>
          </a:spcAft>
          <a:buClrTx/>
          <a:buSzTx/>
          <a:buFontTx/>
          <a:buNone/>
          <a:defRPr kumimoji="0" sz="900" b="0" i="0" u="none" strike="noStrike" kern="1200" cap="none" spc="0" normalizeH="0" baseline="0" noProof="0" dirty="0">
            <a:ln>
              <a:noFill/>
            </a:ln>
            <a:solidFill>
              <a:srgbClr val="FFFFFF"/>
            </a:solidFill>
            <a:effectLst/>
            <a:uLnTx/>
            <a:uFillTx/>
            <a:latin typeface="思源宋体 CN" panose="02020400000000000000" pitchFamily="18" charset="-122"/>
            <a:ea typeface="+mn-ea"/>
            <a:cs typeface="+mn-cs"/>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一PPT，www.1ppt.com ">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1rzm4pr">
      <a:majorFont>
        <a:latin typeface="印品黑体"/>
        <a:ea typeface="微软雅黑"/>
        <a:cs typeface=""/>
      </a:majorFont>
      <a:minorFont>
        <a:latin typeface="印品黑体"/>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779</Words>
  <Application>Microsoft Office PowerPoint</Application>
  <PresentationFormat>宽屏</PresentationFormat>
  <Paragraphs>145</Paragraphs>
  <Slides>17</Slides>
  <Notes>17</Notes>
  <HiddenSlides>0</HiddenSlides>
  <MMClips>0</MMClips>
  <ScaleCrop>false</ScaleCrop>
  <HeadingPairs>
    <vt:vector size="6" baseType="variant">
      <vt:variant>
        <vt:lpstr>已用的字体</vt:lpstr>
      </vt:variant>
      <vt:variant>
        <vt:i4>7</vt:i4>
      </vt:variant>
      <vt:variant>
        <vt:lpstr>主题</vt:lpstr>
      </vt:variant>
      <vt:variant>
        <vt:i4>3</vt:i4>
      </vt:variant>
      <vt:variant>
        <vt:lpstr>幻灯片标题</vt:lpstr>
      </vt:variant>
      <vt:variant>
        <vt:i4>17</vt:i4>
      </vt:variant>
    </vt:vector>
  </HeadingPairs>
  <TitlesOfParts>
    <vt:vector size="27" baseType="lpstr">
      <vt:lpstr>Roboto Regular</vt:lpstr>
      <vt:lpstr>等线</vt:lpstr>
      <vt:lpstr>思源宋体 CN</vt:lpstr>
      <vt:lpstr>微软雅黑</vt:lpstr>
      <vt:lpstr>印品黑体</vt:lpstr>
      <vt:lpstr>Arial</vt:lpstr>
      <vt:lpstr>Calibri</vt:lpstr>
      <vt:lpstr>第一PPT，www.1ppt.com</vt:lpstr>
      <vt:lpstr>第一PPT，www.1ppt.com </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第一PPT</Manager>
  <Company>第一PPT，www.1ppt.com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部门周报</dc:title>
  <dc:creator>第一PPT</dc:creator>
  <cp:keywords>www.1ppt.com</cp:keywords>
  <dc:description>www.1ppt.com</dc:description>
  <cp:lastModifiedBy>shuny_2021@outlook.com</cp:lastModifiedBy>
  <cp:revision>75</cp:revision>
  <dcterms:created xsi:type="dcterms:W3CDTF">2021-07-13T03:34:00Z</dcterms:created>
  <dcterms:modified xsi:type="dcterms:W3CDTF">2023-06-27T16:23:28Z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DEAB223A59C641B58F3C038A93B9815E_13</vt:lpwstr>
  </property>
  <property fmtid="{D5CDD505-2E9C-101B-9397-08002B2CF9AE}" pid="3" name="KSOProductBuildVer">
    <vt:lpwstr>2052-11.1.0.14309</vt:lpwstr>
  </property>
</Properties>
</file>