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14"/>
  </p:handoutMasterIdLst>
  <p:sldIdLst>
    <p:sldId id="262" r:id="rId3"/>
    <p:sldId id="260" r:id="rId4"/>
    <p:sldId id="258" r:id="rId5"/>
    <p:sldId id="263" r:id="rId6"/>
    <p:sldId id="288" r:id="rId8"/>
    <p:sldId id="278" r:id="rId9"/>
    <p:sldId id="268" r:id="rId10"/>
    <p:sldId id="279" r:id="rId11"/>
    <p:sldId id="270" r:id="rId12"/>
    <p:sldId id="266" r:id="rId13"/>
  </p:sldIdLst>
  <p:sldSz cx="12192000" cy="6858000"/>
  <p:notesSz cx="6858000" cy="9144000"/>
  <p:embeddedFontLst>
    <p:embeddedFont>
      <p:font typeface="微软雅黑" panose="020B0503020204020204" charset="-122"/>
      <p:regular r:id="rId18"/>
    </p:embeddedFont>
    <p:embeddedFont>
      <p:font typeface="Meiryo" panose="020B0604030504040204" pitchFamily="34" charset="-128"/>
      <p:regular r:id="rId19"/>
    </p:embeddedFont>
    <p:embeddedFont>
      <p:font typeface="Microsoft JhengHei" panose="020B0604030504040204" pitchFamily="34" charset="-120"/>
      <p:regular r:id="rId20"/>
    </p:embeddedFont>
    <p:embeddedFont>
      <p:font typeface="Calibri" panose="020F0502020204030204" charset="0"/>
      <p:regular r:id="rId21"/>
      <p:bold r:id="rId22"/>
      <p:italic r:id="rId23"/>
      <p:boldItalic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465C98"/>
    <a:srgbClr val="E5E5E0"/>
    <a:srgbClr val="8E9CAC"/>
    <a:srgbClr val="4F5261"/>
    <a:srgbClr val="393B45"/>
    <a:srgbClr val="9EAAB8"/>
    <a:srgbClr val="ACB6C2"/>
    <a:srgbClr val="1C6A45"/>
    <a:srgbClr val="207C50"/>
    <a:srgbClr val="808E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84957" autoAdjust="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>
        <p:guide orient="horz" pos="2159"/>
        <p:guide pos="38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font" Target="fonts/font7.fntdata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charset="-122"/>
              </a:defRPr>
            </a:lvl1pPr>
          </a:lstStyle>
          <a:p>
            <a:fld id="{9FD466CF-55C4-49A4-B953-8B9A9C99DAE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charset="-122"/>
              </a:defRPr>
            </a:lvl1pPr>
          </a:lstStyle>
          <a:p>
            <a:fld id="{32BC4255-67D1-48A7-BC35-B563C305CB1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C4255-67D1-48A7-BC35-B563C305CB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C4255-67D1-48A7-BC35-B563C305CB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C4255-67D1-48A7-BC35-B563C305CB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E5E5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6E6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415" y="0"/>
            <a:ext cx="2270234" cy="20811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84DA-0509-4846-A473-4C3F55487C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EE0E-38AD-465F-AF20-5BF6295219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E5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fld id="{F04F84DA-0509-4846-A473-4C3F55487C10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charset="-122"/>
              </a:defRPr>
            </a:lvl1pPr>
          </a:lstStyle>
          <a:p>
            <a:fld id="{BAF7EE0E-38AD-465F-AF20-5BF62952190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635"/>
            <a:ext cx="12192000" cy="4256405"/>
          </a:xfrm>
          <a:prstGeom prst="rect">
            <a:avLst/>
          </a:prstGeom>
          <a:solidFill>
            <a:srgbClr val="4F52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4558249" y="1776788"/>
            <a:ext cx="1311691" cy="2485576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6104406" y="2740630"/>
            <a:ext cx="937522" cy="1512844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flipH="1">
            <a:off x="7027218" y="2740630"/>
            <a:ext cx="937524" cy="1512844"/>
          </a:xfrm>
          <a:prstGeom prst="triangle">
            <a:avLst>
              <a:gd name="adj" fmla="val 99462"/>
            </a:avLst>
          </a:prstGeom>
          <a:solidFill>
            <a:srgbClr val="DA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flipH="1">
            <a:off x="5852094" y="1770438"/>
            <a:ext cx="1311691" cy="2485576"/>
          </a:xfrm>
          <a:prstGeom prst="triangle">
            <a:avLst>
              <a:gd name="adj" fmla="val 99462"/>
            </a:avLst>
          </a:prstGeom>
          <a:solidFill>
            <a:srgbClr val="DA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>
            <a:off x="9060836" y="2306816"/>
            <a:ext cx="1077312" cy="1946658"/>
          </a:xfrm>
          <a:prstGeom prst="triangle">
            <a:avLst>
              <a:gd name="adj" fmla="val 99462"/>
            </a:avLst>
          </a:prstGeom>
          <a:solidFill>
            <a:srgbClr val="6479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flipH="1">
            <a:off x="10127638" y="2306816"/>
            <a:ext cx="1077312" cy="1946658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1859939" y="2306816"/>
            <a:ext cx="1077312" cy="1946658"/>
          </a:xfrm>
          <a:prstGeom prst="triangle">
            <a:avLst>
              <a:gd name="adj" fmla="val 99462"/>
            </a:avLst>
          </a:prstGeom>
          <a:solidFill>
            <a:srgbClr val="6479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flipH="1">
            <a:off x="2926741" y="2306816"/>
            <a:ext cx="1077312" cy="1946658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>
            <a:off x="1341785" y="2926926"/>
            <a:ext cx="791094" cy="1329237"/>
          </a:xfrm>
          <a:prstGeom prst="triangle">
            <a:avLst>
              <a:gd name="adj" fmla="val 99462"/>
            </a:avLst>
          </a:prstGeom>
          <a:solidFill>
            <a:srgbClr val="6479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flipH="1">
            <a:off x="2125856" y="2924360"/>
            <a:ext cx="791094" cy="1329237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8552473" y="2926084"/>
            <a:ext cx="791094" cy="1329237"/>
          </a:xfrm>
          <a:prstGeom prst="triangle">
            <a:avLst>
              <a:gd name="adj" fmla="val 99462"/>
            </a:avLst>
          </a:prstGeom>
          <a:solidFill>
            <a:srgbClr val="6479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 flipH="1">
            <a:off x="9336544" y="2921671"/>
            <a:ext cx="791094" cy="1329237"/>
          </a:xfrm>
          <a:prstGeom prst="triangle">
            <a:avLst>
              <a:gd name="adj" fmla="val 99462"/>
            </a:avLst>
          </a:prstGeom>
          <a:solidFill>
            <a:srgbClr val="ACB6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4694555"/>
            <a:ext cx="12192000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6600" b="1">
                <a:solidFill>
                  <a:srgbClr val="4F5261"/>
                </a:solidFill>
                <a:latin typeface="微软雅黑" panose="020B0503020204020204" charset="-122"/>
                <a:ea typeface="微软雅黑" panose="020B0503020204020204" charset="-122"/>
              </a:rPr>
              <a:t>长沙云溪网络设计公司</a:t>
            </a:r>
            <a:endParaRPr sz="6600" b="1">
              <a:solidFill>
                <a:srgbClr val="4F526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10800000" flipV="1">
            <a:off x="5482823" y="6480175"/>
            <a:ext cx="971550" cy="377825"/>
          </a:xfrm>
          <a:prstGeom prst="triangle">
            <a:avLst/>
          </a:prstGeom>
          <a:solidFill>
            <a:srgbClr val="4F52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矩形 625"/>
          <p:cNvSpPr/>
          <p:nvPr/>
        </p:nvSpPr>
        <p:spPr>
          <a:xfrm>
            <a:off x="0" y="4764504"/>
            <a:ext cx="12192000" cy="2106195"/>
          </a:xfrm>
          <a:prstGeom prst="rect">
            <a:avLst/>
          </a:prstGeom>
          <a:solidFill>
            <a:srgbClr val="4F52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625" name="矩形 624"/>
          <p:cNvSpPr/>
          <p:nvPr/>
        </p:nvSpPr>
        <p:spPr>
          <a:xfrm>
            <a:off x="0" y="-1"/>
            <a:ext cx="6581274" cy="4764503"/>
          </a:xfrm>
          <a:prstGeom prst="rect">
            <a:avLst/>
          </a:prstGeom>
          <a:blipFill dpi="0" rotWithShape="1">
            <a:blip r:embed="rId1">
              <a:alphaModFix amt="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627" name="文本框 626"/>
          <p:cNvSpPr txBox="1"/>
          <p:nvPr/>
        </p:nvSpPr>
        <p:spPr>
          <a:xfrm>
            <a:off x="0" y="1466095"/>
            <a:ext cx="6581274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rgbClr val="4F5261"/>
                </a:solidFill>
                <a:latin typeface="微软雅黑" panose="020B0503020204020204" charset="-122"/>
                <a:ea typeface="微软雅黑" panose="020B0503020204020204" charset="-122"/>
              </a:rPr>
              <a:t>感谢您的聆听</a:t>
            </a:r>
            <a:endParaRPr lang="en-US" altLang="zh-CN" sz="6600" dirty="0" smtClean="0">
              <a:solidFill>
                <a:srgbClr val="4F526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6600" dirty="0" smtClean="0">
                <a:solidFill>
                  <a:srgbClr val="4F5261"/>
                </a:solidFill>
                <a:latin typeface="微软雅黑" panose="020B0503020204020204" charset="-122"/>
                <a:ea typeface="微软雅黑" panose="020B0503020204020204" charset="-122"/>
              </a:rPr>
              <a:t>Thank you </a:t>
            </a:r>
            <a:r>
              <a:rPr lang="en-US" altLang="zh-CN" sz="6600" dirty="0">
                <a:solidFill>
                  <a:srgbClr val="4F5261"/>
                </a:solidFill>
                <a:latin typeface="微软雅黑" panose="020B0503020204020204" charset="-122"/>
                <a:ea typeface="微软雅黑" panose="020B0503020204020204" charset="-122"/>
              </a:rPr>
              <a:t>for </a:t>
            </a:r>
            <a:r>
              <a:rPr lang="en-US" altLang="zh-CN" sz="6600" dirty="0" smtClean="0">
                <a:solidFill>
                  <a:srgbClr val="4F5261"/>
                </a:solidFill>
                <a:latin typeface="微软雅黑" panose="020B0503020204020204" charset="-122"/>
                <a:ea typeface="微软雅黑" panose="020B0503020204020204" charset="-122"/>
              </a:rPr>
              <a:t>Listening</a:t>
            </a:r>
            <a:endParaRPr lang="en-US" altLang="zh-CN" sz="6600" dirty="0" smtClean="0">
              <a:solidFill>
                <a:srgbClr val="4F5261"/>
              </a:solidFill>
              <a:latin typeface="+mj-lt"/>
              <a:ea typeface="Meiryo" panose="020B0604030504040204" pitchFamily="34" charset="-128"/>
            </a:endParaRPr>
          </a:p>
          <a:p>
            <a:endParaRPr lang="zh-CN" altLang="en-US" sz="6600" dirty="0">
              <a:solidFill>
                <a:srgbClr val="4F5261"/>
              </a:solidFill>
              <a:latin typeface="+mj-lt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10800000">
            <a:off x="5583555" y="0"/>
            <a:ext cx="971550" cy="377825"/>
          </a:xfrm>
          <a:prstGeom prst="triangle">
            <a:avLst/>
          </a:prstGeom>
          <a:solidFill>
            <a:srgbClr val="4F52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6510" y="732155"/>
            <a:ext cx="122320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400" b="1" dirty="0">
                <a:latin typeface="Meiryo" panose="020B0604030504040204" pitchFamily="34" charset="-128"/>
                <a:ea typeface="Meiryo" panose="020B0604030504040204" pitchFamily="34" charset="-128"/>
              </a:rPr>
              <a:t>目录</a:t>
            </a:r>
            <a:endParaRPr lang="zh-CN" sz="4400" b="1" dirty="0">
              <a:latin typeface="Meiryo" panose="020B0604030504040204" pitchFamily="34" charset="-128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-20320" y="2249805"/>
            <a:ext cx="12232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dirty="0" smtClean="0"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       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1    </a:t>
            </a:r>
            <a:r>
              <a:rPr lang="zh-CN" sz="2400" dirty="0" smtClean="0">
                <a:latin typeface="微软雅黑" panose="020B0503020204020204" charset="-122"/>
                <a:ea typeface="微软雅黑" panose="020B0503020204020204" charset="-122"/>
              </a:rPr>
              <a:t>企业文化</a:t>
            </a:r>
            <a:endParaRPr 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16510" y="3249930"/>
            <a:ext cx="12231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2    </a:t>
            </a:r>
            <a:r>
              <a:rPr lang="en-US" sz="2400" dirty="0" smtClean="0">
                <a:latin typeface="微软雅黑" panose="020B0503020204020204" charset="-122"/>
                <a:ea typeface="微软雅黑" panose="020B0503020204020204" charset="-122"/>
              </a:rPr>
              <a:t>LOGO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介绍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16510" y="4277360"/>
            <a:ext cx="12232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</a:rPr>
              <a:t>    3    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公司申报过程</a:t>
            </a:r>
            <a:endParaRPr lang="zh-CN" altLang="en-US" sz="2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05526" y="2791326"/>
            <a:ext cx="269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微软雅黑" panose="020B0503020204020204" charset="-122"/>
              </a:rPr>
              <a:t>        </a:t>
            </a:r>
            <a:endParaRPr lang="zh-CN" altLang="en-US" dirty="0"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30000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62000" fill="hold" grpId="0" nodeType="with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8000" fill="hold" grpId="0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3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5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/>
          <p:bldP spid="9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52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35" y="0"/>
            <a:ext cx="12192000" cy="6858000"/>
          </a:xfrm>
          <a:prstGeom prst="rect">
            <a:avLst/>
          </a:prstGeom>
          <a:blipFill dpi="0" rotWithShape="1">
            <a:blip r:embed="rId1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239707" y="1482217"/>
            <a:ext cx="1706108" cy="1409708"/>
            <a:chOff x="7615944" y="3859197"/>
            <a:chExt cx="1706108" cy="1409708"/>
          </a:xfrm>
        </p:grpSpPr>
        <p:grpSp>
          <p:nvGrpSpPr>
            <p:cNvPr id="40" name="组合 39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直接连接符 40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 flipV="1">
            <a:off x="5228212" y="4086594"/>
            <a:ext cx="1706108" cy="1409708"/>
            <a:chOff x="7615944" y="3859197"/>
            <a:chExt cx="1706108" cy="1409708"/>
          </a:xfrm>
        </p:grpSpPr>
        <p:grpSp>
          <p:nvGrpSpPr>
            <p:cNvPr id="45" name="组合 44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直接连接符 45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0" y="3064510"/>
            <a:ext cx="121913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000" b="1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企业文化</a:t>
            </a:r>
            <a:endParaRPr lang="zh-CN" sz="4000" b="1" dirty="0">
              <a:solidFill>
                <a:schemeClr val="bg1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5" y="3642360"/>
            <a:ext cx="12191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微软雅黑" panose="020B0503020204020204" charset="-122"/>
              </a:rPr>
              <a:t>Enterprise culture</a:t>
            </a:r>
            <a:endParaRPr lang="en-US" altLang="zh-CN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12431" y="1578514"/>
            <a:ext cx="1717603" cy="4014085"/>
            <a:chOff x="5384623" y="1530386"/>
            <a:chExt cx="1717603" cy="4014085"/>
          </a:xfrm>
        </p:grpSpPr>
        <p:grpSp>
          <p:nvGrpSpPr>
            <p:cNvPr id="16" name="组合 15"/>
            <p:cNvGrpSpPr/>
            <p:nvPr/>
          </p:nvGrpSpPr>
          <p:grpSpPr>
            <a:xfrm>
              <a:off x="5396118" y="1530386"/>
              <a:ext cx="1706108" cy="1409708"/>
              <a:chOff x="7615944" y="3859197"/>
              <a:chExt cx="1706108" cy="1409708"/>
            </a:xfrm>
          </p:grpSpPr>
          <p:grpSp>
            <p:nvGrpSpPr>
              <p:cNvPr id="17" name="组合 16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 flipV="1">
              <a:off x="5384623" y="4134763"/>
              <a:ext cx="1706108" cy="1409708"/>
              <a:chOff x="7615944" y="3859197"/>
              <a:chExt cx="1706108" cy="1409708"/>
            </a:xfrm>
          </p:grpSpPr>
          <p:grpSp>
            <p:nvGrpSpPr>
              <p:cNvPr id="23" name="组合 22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文本框 2"/>
          <p:cNvSpPr txBox="1"/>
          <p:nvPr/>
        </p:nvSpPr>
        <p:spPr>
          <a:xfrm>
            <a:off x="635" y="1996440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413321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332480" y="1028065"/>
            <a:ext cx="8077835" cy="831215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32480" y="1259840"/>
            <a:ext cx="8564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诚心待人、诚恳做人、诚实做事、诚信经营、持力于诚、持续于诚、持久于诚。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97075" y="2604770"/>
            <a:ext cx="74796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云溪专注于客户的设计需求：网页设计、ps广告设计、flash动画制作、视频剪辑等，致力为客户提供最优质而且贴身的设计服务,云溪做的不只是最好的设计，而且是最适合的设计。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06500" y="3979545"/>
            <a:ext cx="99104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无论任何设计，云溪用匠心给您精挑细琢，给您私人定制般的完美设计体验。 </a:t>
            </a:r>
            <a:endParaRPr lang="zh-CN" altLang="en-US"/>
          </a:p>
          <a:p>
            <a:r>
              <a:rPr lang="zh-CN" altLang="en-US"/>
              <a:t>思想是设计的灵魂，文化是设计的最高表现的，要做有思想的设计，我们满足的不仅仅是客户的功能需求，还有满足客户的个性需求和个性差异，更要满足客户的人文需求。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819910" y="2512060"/>
            <a:ext cx="7825105" cy="1075055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90295" y="3870960"/>
            <a:ext cx="9969500" cy="1160145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43480" y="5475605"/>
            <a:ext cx="7825740" cy="831215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501265" y="5692775"/>
            <a:ext cx="7974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云溪的理念是在思维上真正走出去，这样才能创造出有思想有灵魂的作品。</a:t>
            </a:r>
            <a:endParaRPr lang="zh-CN" altLang="en-US"/>
          </a:p>
        </p:txBody>
      </p:sp>
      <p:pic>
        <p:nvPicPr>
          <p:cNvPr id="33" name="图片 32" descr="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630" y="136525"/>
            <a:ext cx="2380615" cy="22967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:pull/>
      </p:transition>
    </mc:Choice>
    <mc:Fallback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矩形 12"/>
          <p:cNvSpPr/>
          <p:nvPr/>
        </p:nvSpPr>
        <p:spPr>
          <a:xfrm>
            <a:off x="2291080" y="956310"/>
            <a:ext cx="8077835" cy="922020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66975" y="2672715"/>
            <a:ext cx="8077835" cy="1149350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99665" y="1109980"/>
            <a:ext cx="77914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理清思路，理顺关系，转变观念，创新管理，努力提高发展的质量，实现公司的持续、稳定与和谐发展。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14930" y="2793365"/>
            <a:ext cx="77622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云溪团队凭借着厚重的专业沉淀、务实的工作作风、高效的管理机制、富有活力的团队架构，为客户量身定制，提供最佳的解决方案，使项目在获得卓越设计和经济可行的同时，展现出更高的附加价值。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995295" y="4662170"/>
            <a:ext cx="8077835" cy="863600"/>
          </a:xfrm>
          <a:prstGeom prst="rect">
            <a:avLst/>
          </a:prstGeom>
          <a:noFill/>
          <a:ln w="12700" cmpd="sng">
            <a:solidFill>
              <a:srgbClr val="465C98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endParaRPr lang="zh-CN" altLang="en-US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65475" y="4778375"/>
            <a:ext cx="7891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云溪是一家专业的创意设计公司，有出色的创意团队，成熟的制作能力，我们的理念是：一个概念推动一场革命。</a:t>
            </a:r>
            <a:endParaRPr lang="zh-CN" altLang="en-US"/>
          </a:p>
        </p:txBody>
      </p:sp>
      <p:pic>
        <p:nvPicPr>
          <p:cNvPr id="14" name="图片 13" descr="201309101030121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635" y="3822065"/>
            <a:ext cx="3571875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52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35" y="0"/>
            <a:ext cx="12192000" cy="6858000"/>
          </a:xfrm>
          <a:prstGeom prst="rect">
            <a:avLst/>
          </a:prstGeom>
          <a:blipFill dpi="0" rotWithShape="1">
            <a:blip r:embed="rId1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239707" y="1482217"/>
            <a:ext cx="1706108" cy="1409708"/>
            <a:chOff x="7615944" y="3859197"/>
            <a:chExt cx="1706108" cy="1409708"/>
          </a:xfrm>
        </p:grpSpPr>
        <p:grpSp>
          <p:nvGrpSpPr>
            <p:cNvPr id="40" name="组合 39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直接连接符 40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 flipV="1">
            <a:off x="5228212" y="4086594"/>
            <a:ext cx="1706108" cy="1409708"/>
            <a:chOff x="7615944" y="3859197"/>
            <a:chExt cx="1706108" cy="1409708"/>
          </a:xfrm>
        </p:grpSpPr>
        <p:grpSp>
          <p:nvGrpSpPr>
            <p:cNvPr id="45" name="组合 44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直接连接符 45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0" y="3064510"/>
            <a:ext cx="121913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LOGO</a:t>
            </a:r>
            <a:r>
              <a:rPr lang="zh-CN" altLang="en-US" sz="4000" b="1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介绍</a:t>
            </a:r>
            <a:endParaRPr lang="zh-CN" altLang="en-US" sz="4000" b="1" dirty="0" smtClean="0">
              <a:solidFill>
                <a:schemeClr val="bg1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5" y="3642360"/>
            <a:ext cx="12191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微软雅黑" panose="020B0503020204020204" charset="-122"/>
              </a:rPr>
              <a:t>Introduction to LOGO</a:t>
            </a:r>
            <a:endParaRPr lang="en-US" altLang="zh-CN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12431" y="1578514"/>
            <a:ext cx="1717603" cy="4014085"/>
            <a:chOff x="5384623" y="1530386"/>
            <a:chExt cx="1717603" cy="4014085"/>
          </a:xfrm>
        </p:grpSpPr>
        <p:grpSp>
          <p:nvGrpSpPr>
            <p:cNvPr id="16" name="组合 15"/>
            <p:cNvGrpSpPr/>
            <p:nvPr/>
          </p:nvGrpSpPr>
          <p:grpSpPr>
            <a:xfrm>
              <a:off x="5396118" y="1530386"/>
              <a:ext cx="1706108" cy="1409708"/>
              <a:chOff x="7615944" y="3859197"/>
              <a:chExt cx="1706108" cy="1409708"/>
            </a:xfrm>
          </p:grpSpPr>
          <p:grpSp>
            <p:nvGrpSpPr>
              <p:cNvPr id="17" name="组合 16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 flipV="1">
              <a:off x="5384623" y="4134763"/>
              <a:ext cx="1706108" cy="1409708"/>
              <a:chOff x="7615944" y="3859197"/>
              <a:chExt cx="1706108" cy="1409708"/>
            </a:xfrm>
          </p:grpSpPr>
          <p:grpSp>
            <p:nvGrpSpPr>
              <p:cNvPr id="23" name="组合 22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文本框 2"/>
          <p:cNvSpPr txBox="1"/>
          <p:nvPr/>
        </p:nvSpPr>
        <p:spPr>
          <a:xfrm>
            <a:off x="635" y="1996440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413321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文本框 32"/>
          <p:cNvSpPr txBox="1"/>
          <p:nvPr/>
        </p:nvSpPr>
        <p:spPr>
          <a:xfrm>
            <a:off x="4641356" y="507591"/>
            <a:ext cx="26710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F5261"/>
                </a:solidFill>
                <a:ea typeface="微软雅黑" panose="020B0503020204020204" charset="-122"/>
              </a:rPr>
              <a:t>LOGO</a:t>
            </a:r>
            <a:r>
              <a:rPr lang="zh-CN" altLang="en-US" sz="2400" b="1" dirty="0">
                <a:solidFill>
                  <a:srgbClr val="4F5261"/>
                </a:solidFill>
                <a:ea typeface="微软雅黑" panose="020B0503020204020204" charset="-122"/>
              </a:rPr>
              <a:t>介绍</a:t>
            </a:r>
            <a:endParaRPr lang="zh-CN" altLang="en-US" sz="2400" b="1" dirty="0">
              <a:solidFill>
                <a:srgbClr val="4F5261"/>
              </a:solidFill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869940" y="2175510"/>
            <a:ext cx="5066030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“云溪”就是“将云中的水滴汇聚成溪水河流”。</a:t>
            </a:r>
            <a:endParaRPr lang="en-US" alt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alt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长辈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们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常说做人需要方方正正，其实我们的设计也一样，只有方正才能打好根基，屹立而不倒</a:t>
            </a:r>
            <a:r>
              <a:rPr lang="zh-CN" alt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alt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endParaRPr lang="en-US" altLang="zh-CN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荀子的《劝学》中有一句：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不积跬步，无以至千里；不积小流，无以成江海。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/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/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引申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之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意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是做事要脚踏实地，一步一个脚印，坚忍不拔最终才能达到目的。云溪的精神就是这样，不断地积累经验，不断地学习提升完善自己。</a:t>
            </a:r>
            <a:endParaRPr lang="zh-CN" altLang="en-US" sz="1600"/>
          </a:p>
          <a:p>
            <a:pPr algn="just"/>
            <a:endParaRPr lang="en-US" altLang="zh-CN" sz="1600" dirty="0">
              <a:solidFill>
                <a:srgbClr val="4F526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1" name="等腰三角形 10"/>
          <p:cNvSpPr/>
          <p:nvPr/>
        </p:nvSpPr>
        <p:spPr>
          <a:xfrm rot="10800000">
            <a:off x="5532422" y="1"/>
            <a:ext cx="971550" cy="377825"/>
          </a:xfrm>
          <a:prstGeom prst="triangle">
            <a:avLst/>
          </a:prstGeom>
          <a:solidFill>
            <a:srgbClr val="9EAA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10800000">
            <a:off x="5532421" y="0"/>
            <a:ext cx="485775" cy="377825"/>
          </a:xfrm>
          <a:prstGeom prst="triangle">
            <a:avLst>
              <a:gd name="adj" fmla="val 0"/>
            </a:avLst>
          </a:prstGeom>
          <a:solidFill>
            <a:srgbClr val="4F52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pic>
        <p:nvPicPr>
          <p:cNvPr id="2" name="图片 1" descr="云溪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5580" y="-97790"/>
            <a:ext cx="7052945" cy="7052945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5455285" y="1596390"/>
            <a:ext cx="635" cy="4004945"/>
          </a:xfrm>
          <a:prstGeom prst="line">
            <a:avLst/>
          </a:prstGeom>
          <a:ln w="34925">
            <a:solidFill>
              <a:srgbClr val="8E9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52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35" y="0"/>
            <a:ext cx="12192000" cy="6858000"/>
          </a:xfrm>
          <a:prstGeom prst="rect">
            <a:avLst/>
          </a:prstGeom>
          <a:blipFill dpi="0" rotWithShape="1">
            <a:blip r:embed="rId1">
              <a:alphaModFix amt="1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239707" y="1482217"/>
            <a:ext cx="1706108" cy="1409708"/>
            <a:chOff x="7615944" y="3859197"/>
            <a:chExt cx="1706108" cy="1409708"/>
          </a:xfrm>
        </p:grpSpPr>
        <p:grpSp>
          <p:nvGrpSpPr>
            <p:cNvPr id="40" name="组合 39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32" name="直接连接符 31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直接连接符 40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 flipV="1">
            <a:off x="5228212" y="4086594"/>
            <a:ext cx="1706108" cy="1409708"/>
            <a:chOff x="7615944" y="3859197"/>
            <a:chExt cx="1706108" cy="1409708"/>
          </a:xfrm>
        </p:grpSpPr>
        <p:grpSp>
          <p:nvGrpSpPr>
            <p:cNvPr id="45" name="组合 44"/>
            <p:cNvGrpSpPr/>
            <p:nvPr/>
          </p:nvGrpSpPr>
          <p:grpSpPr>
            <a:xfrm rot="7733912">
              <a:off x="7920990" y="3750612"/>
              <a:ext cx="1085850" cy="1303020"/>
              <a:chOff x="8526780" y="3303270"/>
              <a:chExt cx="1085850" cy="1303020"/>
            </a:xfrm>
          </p:grpSpPr>
          <p:cxnSp>
            <p:nvCxnSpPr>
              <p:cNvPr id="48" name="直接连接符 47"/>
              <p:cNvCxnSpPr/>
              <p:nvPr/>
            </p:nvCxnSpPr>
            <p:spPr>
              <a:xfrm flipH="1" flipV="1">
                <a:off x="8526780" y="3303270"/>
                <a:ext cx="97195" cy="10193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8613808" y="4322659"/>
                <a:ext cx="998822" cy="2836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" name="直接连接符 45"/>
            <p:cNvCxnSpPr/>
            <p:nvPr/>
          </p:nvCxnSpPr>
          <p:spPr>
            <a:xfrm flipH="1" flipV="1">
              <a:off x="7615944" y="4411639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9311886" y="4382731"/>
              <a:ext cx="10166" cy="8572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0" y="3064510"/>
            <a:ext cx="121913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000" b="1" dirty="0" smtClean="0">
                <a:solidFill>
                  <a:schemeClr val="bg1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公司申报过程</a:t>
            </a:r>
            <a:endParaRPr lang="zh-CN" sz="4000" b="1" dirty="0" smtClean="0">
              <a:solidFill>
                <a:schemeClr val="bg1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35" y="3642360"/>
            <a:ext cx="12191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ea typeface="微软雅黑" panose="020B0503020204020204" charset="-122"/>
              </a:rPr>
              <a:t>Company declaration process</a:t>
            </a:r>
            <a:endParaRPr lang="en-US" altLang="zh-CN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12431" y="1578514"/>
            <a:ext cx="1717603" cy="4014085"/>
            <a:chOff x="5384623" y="1530386"/>
            <a:chExt cx="1717603" cy="4014085"/>
          </a:xfrm>
        </p:grpSpPr>
        <p:grpSp>
          <p:nvGrpSpPr>
            <p:cNvPr id="16" name="组合 15"/>
            <p:cNvGrpSpPr/>
            <p:nvPr/>
          </p:nvGrpSpPr>
          <p:grpSpPr>
            <a:xfrm>
              <a:off x="5396118" y="1530386"/>
              <a:ext cx="1706108" cy="1409708"/>
              <a:chOff x="7615944" y="3859197"/>
              <a:chExt cx="1706108" cy="1409708"/>
            </a:xfrm>
          </p:grpSpPr>
          <p:grpSp>
            <p:nvGrpSpPr>
              <p:cNvPr id="17" name="组合 16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 flipV="1">
              <a:off x="5384623" y="4134763"/>
              <a:ext cx="1706108" cy="1409708"/>
              <a:chOff x="7615944" y="3859197"/>
              <a:chExt cx="1706108" cy="1409708"/>
            </a:xfrm>
          </p:grpSpPr>
          <p:grpSp>
            <p:nvGrpSpPr>
              <p:cNvPr id="23" name="组合 22"/>
              <p:cNvGrpSpPr/>
              <p:nvPr/>
            </p:nvGrpSpPr>
            <p:grpSpPr>
              <a:xfrm rot="7733912">
                <a:off x="7920990" y="3750612"/>
                <a:ext cx="1085850" cy="1303020"/>
                <a:chOff x="8526780" y="3303270"/>
                <a:chExt cx="1085850" cy="1303020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 flipH="1" flipV="1">
                  <a:off x="8526780" y="3303270"/>
                  <a:ext cx="97195" cy="1019388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 flipH="1" flipV="1">
                  <a:off x="8613808" y="4322659"/>
                  <a:ext cx="998822" cy="283631"/>
                </a:xfrm>
                <a:prstGeom prst="line">
                  <a:avLst/>
                </a:prstGeom>
                <a:ln w="19050">
                  <a:solidFill>
                    <a:schemeClr val="accent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7615944" y="4411639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 flipV="1">
                <a:off x="9311886" y="4382731"/>
                <a:ext cx="10166" cy="857266"/>
              </a:xfrm>
              <a:prstGeom prst="line">
                <a:avLst/>
              </a:prstGeom>
              <a:ln w="19050">
                <a:solidFill>
                  <a:schemeClr val="accent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文本框 2"/>
          <p:cNvSpPr txBox="1"/>
          <p:nvPr/>
        </p:nvSpPr>
        <p:spPr>
          <a:xfrm>
            <a:off x="635" y="1996440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4133215"/>
            <a:ext cx="1219073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600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600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3000">
        <p14:pan dir="u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Administrator\Desktop\QQ图片20190513121023.jpgQQ图片20190513121023"/>
          <p:cNvPicPr>
            <a:picLocks noChangeAspect="1"/>
          </p:cNvPicPr>
          <p:nvPr/>
        </p:nvPicPr>
        <p:blipFill>
          <a:blip r:embed="rId1"/>
          <a:srcRect l="18" r="18"/>
          <a:stretch>
            <a:fillRect/>
          </a:stretch>
        </p:blipFill>
        <p:spPr>
          <a:xfrm>
            <a:off x="7992977" y="1010112"/>
            <a:ext cx="3143463" cy="2358440"/>
          </a:xfrm>
          <a:prstGeom prst="rect">
            <a:avLst/>
          </a:prstGeom>
        </p:spPr>
      </p:pic>
      <p:pic>
        <p:nvPicPr>
          <p:cNvPr id="5" name="图片 4" descr="C:\Users\Administrator\Desktop\1111.jpg1111"/>
          <p:cNvPicPr>
            <a:picLocks noChangeAspect="1"/>
          </p:cNvPicPr>
          <p:nvPr/>
        </p:nvPicPr>
        <p:blipFill>
          <a:blip r:embed="rId2"/>
          <a:srcRect l="18" r="18"/>
          <a:stretch>
            <a:fillRect/>
          </a:stretch>
        </p:blipFill>
        <p:spPr>
          <a:xfrm>
            <a:off x="4672674" y="1010112"/>
            <a:ext cx="3143463" cy="2358440"/>
          </a:xfrm>
          <a:prstGeom prst="rect">
            <a:avLst/>
          </a:prstGeom>
        </p:spPr>
      </p:pic>
      <p:pic>
        <p:nvPicPr>
          <p:cNvPr id="6" name="图片 5" descr="C:\Users\Administrator\Desktop\11.jpg11"/>
          <p:cNvPicPr>
            <a:picLocks noChangeAspect="1"/>
          </p:cNvPicPr>
          <p:nvPr/>
        </p:nvPicPr>
        <p:blipFill>
          <a:blip r:embed="rId3"/>
          <a:srcRect l="18" r="18"/>
          <a:stretch>
            <a:fillRect/>
          </a:stretch>
        </p:blipFill>
        <p:spPr>
          <a:xfrm>
            <a:off x="7992977" y="3572422"/>
            <a:ext cx="3143463" cy="2358440"/>
          </a:xfrm>
          <a:prstGeom prst="rect">
            <a:avLst/>
          </a:prstGeom>
        </p:spPr>
      </p:pic>
      <p:pic>
        <p:nvPicPr>
          <p:cNvPr id="7" name="图片 6" descr="C:\Users\Administrator\Desktop\111.jpg111"/>
          <p:cNvPicPr>
            <a:picLocks noChangeAspect="1"/>
          </p:cNvPicPr>
          <p:nvPr/>
        </p:nvPicPr>
        <p:blipFill>
          <a:blip r:embed="rId4"/>
          <a:srcRect l="18" r="18"/>
          <a:stretch>
            <a:fillRect/>
          </a:stretch>
        </p:blipFill>
        <p:spPr>
          <a:xfrm>
            <a:off x="4672674" y="3572422"/>
            <a:ext cx="3143463" cy="23584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62915" y="2189480"/>
            <a:ext cx="345503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4F5261"/>
                </a:solidFill>
                <a:ea typeface="微软雅黑" panose="020B0503020204020204" charset="-122"/>
              </a:rPr>
              <a:t>  </a:t>
            </a:r>
            <a:r>
              <a:rPr lang="zh-CN" sz="3600" dirty="0">
                <a:solidFill>
                  <a:srgbClr val="4F5261"/>
                </a:solidFill>
                <a:ea typeface="微软雅黑" panose="020B0503020204020204" charset="-122"/>
              </a:rPr>
              <a:t>申报过程图片</a:t>
            </a:r>
            <a:endParaRPr lang="zh-CN" sz="3600" dirty="0">
              <a:solidFill>
                <a:srgbClr val="4F5261"/>
              </a:solidFill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15670" y="3356610"/>
            <a:ext cx="2429510" cy="6350"/>
          </a:xfrm>
          <a:prstGeom prst="line">
            <a:avLst/>
          </a:prstGeom>
          <a:ln w="34925">
            <a:solidFill>
              <a:srgbClr val="8E9C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858387" y="3823156"/>
            <a:ext cx="3243379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>
                <a:solidFill>
                  <a:srgbClr val="8E9CAC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一路坎坷，最终放弃申报个体工商户，</a:t>
            </a:r>
            <a:endParaRPr lang="zh-CN" altLang="en-US" sz="1400" dirty="0">
              <a:solidFill>
                <a:srgbClr val="8E9CAC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  <a:p>
            <a:pPr algn="just"/>
            <a:endParaRPr lang="zh-CN" altLang="en-US" sz="1400" dirty="0">
              <a:solidFill>
                <a:srgbClr val="8E9CAC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  <a:p>
            <a:pPr algn="just"/>
            <a:r>
              <a:rPr lang="zh-CN" altLang="en-US" sz="1400" dirty="0">
                <a:solidFill>
                  <a:srgbClr val="8E9CAC"/>
                </a:solidFill>
                <a:latin typeface="Microsoft JhengHei" panose="020B0604030504040204" pitchFamily="34" charset="-120"/>
                <a:ea typeface="宋体" panose="02010600030101010101" pitchFamily="2" charset="-122"/>
              </a:rPr>
              <a:t>选择淘宝小镇。</a:t>
            </a:r>
            <a:endParaRPr lang="zh-CN" altLang="en-US" sz="1400" dirty="0">
              <a:solidFill>
                <a:srgbClr val="8E9CAC"/>
              </a:solidFill>
              <a:latin typeface="Microsoft JhengHei" panose="020B0604030504040204" pitchFamily="34" charset="-12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Tm="3000">
        <p14:pan dir="u"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accel="36000" fill="hold" nodeType="withEffect" p14:presetBounceEnd="7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4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4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accel="38000" fill="hold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accel="36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accel="3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894</Words>
  <Application>WPS 演示</Application>
  <PresentationFormat>宽屏</PresentationFormat>
  <Paragraphs>72</Paragraphs>
  <Slides>10</Slides>
  <Notes>8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Meiryo</vt:lpstr>
      <vt:lpstr>Microsoft JhengHei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unique</dc:creator>
  <cp:lastModifiedBy>Administrator</cp:lastModifiedBy>
  <cp:revision>91</cp:revision>
  <dcterms:created xsi:type="dcterms:W3CDTF">2016-06-20T09:58:00Z</dcterms:created>
  <dcterms:modified xsi:type="dcterms:W3CDTF">2019-05-14T06:50:27Z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