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80" r:id="rId7"/>
    <p:sldId id="266" r:id="rId8"/>
    <p:sldId id="281" r:id="rId9"/>
    <p:sldId id="270" r:id="rId10"/>
    <p:sldId id="283" r:id="rId11"/>
    <p:sldId id="284" r:id="rId12"/>
    <p:sldId id="285" r:id="rId13"/>
    <p:sldId id="286" r:id="rId14"/>
    <p:sldId id="287" r:id="rId15"/>
    <p:sldId id="267" r:id="rId16"/>
    <p:sldId id="269" r:id="rId17"/>
    <p:sldId id="271" r:id="rId18"/>
    <p:sldId id="279" r:id="rId1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4D53"/>
    <a:srgbClr val="A66E5A"/>
    <a:srgbClr val="DCC3A4"/>
    <a:srgbClr val="222222"/>
    <a:srgbClr val="ECEE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77" y="-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865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7217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8368864" y="4556968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256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77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1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1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511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003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26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91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29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A0E3B-881A-43A9-A829-C545DB3CCD66}" type="datetimeFigureOut">
              <a:rPr lang="zh-CN" altLang="en-US" smtClean="0"/>
              <a:t>2019/5/21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54DCE-0DFA-4541-8BE6-FDEBCCA52D8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65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" y="0"/>
            <a:ext cx="6533147" cy="5239752"/>
            <a:chOff x="1" y="0"/>
            <a:chExt cx="8710862" cy="6986336"/>
          </a:xfrm>
        </p:grpSpPr>
        <p:sp>
          <p:nvSpPr>
            <p:cNvPr id="6" name="任意多边形 5"/>
            <p:cNvSpPr/>
            <p:nvPr/>
          </p:nvSpPr>
          <p:spPr>
            <a:xfrm>
              <a:off x="1" y="0"/>
              <a:ext cx="8449973" cy="6858000"/>
            </a:xfrm>
            <a:custGeom>
              <a:avLst/>
              <a:gdLst>
                <a:gd name="connsiteX0" fmla="*/ 0 w 8449973"/>
                <a:gd name="connsiteY0" fmla="*/ 0 h 6858000"/>
                <a:gd name="connsiteX1" fmla="*/ 6092632 w 8449973"/>
                <a:gd name="connsiteY1" fmla="*/ 0 h 6858000"/>
                <a:gd name="connsiteX2" fmla="*/ 8449973 w 8449973"/>
                <a:gd name="connsiteY2" fmla="*/ 4304051 h 6858000"/>
                <a:gd name="connsiteX3" fmla="*/ 3786954 w 8449973"/>
                <a:gd name="connsiteY3" fmla="*/ 6858000 h 6858000"/>
                <a:gd name="connsiteX4" fmla="*/ 0 w 8449973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9973" h="6858000">
                  <a:moveTo>
                    <a:pt x="0" y="0"/>
                  </a:moveTo>
                  <a:lnTo>
                    <a:pt x="6092632" y="0"/>
                  </a:lnTo>
                  <a:lnTo>
                    <a:pt x="8449973" y="4304051"/>
                  </a:lnTo>
                  <a:lnTo>
                    <a:pt x="378695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94484" y="0"/>
              <a:ext cx="4716379" cy="6986336"/>
              <a:chOff x="3994484" y="0"/>
              <a:chExt cx="4716379" cy="6986336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6309310" y="0"/>
                <a:ext cx="2396064" cy="4395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3994484" y="4395536"/>
                <a:ext cx="4716379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" name="文本框 9"/>
          <p:cNvSpPr txBox="1"/>
          <p:nvPr/>
        </p:nvSpPr>
        <p:spPr>
          <a:xfrm>
            <a:off x="450823" y="951366"/>
            <a:ext cx="2956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新锐设计</a:t>
            </a:r>
            <a:endParaRPr lang="zh-CN" altLang="en-US" sz="54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672268" y="2305822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工作</a:t>
            </a:r>
            <a:r>
              <a:rPr lang="zh-CN" altLang="en-US" sz="4000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汇报</a:t>
            </a:r>
            <a:endParaRPr lang="zh-CN" altLang="en-US" sz="48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50823" y="3013708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Please write down what you need here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97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65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李庆旺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设计图展示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00" y="1024930"/>
            <a:ext cx="2612574" cy="2519948"/>
          </a:xfrm>
          <a:prstGeom prst="rect">
            <a:avLst/>
          </a:prstGeom>
        </p:spPr>
      </p:pic>
      <p:sp>
        <p:nvSpPr>
          <p:cNvPr id="23" name="原创设计师QQ598969553            _6"/>
          <p:cNvSpPr>
            <a:spLocks noChangeArrowheads="1"/>
          </p:cNvSpPr>
          <p:nvPr/>
        </p:nvSpPr>
        <p:spPr bwMode="gray">
          <a:xfrm>
            <a:off x="3789166" y="2284904"/>
            <a:ext cx="4331253" cy="1955629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团队成员对此的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评价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汤玲玲：色块可以交替来。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唐之洋：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配色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单一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，排版较为简单，确实一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看就懂。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施蕾：配色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单一。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丁芳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景：内容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不全面，排版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单一。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原创设计师QQ598969553            _6"/>
          <p:cNvSpPr>
            <a:spLocks noChangeArrowheads="1"/>
          </p:cNvSpPr>
          <p:nvPr/>
        </p:nvSpPr>
        <p:spPr bwMode="gray">
          <a:xfrm>
            <a:off x="3789167" y="1066296"/>
            <a:ext cx="4331253" cy="1104582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kern="1400" dirty="0">
                <a:latin typeface="黑体" pitchFamily="49" charset="-122"/>
                <a:ea typeface="黑体" pitchFamily="49" charset="-122"/>
              </a:rPr>
              <a:t>设计理念</a:t>
            </a:r>
            <a:r>
              <a:rPr lang="zh-CN" altLang="en-US" sz="1600" kern="1400" dirty="0" smtClean="0">
                <a:latin typeface="黑体" pitchFamily="49" charset="-122"/>
                <a:ea typeface="黑体" pitchFamily="49" charset="-122"/>
              </a:rPr>
              <a:t>：简单易懂。</a:t>
            </a:r>
            <a:endParaRPr lang="zh-CN" altLang="en-US" sz="1600" kern="1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442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丁芳景设计图展示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58" y="652654"/>
            <a:ext cx="2267881" cy="4429456"/>
          </a:xfrm>
          <a:prstGeom prst="rect">
            <a:avLst/>
          </a:prstGeom>
        </p:spPr>
      </p:pic>
      <p:sp>
        <p:nvSpPr>
          <p:cNvPr id="23" name="原创设计师QQ598969553            _6"/>
          <p:cNvSpPr>
            <a:spLocks noChangeArrowheads="1"/>
          </p:cNvSpPr>
          <p:nvPr/>
        </p:nvSpPr>
        <p:spPr bwMode="gray">
          <a:xfrm>
            <a:off x="3789165" y="2377001"/>
            <a:ext cx="4331253" cy="2122636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团队成员对此的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评价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汤玲玲：联系我们栏目排版过挤，用紫色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基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调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不太好</a:t>
            </a:r>
          </a:p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唐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之洋：热点资讯不是娱乐新闻，需要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合理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分配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施蕾：导航条有点奇怪，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logo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位置不太好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，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 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导航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不显眼。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李庆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旺：空白太多了，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logo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位置不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恰当。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原创设计师QQ598969553            _6"/>
          <p:cNvSpPr>
            <a:spLocks noChangeArrowheads="1"/>
          </p:cNvSpPr>
          <p:nvPr/>
        </p:nvSpPr>
        <p:spPr bwMode="gray">
          <a:xfrm>
            <a:off x="3789167" y="1066296"/>
            <a:ext cx="4331253" cy="1104582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kern="1400" dirty="0">
                <a:latin typeface="黑体" pitchFamily="49" charset="-122"/>
                <a:ea typeface="黑体" pitchFamily="49" charset="-122"/>
              </a:rPr>
              <a:t>设计理念：根据需求文档进行内容排版设计，每一个栏目一块区域看上去简单明了。</a:t>
            </a:r>
            <a:endParaRPr lang="zh-CN" altLang="en-US" sz="1600" kern="1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612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8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3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施蕾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设计图展示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17" y="625398"/>
            <a:ext cx="2647033" cy="4446188"/>
          </a:xfrm>
          <a:prstGeom prst="rect">
            <a:avLst/>
          </a:prstGeom>
        </p:spPr>
      </p:pic>
      <p:sp>
        <p:nvSpPr>
          <p:cNvPr id="23" name="原创设计师QQ598969553            _6"/>
          <p:cNvSpPr>
            <a:spLocks noChangeArrowheads="1"/>
          </p:cNvSpPr>
          <p:nvPr/>
        </p:nvSpPr>
        <p:spPr bwMode="gray">
          <a:xfrm>
            <a:off x="3789165" y="2377002"/>
            <a:ext cx="4331253" cy="1773980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团队成员对此的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评价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汤玲玲：太方方正正了</a:t>
            </a:r>
          </a:p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唐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之洋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：颜色搭配不正，整体颜色偏暗。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丁芳景：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视觉上看着有点挤</a:t>
            </a:r>
          </a:p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李庆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旺：色块太多。</a:t>
            </a:r>
          </a:p>
        </p:txBody>
      </p:sp>
      <p:sp>
        <p:nvSpPr>
          <p:cNvPr id="24" name="原创设计师QQ598969553            _6"/>
          <p:cNvSpPr>
            <a:spLocks noChangeArrowheads="1"/>
          </p:cNvSpPr>
          <p:nvPr/>
        </p:nvSpPr>
        <p:spPr bwMode="gray">
          <a:xfrm>
            <a:off x="3789167" y="1066296"/>
            <a:ext cx="4331253" cy="1104582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kern="1400" dirty="0">
                <a:latin typeface="黑体" pitchFamily="49" charset="-122"/>
                <a:ea typeface="黑体" pitchFamily="49" charset="-122"/>
              </a:rPr>
              <a:t>设计理念：分色块更加明确主题</a:t>
            </a:r>
          </a:p>
        </p:txBody>
      </p:sp>
    </p:spTree>
    <p:extLst>
      <p:ext uri="{BB962C8B-B14F-4D97-AF65-F5344CB8AC3E}">
        <p14:creationId xmlns:p14="http://schemas.microsoft.com/office/powerpoint/2010/main" val="199522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8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3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唐之洋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设计图展示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6" y="625398"/>
            <a:ext cx="2246494" cy="4446188"/>
          </a:xfrm>
          <a:prstGeom prst="rect">
            <a:avLst/>
          </a:prstGeom>
        </p:spPr>
      </p:pic>
      <p:sp>
        <p:nvSpPr>
          <p:cNvPr id="23" name="原创设计师QQ598969553            _6"/>
          <p:cNvSpPr>
            <a:spLocks noChangeArrowheads="1"/>
          </p:cNvSpPr>
          <p:nvPr/>
        </p:nvSpPr>
        <p:spPr bwMode="gray">
          <a:xfrm>
            <a:off x="3762849" y="2480066"/>
            <a:ext cx="4331253" cy="2177455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团队成员对此的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评价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汤玲玲：新闻栏目文字可稍微下调，整体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舒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适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，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详细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丁芳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景：很好，但是新闻栏目左边红色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背景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       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有点突出。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李庆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旺：新闻栏目字体大小搭配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不当。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施蕾：新闻栏目的新闻动态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|new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可以放大一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      </a:t>
            </a:r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点，整体大气一点。</a:t>
            </a:r>
          </a:p>
          <a:p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原创设计师QQ598969553            _6"/>
          <p:cNvSpPr>
            <a:spLocks noChangeArrowheads="1"/>
          </p:cNvSpPr>
          <p:nvPr/>
        </p:nvSpPr>
        <p:spPr bwMode="gray">
          <a:xfrm>
            <a:off x="3789167" y="1066296"/>
            <a:ext cx="4331253" cy="1104582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kern="1400" dirty="0">
                <a:latin typeface="黑体" pitchFamily="49" charset="-122"/>
                <a:ea typeface="黑体" pitchFamily="49" charset="-122"/>
              </a:rPr>
              <a:t>设计理念</a:t>
            </a:r>
            <a:r>
              <a:rPr lang="zh-CN" altLang="en-US" sz="1600" kern="1400" dirty="0" smtClean="0">
                <a:latin typeface="黑体" pitchFamily="49" charset="-122"/>
                <a:ea typeface="黑体" pitchFamily="49" charset="-122"/>
              </a:rPr>
              <a:t>：以浅色系为基准，配色严格遵循色调基准，加上色块，给人一种恬雅的感觉。</a:t>
            </a:r>
            <a:endParaRPr lang="zh-CN" altLang="en-US" sz="1600" kern="1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120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8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3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等腰三角形 5"/>
          <p:cNvSpPr/>
          <p:nvPr/>
        </p:nvSpPr>
        <p:spPr>
          <a:xfrm rot="5400000">
            <a:off x="-157452" y="1666719"/>
            <a:ext cx="2124968" cy="1810062"/>
          </a:xfrm>
          <a:prstGeom prst="triangle">
            <a:avLst/>
          </a:prstGeom>
          <a:solidFill>
            <a:schemeClr val="tx2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7176486" y="1666720"/>
            <a:ext cx="2124968" cy="1810062"/>
          </a:xfrm>
          <a:prstGeom prst="triangle">
            <a:avLst/>
          </a:prstGeom>
          <a:solidFill>
            <a:schemeClr val="tx2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2491114" y="2141364"/>
            <a:ext cx="577712" cy="707886"/>
            <a:chOff x="6303343" y="1559111"/>
            <a:chExt cx="770282" cy="943847"/>
          </a:xfrm>
        </p:grpSpPr>
        <p:sp>
          <p:nvSpPr>
            <p:cNvPr id="11" name="椭圆 10"/>
            <p:cNvSpPr/>
            <p:nvPr/>
          </p:nvSpPr>
          <p:spPr>
            <a:xfrm>
              <a:off x="6303343" y="1618640"/>
              <a:ext cx="770282" cy="770282"/>
            </a:xfrm>
            <a:prstGeom prst="ellipse">
              <a:avLst/>
            </a:prstGeom>
            <a:solidFill>
              <a:srgbClr val="DCC3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64467" y="1559111"/>
              <a:ext cx="648041" cy="9438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975970" y="2062616"/>
            <a:ext cx="3647152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500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团队照片展示</a:t>
            </a:r>
            <a:endParaRPr lang="zh-CN" altLang="en-US" sz="45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6132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团队照片展示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98" y="727783"/>
            <a:ext cx="7053709" cy="42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团队照片展示</a:t>
            </a:r>
            <a:endParaRPr lang="zh-CN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86" y="722962"/>
            <a:ext cx="7815160" cy="418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团队照片展示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36" y="701062"/>
            <a:ext cx="6674408" cy="415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3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-4116" y="0"/>
            <a:ext cx="6533147" cy="5239752"/>
            <a:chOff x="1" y="0"/>
            <a:chExt cx="8710862" cy="6986336"/>
          </a:xfrm>
        </p:grpSpPr>
        <p:sp>
          <p:nvSpPr>
            <p:cNvPr id="6" name="任意多边形 5"/>
            <p:cNvSpPr/>
            <p:nvPr/>
          </p:nvSpPr>
          <p:spPr>
            <a:xfrm>
              <a:off x="1" y="0"/>
              <a:ext cx="8449973" cy="6858000"/>
            </a:xfrm>
            <a:custGeom>
              <a:avLst/>
              <a:gdLst>
                <a:gd name="connsiteX0" fmla="*/ 0 w 8449973"/>
                <a:gd name="connsiteY0" fmla="*/ 0 h 6858000"/>
                <a:gd name="connsiteX1" fmla="*/ 6092632 w 8449973"/>
                <a:gd name="connsiteY1" fmla="*/ 0 h 6858000"/>
                <a:gd name="connsiteX2" fmla="*/ 8449973 w 8449973"/>
                <a:gd name="connsiteY2" fmla="*/ 4304051 h 6858000"/>
                <a:gd name="connsiteX3" fmla="*/ 3786954 w 8449973"/>
                <a:gd name="connsiteY3" fmla="*/ 6858000 h 6858000"/>
                <a:gd name="connsiteX4" fmla="*/ 0 w 8449973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49973" h="6858000">
                  <a:moveTo>
                    <a:pt x="0" y="0"/>
                  </a:moveTo>
                  <a:lnTo>
                    <a:pt x="6092632" y="0"/>
                  </a:lnTo>
                  <a:lnTo>
                    <a:pt x="8449973" y="4304051"/>
                  </a:lnTo>
                  <a:lnTo>
                    <a:pt x="3786954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tx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3994484" y="0"/>
              <a:ext cx="4716379" cy="6986336"/>
              <a:chOff x="3994484" y="0"/>
              <a:chExt cx="4716379" cy="6986336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6309310" y="0"/>
                <a:ext cx="2396064" cy="43955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>
                <a:off x="3994484" y="4395536"/>
                <a:ext cx="4716379" cy="259080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" name="文本框 10"/>
          <p:cNvSpPr txBox="1"/>
          <p:nvPr/>
        </p:nvSpPr>
        <p:spPr>
          <a:xfrm>
            <a:off x="450824" y="1717670"/>
            <a:ext cx="2723823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950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谢谢观看</a:t>
            </a:r>
            <a:endParaRPr lang="zh-CN" altLang="en-US" sz="495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76561" y="2809366"/>
            <a:ext cx="3844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bg1"/>
                </a:solidFill>
              </a:rPr>
              <a:t>Please write down what you need here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6029" y="4268202"/>
            <a:ext cx="15167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制作人：唐之洋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1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0">
        <p14:reveal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5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占位符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7" name="椭圆 56"/>
          <p:cNvSpPr/>
          <p:nvPr/>
        </p:nvSpPr>
        <p:spPr>
          <a:xfrm>
            <a:off x="744044" y="945572"/>
            <a:ext cx="3252356" cy="3252356"/>
          </a:xfrm>
          <a:prstGeom prst="ellipse">
            <a:avLst/>
          </a:prstGeom>
          <a:noFill/>
          <a:ln w="1016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997793" y="1199321"/>
            <a:ext cx="2744858" cy="274485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1354560" y="1778504"/>
            <a:ext cx="20313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目录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1632854" y="2789745"/>
            <a:ext cx="155363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CONTENT</a:t>
            </a:r>
            <a:endParaRPr lang="zh-CN" altLang="en-US" sz="27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5259380" y="914696"/>
            <a:ext cx="3018407" cy="577712"/>
            <a:chOff x="7012505" y="1639318"/>
            <a:chExt cx="4024542" cy="770282"/>
          </a:xfrm>
        </p:grpSpPr>
        <p:grpSp>
          <p:nvGrpSpPr>
            <p:cNvPr id="63" name="组合 62"/>
            <p:cNvGrpSpPr/>
            <p:nvPr/>
          </p:nvGrpSpPr>
          <p:grpSpPr>
            <a:xfrm>
              <a:off x="7012505" y="1639318"/>
              <a:ext cx="770282" cy="770282"/>
              <a:chOff x="7012505" y="1639318"/>
              <a:chExt cx="770282" cy="770282"/>
            </a:xfrm>
          </p:grpSpPr>
          <p:sp>
            <p:nvSpPr>
              <p:cNvPr id="65" name="椭圆 64"/>
              <p:cNvSpPr/>
              <p:nvPr/>
            </p:nvSpPr>
            <p:spPr>
              <a:xfrm>
                <a:off x="7012505" y="1639318"/>
                <a:ext cx="770282" cy="770282"/>
              </a:xfrm>
              <a:prstGeom prst="ellipse">
                <a:avLst/>
              </a:prstGeom>
              <a:solidFill>
                <a:srgbClr val="DCC3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66" name="文本框 65"/>
              <p:cNvSpPr txBox="1"/>
              <p:nvPr/>
            </p:nvSpPr>
            <p:spPr>
              <a:xfrm>
                <a:off x="7169749" y="1685907"/>
                <a:ext cx="395834" cy="6771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2700"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1</a:t>
                </a:r>
                <a:endParaRPr lang="zh-CN" altLang="en-US" sz="2700"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</p:grpSp>
        <p:sp>
          <p:nvSpPr>
            <p:cNvPr id="64" name="文本框 63"/>
            <p:cNvSpPr txBox="1"/>
            <p:nvPr/>
          </p:nvSpPr>
          <p:spPr>
            <a:xfrm>
              <a:off x="8226022" y="1655129"/>
              <a:ext cx="2811025" cy="738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第一次会议</a:t>
              </a:r>
              <a:endParaRPr lang="zh-CN" altLang="en-US" sz="30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259380" y="1834570"/>
            <a:ext cx="3018407" cy="577712"/>
            <a:chOff x="7012505" y="2600325"/>
            <a:chExt cx="4024542" cy="770282"/>
          </a:xfrm>
        </p:grpSpPr>
        <p:grpSp>
          <p:nvGrpSpPr>
            <p:cNvPr id="68" name="组合 67"/>
            <p:cNvGrpSpPr/>
            <p:nvPr/>
          </p:nvGrpSpPr>
          <p:grpSpPr>
            <a:xfrm>
              <a:off x="7012505" y="2600325"/>
              <a:ext cx="770282" cy="770282"/>
              <a:chOff x="7012505" y="2600325"/>
              <a:chExt cx="770282" cy="770282"/>
            </a:xfrm>
          </p:grpSpPr>
          <p:sp>
            <p:nvSpPr>
              <p:cNvPr id="70" name="椭圆 69"/>
              <p:cNvSpPr/>
              <p:nvPr/>
            </p:nvSpPr>
            <p:spPr>
              <a:xfrm>
                <a:off x="7012505" y="2600325"/>
                <a:ext cx="770282" cy="770282"/>
              </a:xfrm>
              <a:prstGeom prst="ellipse">
                <a:avLst/>
              </a:prstGeom>
              <a:solidFill>
                <a:srgbClr val="DCC3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71" name="文本框 70"/>
              <p:cNvSpPr txBox="1"/>
              <p:nvPr/>
            </p:nvSpPr>
            <p:spPr>
              <a:xfrm>
                <a:off x="7145226" y="2646914"/>
                <a:ext cx="504840" cy="6771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2700"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2</a:t>
                </a:r>
                <a:endParaRPr lang="zh-CN" altLang="en-US" sz="2700"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</p:grpSp>
        <p:sp>
          <p:nvSpPr>
            <p:cNvPr id="69" name="文本框 68"/>
            <p:cNvSpPr txBox="1"/>
            <p:nvPr/>
          </p:nvSpPr>
          <p:spPr>
            <a:xfrm>
              <a:off x="8226022" y="2616136"/>
              <a:ext cx="2811025" cy="738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第二次会议</a:t>
              </a:r>
              <a:endParaRPr lang="zh-CN" altLang="en-US" sz="30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5259378" y="2754445"/>
            <a:ext cx="3018410" cy="577712"/>
            <a:chOff x="7012505" y="3670941"/>
            <a:chExt cx="4024546" cy="770282"/>
          </a:xfrm>
        </p:grpSpPr>
        <p:grpSp>
          <p:nvGrpSpPr>
            <p:cNvPr id="73" name="组合 72"/>
            <p:cNvGrpSpPr/>
            <p:nvPr/>
          </p:nvGrpSpPr>
          <p:grpSpPr>
            <a:xfrm>
              <a:off x="7012505" y="3670941"/>
              <a:ext cx="770282" cy="770282"/>
              <a:chOff x="7012505" y="3670941"/>
              <a:chExt cx="770282" cy="770282"/>
            </a:xfrm>
          </p:grpSpPr>
          <p:sp>
            <p:nvSpPr>
              <p:cNvPr id="75" name="椭圆 74"/>
              <p:cNvSpPr/>
              <p:nvPr/>
            </p:nvSpPr>
            <p:spPr>
              <a:xfrm>
                <a:off x="7012505" y="3670941"/>
                <a:ext cx="770282" cy="770282"/>
              </a:xfrm>
              <a:prstGeom prst="ellipse">
                <a:avLst/>
              </a:prstGeom>
              <a:solidFill>
                <a:srgbClr val="DCC3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76" name="文本框 75"/>
              <p:cNvSpPr txBox="1"/>
              <p:nvPr/>
            </p:nvSpPr>
            <p:spPr>
              <a:xfrm>
                <a:off x="7150572" y="3717530"/>
                <a:ext cx="494152" cy="6771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2700"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3</a:t>
                </a:r>
                <a:endParaRPr lang="zh-CN" altLang="en-US" sz="2700"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8226026" y="3686752"/>
              <a:ext cx="2811025" cy="738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设计图展示</a:t>
              </a:r>
              <a:endParaRPr lang="zh-CN" altLang="en-US" sz="30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5259379" y="3674319"/>
            <a:ext cx="3210769" cy="577712"/>
            <a:chOff x="7012505" y="5048991"/>
            <a:chExt cx="4281025" cy="770282"/>
          </a:xfrm>
        </p:grpSpPr>
        <p:grpSp>
          <p:nvGrpSpPr>
            <p:cNvPr id="78" name="组合 77"/>
            <p:cNvGrpSpPr/>
            <p:nvPr/>
          </p:nvGrpSpPr>
          <p:grpSpPr>
            <a:xfrm>
              <a:off x="7012505" y="5048991"/>
              <a:ext cx="770282" cy="770282"/>
              <a:chOff x="7012505" y="5048991"/>
              <a:chExt cx="770282" cy="77028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7012505" y="5048991"/>
                <a:ext cx="770282" cy="770282"/>
              </a:xfrm>
              <a:prstGeom prst="ellipse">
                <a:avLst/>
              </a:prstGeom>
              <a:solidFill>
                <a:srgbClr val="DCC3A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7144158" y="5095580"/>
                <a:ext cx="506977" cy="67710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altLang="zh-CN" sz="2700">
                    <a:latin typeface="方正兰亭纤黑_GBK" panose="02000000000000000000" pitchFamily="2" charset="-122"/>
                    <a:ea typeface="方正兰亭纤黑_GBK" panose="02000000000000000000" pitchFamily="2" charset="-122"/>
                  </a:rPr>
                  <a:t>4</a:t>
                </a:r>
                <a:endParaRPr lang="zh-CN" altLang="en-US" sz="2700">
                  <a:latin typeface="方正兰亭纤黑_GBK" panose="02000000000000000000" pitchFamily="2" charset="-122"/>
                  <a:ea typeface="方正兰亭纤黑_GBK" panose="02000000000000000000" pitchFamily="2" charset="-122"/>
                </a:endParaRPr>
              </a:p>
            </p:txBody>
          </p:sp>
        </p:grpSp>
        <p:sp>
          <p:nvSpPr>
            <p:cNvPr id="79" name="文本框 78"/>
            <p:cNvSpPr txBox="1"/>
            <p:nvPr/>
          </p:nvSpPr>
          <p:spPr>
            <a:xfrm>
              <a:off x="7969542" y="5064802"/>
              <a:ext cx="3323988" cy="7386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zh-CN" altLang="en-US" sz="3000" dirty="0" smtClean="0">
                  <a:solidFill>
                    <a:schemeClr val="bg1"/>
                  </a:solidFill>
                  <a:latin typeface="方正兰亭纤黑_GBK" panose="02000000000000000000" pitchFamily="2" charset="-122"/>
                  <a:ea typeface="方正兰亭纤黑_GBK" panose="02000000000000000000" pitchFamily="2" charset="-122"/>
                </a:rPr>
                <a:t>团队照片展示</a:t>
              </a:r>
              <a:endParaRPr lang="zh-CN" altLang="en-US" sz="30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984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  <p:bldP spid="6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等腰三角形 5"/>
          <p:cNvSpPr/>
          <p:nvPr/>
        </p:nvSpPr>
        <p:spPr>
          <a:xfrm rot="5400000">
            <a:off x="-157452" y="1666719"/>
            <a:ext cx="2124968" cy="1810062"/>
          </a:xfrm>
          <a:prstGeom prst="triangle">
            <a:avLst/>
          </a:prstGeom>
          <a:solidFill>
            <a:schemeClr val="tx2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7176486" y="1666720"/>
            <a:ext cx="2124968" cy="1810062"/>
          </a:xfrm>
          <a:prstGeom prst="triangle">
            <a:avLst/>
          </a:prstGeom>
          <a:solidFill>
            <a:schemeClr val="tx2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1637861" y="2097904"/>
            <a:ext cx="577712" cy="707886"/>
            <a:chOff x="7012505" y="1552540"/>
            <a:chExt cx="770282" cy="943847"/>
          </a:xfrm>
        </p:grpSpPr>
        <p:sp>
          <p:nvSpPr>
            <p:cNvPr id="11" name="椭圆 10"/>
            <p:cNvSpPr/>
            <p:nvPr/>
          </p:nvSpPr>
          <p:spPr>
            <a:xfrm>
              <a:off x="7012505" y="1639318"/>
              <a:ext cx="770282" cy="770282"/>
            </a:xfrm>
            <a:prstGeom prst="ellipse">
              <a:avLst/>
            </a:prstGeom>
            <a:solidFill>
              <a:srgbClr val="DCC3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7069222" y="1552540"/>
              <a:ext cx="648039" cy="9438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290848" y="2059429"/>
            <a:ext cx="53783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500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新锐团队第一次会议</a:t>
            </a:r>
            <a:endParaRPr lang="zh-CN" altLang="en-US" sz="45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0664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第一次团队会议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占位符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81" y="3015386"/>
            <a:ext cx="3184776" cy="1977633"/>
          </a:xfrm>
          <a:prstGeom prst="rect">
            <a:avLst/>
          </a:prstGeom>
        </p:spPr>
      </p:pic>
      <p:pic>
        <p:nvPicPr>
          <p:cNvPr id="11" name="图片占位符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17" y="830784"/>
            <a:ext cx="3093132" cy="2062931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2550293" y="2992473"/>
            <a:ext cx="269087" cy="136745"/>
            <a:chOff x="2263515" y="3882452"/>
            <a:chExt cx="358782" cy="182326"/>
          </a:xfrm>
        </p:grpSpPr>
        <p:cxnSp>
          <p:nvCxnSpPr>
            <p:cNvPr id="13" name="直接连接符 12"/>
            <p:cNvCxnSpPr/>
            <p:nvPr/>
          </p:nvCxnSpPr>
          <p:spPr>
            <a:xfrm flipV="1">
              <a:off x="2263515" y="3882452"/>
              <a:ext cx="180000" cy="108000"/>
            </a:xfrm>
            <a:prstGeom prst="line">
              <a:avLst/>
            </a:prstGeom>
            <a:ln>
              <a:solidFill>
                <a:srgbClr val="DCC3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2263515" y="3956778"/>
              <a:ext cx="180000" cy="108000"/>
            </a:xfrm>
            <a:prstGeom prst="line">
              <a:avLst/>
            </a:prstGeom>
            <a:ln>
              <a:solidFill>
                <a:srgbClr val="DCC3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 flipV="1">
              <a:off x="2442297" y="3882452"/>
              <a:ext cx="180000" cy="108000"/>
            </a:xfrm>
            <a:prstGeom prst="line">
              <a:avLst/>
            </a:prstGeom>
            <a:ln>
              <a:solidFill>
                <a:srgbClr val="DCC3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H="1" flipV="1">
              <a:off x="2442297" y="3956778"/>
              <a:ext cx="180000" cy="108000"/>
            </a:xfrm>
            <a:prstGeom prst="line">
              <a:avLst/>
            </a:prstGeom>
            <a:ln>
              <a:solidFill>
                <a:srgbClr val="DCC3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 flipV="1">
            <a:off x="6461651" y="2780202"/>
            <a:ext cx="269087" cy="136745"/>
            <a:chOff x="2263515" y="3882452"/>
            <a:chExt cx="358782" cy="182326"/>
          </a:xfrm>
        </p:grpSpPr>
        <p:cxnSp>
          <p:nvCxnSpPr>
            <p:cNvPr id="18" name="直接连接符 17"/>
            <p:cNvCxnSpPr/>
            <p:nvPr/>
          </p:nvCxnSpPr>
          <p:spPr>
            <a:xfrm flipV="1">
              <a:off x="2263515" y="3882452"/>
              <a:ext cx="180000" cy="108000"/>
            </a:xfrm>
            <a:prstGeom prst="line">
              <a:avLst/>
            </a:prstGeom>
            <a:ln>
              <a:solidFill>
                <a:srgbClr val="DCC3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2263515" y="3956778"/>
              <a:ext cx="180000" cy="108000"/>
            </a:xfrm>
            <a:prstGeom prst="line">
              <a:avLst/>
            </a:prstGeom>
            <a:ln>
              <a:solidFill>
                <a:srgbClr val="DCC3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 flipV="1">
              <a:off x="2442297" y="3882452"/>
              <a:ext cx="180000" cy="108000"/>
            </a:xfrm>
            <a:prstGeom prst="line">
              <a:avLst/>
            </a:prstGeom>
            <a:ln>
              <a:solidFill>
                <a:srgbClr val="DCC3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H="1" flipV="1">
              <a:off x="2442297" y="3956778"/>
              <a:ext cx="180000" cy="108000"/>
            </a:xfrm>
            <a:prstGeom prst="line">
              <a:avLst/>
            </a:prstGeom>
            <a:ln>
              <a:solidFill>
                <a:srgbClr val="DCC3A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/>
          <p:cNvGrpSpPr/>
          <p:nvPr/>
        </p:nvGrpSpPr>
        <p:grpSpPr>
          <a:xfrm>
            <a:off x="1003679" y="3259379"/>
            <a:ext cx="3418642" cy="1295399"/>
            <a:chOff x="1249173" y="3817259"/>
            <a:chExt cx="4558190" cy="1727200"/>
          </a:xfrm>
        </p:grpSpPr>
        <p:sp>
          <p:nvSpPr>
            <p:cNvPr id="23" name="矩形 22"/>
            <p:cNvSpPr/>
            <p:nvPr/>
          </p:nvSpPr>
          <p:spPr>
            <a:xfrm>
              <a:off x="1249173" y="3817259"/>
              <a:ext cx="4484914" cy="1727200"/>
            </a:xfrm>
            <a:prstGeom prst="rect">
              <a:avLst/>
            </a:prstGeom>
            <a:solidFill>
              <a:srgbClr val="EEE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321838" y="4041985"/>
              <a:ext cx="4485525" cy="12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050" dirty="0">
                  <a:latin typeface="微软雅黑" pitchFamily="34" charset="-122"/>
                  <a:ea typeface="微软雅黑" pitchFamily="34" charset="-122"/>
                </a:rPr>
                <a:t>由</a:t>
              </a: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组长下发任务，每人设计一稿公司网站样稿，并于第二次会议用于展示各自的设计图</a:t>
              </a:r>
              <a:r>
                <a:rPr lang="en-US" altLang="zh-CN" sz="1050" dirty="0" smtClean="0">
                  <a:latin typeface="微软雅黑" pitchFamily="34" charset="-122"/>
                  <a:ea typeface="微软雅黑" pitchFamily="34" charset="-122"/>
                </a:rPr>
                <a:t>(</a:t>
              </a: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每人至少一稿</a:t>
              </a:r>
              <a:r>
                <a:rPr lang="en-US" altLang="zh-CN" sz="1050" dirty="0" smtClean="0">
                  <a:latin typeface="微软雅黑" pitchFamily="34" charset="-122"/>
                  <a:ea typeface="微软雅黑" pitchFamily="34" charset="-122"/>
                </a:rPr>
                <a:t>)</a:t>
              </a: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。完善修改网站的需求文档。并严格控制好提交作业的时间</a:t>
              </a:r>
              <a:endParaRPr lang="zh-CN" altLang="en-US" sz="10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916971" y="1377261"/>
            <a:ext cx="3486567" cy="1295400"/>
            <a:chOff x="1249173" y="3817259"/>
            <a:chExt cx="4648756" cy="1727200"/>
          </a:xfrm>
        </p:grpSpPr>
        <p:sp>
          <p:nvSpPr>
            <p:cNvPr id="27" name="矩形 26"/>
            <p:cNvSpPr/>
            <p:nvPr/>
          </p:nvSpPr>
          <p:spPr>
            <a:xfrm>
              <a:off x="1249173" y="3817259"/>
              <a:ext cx="4484914" cy="1727200"/>
            </a:xfrm>
            <a:prstGeom prst="rect">
              <a:avLst/>
            </a:prstGeom>
            <a:solidFill>
              <a:srgbClr val="EEE1D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1249173" y="3891586"/>
              <a:ext cx="464875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 smtClean="0">
                  <a:latin typeface="微软雅黑" pitchFamily="34" charset="-122"/>
                  <a:ea typeface="微软雅黑" pitchFamily="34" charset="-122"/>
                </a:rPr>
                <a:t>第一次工作会议在三食堂召开</a:t>
              </a:r>
              <a:endParaRPr lang="zh-CN" altLang="en-US" sz="1800" dirty="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249173" y="4355475"/>
              <a:ext cx="4484914" cy="963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7200">
                <a:lnSpc>
                  <a:spcPct val="130000"/>
                </a:lnSpc>
              </a:pPr>
              <a:r>
                <a:rPr lang="en-US" altLang="zh-CN" sz="1050" dirty="0" smtClean="0">
                  <a:latin typeface="微软雅黑" pitchFamily="34" charset="-122"/>
                  <a:ea typeface="微软雅黑" pitchFamily="34" charset="-122"/>
                </a:rPr>
                <a:t>2019</a:t>
              </a: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年</a:t>
              </a:r>
              <a:r>
                <a:rPr lang="en-US" altLang="zh-CN" sz="1050" dirty="0" smtClean="0">
                  <a:latin typeface="微软雅黑" pitchFamily="34" charset="-122"/>
                  <a:ea typeface="微软雅黑" pitchFamily="34" charset="-122"/>
                </a:rPr>
                <a:t>5</a:t>
              </a: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月</a:t>
              </a:r>
              <a:r>
                <a:rPr lang="en-US" altLang="zh-CN" sz="1050" dirty="0" smtClean="0">
                  <a:latin typeface="微软雅黑" pitchFamily="34" charset="-122"/>
                  <a:ea typeface="微软雅黑" pitchFamily="34" charset="-122"/>
                </a:rPr>
                <a:t>17</a:t>
              </a:r>
              <a:r>
                <a:rPr lang="zh-CN" altLang="en-US" sz="1050" dirty="0" smtClean="0">
                  <a:latin typeface="微软雅黑" pitchFamily="34" charset="-122"/>
                  <a:ea typeface="微软雅黑" pitchFamily="34" charset="-122"/>
                </a:rPr>
                <a:t>日，下午五点在三食堂召开新锐设计团队第一次工作会议，会议确定了公司网站的风格，设计元素，及导航名称，项目栏目的命名。</a:t>
              </a:r>
              <a:endParaRPr lang="zh-CN" altLang="en-US" sz="105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2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8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第一次会议讨论内容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原创设计师QQ598969553            _1"/>
          <p:cNvSpPr>
            <a:spLocks/>
          </p:cNvSpPr>
          <p:nvPr/>
        </p:nvSpPr>
        <p:spPr bwMode="gray">
          <a:xfrm flipV="1">
            <a:off x="1890274" y="2625728"/>
            <a:ext cx="1206386" cy="1406586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34">
              <a:defRPr/>
            </a:pPr>
            <a:endParaRPr lang="zh-CN" altLang="en-US" sz="134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51" name="原创设计师QQ598969553            _2"/>
          <p:cNvSpPr>
            <a:spLocks/>
          </p:cNvSpPr>
          <p:nvPr/>
        </p:nvSpPr>
        <p:spPr bwMode="gray">
          <a:xfrm rot="16200000">
            <a:off x="2208343" y="2107498"/>
            <a:ext cx="358192" cy="1433957"/>
          </a:xfrm>
          <a:custGeom>
            <a:avLst/>
            <a:gdLst>
              <a:gd name="T0" fmla="*/ 37 w 142"/>
              <a:gd name="T1" fmla="*/ 1 h 604"/>
              <a:gd name="T2" fmla="*/ 45 w 142"/>
              <a:gd name="T3" fmla="*/ 472 h 604"/>
              <a:gd name="T4" fmla="*/ 0 w 142"/>
              <a:gd name="T5" fmla="*/ 474 h 604"/>
              <a:gd name="T6" fmla="*/ 72 w 142"/>
              <a:gd name="T7" fmla="*/ 604 h 604"/>
              <a:gd name="T8" fmla="*/ 142 w 142"/>
              <a:gd name="T9" fmla="*/ 474 h 604"/>
              <a:gd name="T10" fmla="*/ 100 w 142"/>
              <a:gd name="T11" fmla="*/ 474 h 604"/>
              <a:gd name="T12" fmla="*/ 99 w 142"/>
              <a:gd name="T13" fmla="*/ 0 h 604"/>
              <a:gd name="T14" fmla="*/ 37 w 142"/>
              <a:gd name="T15" fmla="*/ 1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2" h="604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34">
              <a:defRPr/>
            </a:pPr>
            <a:endParaRPr lang="zh-CN" altLang="en-US" sz="134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52" name="原创设计师QQ598969553            _3"/>
          <p:cNvSpPr>
            <a:spLocks/>
          </p:cNvSpPr>
          <p:nvPr/>
        </p:nvSpPr>
        <p:spPr bwMode="gray">
          <a:xfrm>
            <a:off x="1882515" y="1543009"/>
            <a:ext cx="1206386" cy="1406586"/>
          </a:xfrm>
          <a:custGeom>
            <a:avLst/>
            <a:gdLst>
              <a:gd name="T0" fmla="*/ 118 w 933"/>
              <a:gd name="T1" fmla="*/ 1044 h 1182"/>
              <a:gd name="T2" fmla="*/ 128 w 933"/>
              <a:gd name="T3" fmla="*/ 340 h 1182"/>
              <a:gd name="T4" fmla="*/ 264 w 933"/>
              <a:gd name="T5" fmla="*/ 210 h 1182"/>
              <a:gd name="T6" fmla="*/ 720 w 933"/>
              <a:gd name="T7" fmla="*/ 202 h 1182"/>
              <a:gd name="T8" fmla="*/ 720 w 933"/>
              <a:gd name="T9" fmla="*/ 320 h 1182"/>
              <a:gd name="T10" fmla="*/ 933 w 933"/>
              <a:gd name="T11" fmla="*/ 153 h 1182"/>
              <a:gd name="T12" fmla="*/ 712 w 933"/>
              <a:gd name="T13" fmla="*/ 0 h 1182"/>
              <a:gd name="T14" fmla="*/ 714 w 933"/>
              <a:gd name="T15" fmla="*/ 92 h 1182"/>
              <a:gd name="T16" fmla="*/ 234 w 933"/>
              <a:gd name="T17" fmla="*/ 94 h 1182"/>
              <a:gd name="T18" fmla="*/ 0 w 933"/>
              <a:gd name="T19" fmla="*/ 298 h 1182"/>
              <a:gd name="T20" fmla="*/ 0 w 933"/>
              <a:gd name="T21" fmla="*/ 1058 h 1182"/>
              <a:gd name="T22" fmla="*/ 118 w 933"/>
              <a:gd name="T23" fmla="*/ 1044 h 1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33" h="1182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wrap="none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434">
              <a:defRPr/>
            </a:pPr>
            <a:endParaRPr lang="zh-CN" altLang="en-US" sz="1349">
              <a:solidFill>
                <a:sysClr val="windowText" lastClr="000000"/>
              </a:solidFill>
              <a:latin typeface="Calibri"/>
              <a:ea typeface="宋体"/>
            </a:endParaRPr>
          </a:p>
        </p:txBody>
      </p:sp>
      <p:sp>
        <p:nvSpPr>
          <p:cNvPr id="53" name="原创设计师QQ598969553            _4"/>
          <p:cNvSpPr>
            <a:spLocks noChangeArrowheads="1"/>
          </p:cNvSpPr>
          <p:nvPr/>
        </p:nvSpPr>
        <p:spPr bwMode="gray">
          <a:xfrm>
            <a:off x="5165637" y="1276280"/>
            <a:ext cx="2534581" cy="866249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99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sz="1199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由李庆旺纪录团队会议讨论事项</a:t>
            </a:r>
            <a:endParaRPr lang="zh-CN" altLang="zh-CN" sz="1199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4" name="原创设计师QQ598969553            _5"/>
          <p:cNvSpPr>
            <a:spLocks noChangeArrowheads="1"/>
          </p:cNvSpPr>
          <p:nvPr/>
        </p:nvSpPr>
        <p:spPr bwMode="gray">
          <a:xfrm>
            <a:off x="3172247" y="1276280"/>
            <a:ext cx="1993390" cy="866249"/>
          </a:xfrm>
          <a:prstGeom prst="roundRect">
            <a:avLst>
              <a:gd name="adj" fmla="val 11921"/>
            </a:avLst>
          </a:prstGeom>
          <a:solidFill>
            <a:srgbClr val="A66E5A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49" b="1" dirty="0" smtClean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   成员纪录会议内容</a:t>
            </a:r>
            <a:endParaRPr lang="zh-CN" altLang="zh-CN" sz="1349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5" name="原创设计师QQ598969553            _6"/>
          <p:cNvSpPr>
            <a:spLocks noChangeArrowheads="1"/>
          </p:cNvSpPr>
          <p:nvPr/>
        </p:nvSpPr>
        <p:spPr bwMode="gray">
          <a:xfrm>
            <a:off x="5165637" y="2353235"/>
            <a:ext cx="2534581" cy="866249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99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    各成员讨论完善需求文稿内容</a:t>
            </a:r>
            <a:endParaRPr lang="en-US" altLang="zh-CN" sz="1199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原创设计师QQ598969553            _7"/>
          <p:cNvSpPr>
            <a:spLocks noChangeArrowheads="1"/>
          </p:cNvSpPr>
          <p:nvPr/>
        </p:nvSpPr>
        <p:spPr bwMode="gray">
          <a:xfrm>
            <a:off x="3181768" y="2353235"/>
            <a:ext cx="1983869" cy="866249"/>
          </a:xfrm>
          <a:prstGeom prst="roundRect">
            <a:avLst>
              <a:gd name="adj" fmla="val 11921"/>
            </a:avLst>
          </a:prstGeom>
          <a:solidFill>
            <a:srgbClr val="DCC3A4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49" b="1" dirty="0" smtClean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成员讨论需求文稿</a:t>
            </a:r>
            <a:endParaRPr lang="zh-CN" altLang="zh-CN" sz="1349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7" name="原创设计师QQ598969553            _8"/>
          <p:cNvSpPr>
            <a:spLocks noChangeArrowheads="1"/>
          </p:cNvSpPr>
          <p:nvPr/>
        </p:nvSpPr>
        <p:spPr bwMode="ltGray">
          <a:xfrm>
            <a:off x="5165637" y="3440714"/>
            <a:ext cx="2536961" cy="858328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199" dirty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1199" dirty="0" smtClea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rPr>
              <a:t>对需求文稿查漏补缺，精益求精！</a:t>
            </a:r>
            <a:endParaRPr lang="zh-CN" altLang="zh-CN" sz="1199" dirty="0">
              <a:solidFill>
                <a:srgbClr val="4D4D4D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8" name="原创设计师QQ598969553            _9"/>
          <p:cNvSpPr>
            <a:spLocks noChangeArrowheads="1"/>
          </p:cNvSpPr>
          <p:nvPr/>
        </p:nvSpPr>
        <p:spPr bwMode="gray">
          <a:xfrm>
            <a:off x="3167487" y="3433574"/>
            <a:ext cx="1998150" cy="865468"/>
          </a:xfrm>
          <a:prstGeom prst="roundRect">
            <a:avLst>
              <a:gd name="adj" fmla="val 11921"/>
            </a:avLst>
          </a:prstGeom>
          <a:solidFill>
            <a:srgbClr val="222222"/>
          </a:solidFill>
          <a:ln w="25400" cap="flat" cmpd="sng" algn="ctr">
            <a:noFill/>
            <a:prstDash val="solid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349" b="1" dirty="0">
                <a:solidFill>
                  <a:sysClr val="window" lastClr="FFFFFF">
                    <a:lumMod val="95000"/>
                  </a:sysClr>
                </a:solidFill>
                <a:latin typeface="微软雅黑" pitchFamily="34" charset="-122"/>
                <a:ea typeface="微软雅黑" pitchFamily="34" charset="-122"/>
              </a:rPr>
              <a:t>成员阐述自我看法</a:t>
            </a:r>
            <a:endParaRPr lang="zh-CN" altLang="zh-CN" sz="1349" b="1" dirty="0">
              <a:solidFill>
                <a:sysClr val="window" lastClr="FFFFFF">
                  <a:lumMod val="95000"/>
                </a:sys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9" name="原创设计师QQ598969553            _10"/>
          <p:cNvSpPr>
            <a:spLocks noChangeArrowheads="1"/>
          </p:cNvSpPr>
          <p:nvPr/>
        </p:nvSpPr>
        <p:spPr bwMode="auto">
          <a:xfrm>
            <a:off x="1495260" y="2248002"/>
            <a:ext cx="1079438" cy="1079438"/>
          </a:xfrm>
          <a:prstGeom prst="roundRect">
            <a:avLst/>
          </a:prstGeom>
          <a:solidFill>
            <a:srgbClr val="554D53"/>
          </a:solidFill>
          <a:ln w="3175" cap="flat" cmpd="sng" algn="ctr">
            <a:noFill/>
            <a:prstDash val="solid"/>
          </a:ln>
          <a:effectLst/>
        </p:spPr>
        <p:txBody>
          <a:bodyPr lIns="94451" rIns="94451" bIns="134930" anchor="ctr"/>
          <a:lstStyle/>
          <a:p>
            <a:pPr algn="ctr">
              <a:lnSpc>
                <a:spcPct val="120000"/>
              </a:lnSpc>
            </a:pPr>
            <a:r>
              <a:rPr lang="zh-CN" altLang="en-US" sz="1499" b="1" kern="0" dirty="0" smtClean="0">
                <a:solidFill>
                  <a:srgbClr val="F9F9F9"/>
                </a:solidFill>
                <a:latin typeface="微软雅黑" pitchFamily="34" charset="-122"/>
                <a:ea typeface="微软雅黑" pitchFamily="34" charset="-122"/>
              </a:rPr>
              <a:t>组长组织讨论</a:t>
            </a:r>
            <a:endParaRPr lang="zh-CN" altLang="en-US" sz="1499" b="1" kern="0" dirty="0">
              <a:solidFill>
                <a:srgbClr val="F9F9F9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65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4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9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4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9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9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4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" y="1"/>
            <a:ext cx="9144001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等腰三角形 5"/>
          <p:cNvSpPr/>
          <p:nvPr/>
        </p:nvSpPr>
        <p:spPr>
          <a:xfrm rot="5400000">
            <a:off x="-157452" y="1666719"/>
            <a:ext cx="2124968" cy="1810062"/>
          </a:xfrm>
          <a:prstGeom prst="triangle">
            <a:avLst/>
          </a:prstGeom>
          <a:solidFill>
            <a:schemeClr val="tx2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7176486" y="1666720"/>
            <a:ext cx="2124968" cy="1810062"/>
          </a:xfrm>
          <a:prstGeom prst="triangle">
            <a:avLst/>
          </a:prstGeom>
          <a:solidFill>
            <a:schemeClr val="tx2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2164527" y="2069595"/>
            <a:ext cx="577712" cy="707886"/>
            <a:chOff x="6627363" y="1489867"/>
            <a:chExt cx="770282" cy="943847"/>
          </a:xfrm>
        </p:grpSpPr>
        <p:sp>
          <p:nvSpPr>
            <p:cNvPr id="11" name="椭圆 10"/>
            <p:cNvSpPr/>
            <p:nvPr/>
          </p:nvSpPr>
          <p:spPr>
            <a:xfrm>
              <a:off x="6627363" y="1576650"/>
              <a:ext cx="770282" cy="770282"/>
            </a:xfrm>
            <a:prstGeom prst="ellipse">
              <a:avLst/>
            </a:prstGeom>
            <a:solidFill>
              <a:srgbClr val="DCC3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88484" y="1489867"/>
              <a:ext cx="648041" cy="9438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755396" y="1976278"/>
            <a:ext cx="53783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5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新锐团队</a:t>
            </a:r>
            <a:r>
              <a:rPr lang="zh-CN" altLang="en-US" sz="4500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第二次</a:t>
            </a:r>
            <a:r>
              <a:rPr lang="zh-CN" altLang="en-US" sz="4500" dirty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会议</a:t>
            </a:r>
            <a:endParaRPr lang="zh-CN" altLang="en-US" sz="45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63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次团队会议</a:t>
            </a:r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585364" y="677577"/>
            <a:ext cx="7795724" cy="43549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/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zh-CN" sz="1349"/>
          </a:p>
        </p:txBody>
      </p:sp>
      <p:sp>
        <p:nvSpPr>
          <p:cNvPr id="43" name="单圆角矩形 4"/>
          <p:cNvSpPr>
            <a:spLocks noChangeArrowheads="1"/>
          </p:cNvSpPr>
          <p:nvPr/>
        </p:nvSpPr>
        <p:spPr bwMode="auto">
          <a:xfrm>
            <a:off x="585364" y="3255037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6 w 3486972"/>
              <a:gd name="T3" fmla="*/ 0 h 2329590"/>
              <a:gd name="T4" fmla="*/ 3299786 w 3486972"/>
              <a:gd name="T5" fmla="*/ 188290 h 2329590"/>
              <a:gd name="T6" fmla="*/ 3299786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44" name="单圆角矩形 5"/>
          <p:cNvSpPr>
            <a:spLocks noChangeArrowheads="1"/>
          </p:cNvSpPr>
          <p:nvPr/>
        </p:nvSpPr>
        <p:spPr bwMode="auto">
          <a:xfrm>
            <a:off x="3205629" y="3255835"/>
            <a:ext cx="2543041" cy="1545816"/>
          </a:xfrm>
          <a:custGeom>
            <a:avLst/>
            <a:gdLst>
              <a:gd name="T0" fmla="*/ 0 w 3486972"/>
              <a:gd name="T1" fmla="*/ 0 h 2329590"/>
              <a:gd name="T2" fmla="*/ 3072475 w 3486972"/>
              <a:gd name="T3" fmla="*/ 0 h 2329590"/>
              <a:gd name="T4" fmla="*/ 3299784 w 3486972"/>
              <a:gd name="T5" fmla="*/ 188290 h 2329590"/>
              <a:gd name="T6" fmla="*/ 3299784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 dirty="0"/>
          </a:p>
        </p:txBody>
      </p:sp>
      <p:sp>
        <p:nvSpPr>
          <p:cNvPr id="45" name="单圆角矩形 6"/>
          <p:cNvSpPr>
            <a:spLocks noChangeArrowheads="1"/>
          </p:cNvSpPr>
          <p:nvPr/>
        </p:nvSpPr>
        <p:spPr bwMode="auto">
          <a:xfrm>
            <a:off x="5836857" y="3206863"/>
            <a:ext cx="2544231" cy="1545816"/>
          </a:xfrm>
          <a:custGeom>
            <a:avLst/>
            <a:gdLst>
              <a:gd name="T0" fmla="*/ 0 w 3486972"/>
              <a:gd name="T1" fmla="*/ 0 h 2329590"/>
              <a:gd name="T2" fmla="*/ 3076751 w 3486972"/>
              <a:gd name="T3" fmla="*/ 0 h 2329590"/>
              <a:gd name="T4" fmla="*/ 3304379 w 3486972"/>
              <a:gd name="T5" fmla="*/ 188290 h 2329590"/>
              <a:gd name="T6" fmla="*/ 3304379 w 3486972"/>
              <a:gd name="T7" fmla="*/ 1826107 h 2329590"/>
              <a:gd name="T8" fmla="*/ 0 w 3486972"/>
              <a:gd name="T9" fmla="*/ 1826107 h 2329590"/>
              <a:gd name="T10" fmla="*/ 0 w 3486972"/>
              <a:gd name="T11" fmla="*/ 0 h 23295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486972"/>
              <a:gd name="T19" fmla="*/ 0 h 2329590"/>
              <a:gd name="T20" fmla="*/ 3486972 w 3486972"/>
              <a:gd name="T21" fmla="*/ 2329590 h 23295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486972" h="2329590">
                <a:moveTo>
                  <a:pt x="0" y="0"/>
                </a:moveTo>
                <a:lnTo>
                  <a:pt x="3246768" y="0"/>
                </a:lnTo>
                <a:cubicBezTo>
                  <a:pt x="3379429" y="0"/>
                  <a:pt x="3486972" y="107543"/>
                  <a:pt x="3486972" y="240204"/>
                </a:cubicBezTo>
                <a:lnTo>
                  <a:pt x="3486972" y="2329590"/>
                </a:lnTo>
                <a:lnTo>
                  <a:pt x="0" y="2329590"/>
                </a:lnTo>
                <a:lnTo>
                  <a:pt x="0" y="0"/>
                </a:lnTo>
                <a:close/>
              </a:path>
            </a:pathLst>
          </a:cu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46" name="TextBox 14"/>
          <p:cNvSpPr>
            <a:spLocks noChangeArrowheads="1"/>
          </p:cNvSpPr>
          <p:nvPr/>
        </p:nvSpPr>
        <p:spPr bwMode="auto">
          <a:xfrm>
            <a:off x="732924" y="3595985"/>
            <a:ext cx="228957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 smtClean="0">
                <a:latin typeface="微软雅黑" pitchFamily="34" charset="-122"/>
                <a:ea typeface="微软雅黑" pitchFamily="34" charset="-122"/>
              </a:rPr>
              <a:t>每人分别展示自己的设计图，并阐述设计理念，对其他同学的设计进行评价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TextBox 15"/>
          <p:cNvSpPr>
            <a:spLocks noChangeArrowheads="1"/>
          </p:cNvSpPr>
          <p:nvPr/>
        </p:nvSpPr>
        <p:spPr bwMode="auto">
          <a:xfrm>
            <a:off x="3210268" y="3595985"/>
            <a:ext cx="2413577" cy="71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49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拍摄团队照片，制作</a:t>
            </a:r>
            <a:r>
              <a:rPr lang="en-US" altLang="zh-CN" sz="1349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banner</a:t>
            </a:r>
            <a:r>
              <a:rPr lang="zh-CN" altLang="en-US" sz="1349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，对团队</a:t>
            </a:r>
            <a:r>
              <a:rPr lang="en-US" altLang="zh-CN" sz="1349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logo</a:t>
            </a:r>
            <a:r>
              <a:rPr lang="zh-CN" altLang="en-US" sz="1349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进行修改，修改形状框架，以及配色</a:t>
            </a:r>
            <a:endParaRPr lang="zh-CN" altLang="en-US" sz="1574" dirty="0"/>
          </a:p>
        </p:txBody>
      </p:sp>
      <p:sp>
        <p:nvSpPr>
          <p:cNvPr id="48" name="TextBox 16"/>
          <p:cNvSpPr>
            <a:spLocks noChangeArrowheads="1"/>
          </p:cNvSpPr>
          <p:nvPr/>
        </p:nvSpPr>
        <p:spPr bwMode="auto">
          <a:xfrm>
            <a:off x="5964187" y="3595985"/>
            <a:ext cx="22919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350" dirty="0" smtClean="0">
                <a:latin typeface="微软雅黑" pitchFamily="34" charset="-122"/>
                <a:ea typeface="微软雅黑" pitchFamily="34" charset="-122"/>
              </a:rPr>
              <a:t>对团队人员进行详细且周祥的安排，专门的人做专门的事情，合力把第二次汇报</a:t>
            </a:r>
            <a:r>
              <a:rPr lang="en-US" altLang="zh-CN" sz="1350" dirty="0" smtClean="0"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350" dirty="0" smtClean="0">
                <a:latin typeface="微软雅黑" pitchFamily="34" charset="-122"/>
                <a:ea typeface="微软雅黑" pitchFamily="34" charset="-122"/>
              </a:rPr>
              <a:t>做好。</a:t>
            </a:r>
            <a:endParaRPr lang="zh-CN" altLang="en-US" sz="135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49" name="组合 48"/>
          <p:cNvGrpSpPr>
            <a:grpSpLocks/>
          </p:cNvGrpSpPr>
          <p:nvPr/>
        </p:nvGrpSpPr>
        <p:grpSpPr bwMode="auto">
          <a:xfrm>
            <a:off x="1573067" y="2979562"/>
            <a:ext cx="567633" cy="566442"/>
            <a:chOff x="0" y="0"/>
            <a:chExt cx="755970" cy="755970"/>
          </a:xfrm>
        </p:grpSpPr>
        <p:grpSp>
          <p:nvGrpSpPr>
            <p:cNvPr id="50" name="组合 49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52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554D5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198898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3" name="椭圆 22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117A68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4" name="椭圆 23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117A68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1" name="文本框 50"/>
            <p:cNvSpPr>
              <a:spLocks noChangeArrowheads="1"/>
            </p:cNvSpPr>
            <p:nvPr/>
          </p:nvSpPr>
          <p:spPr bwMode="auto">
            <a:xfrm>
              <a:off x="144588" y="147154"/>
              <a:ext cx="527739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554D53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01</a:t>
              </a:r>
              <a:endParaRPr lang="zh-CN" altLang="en-US" sz="1799" dirty="0">
                <a:solidFill>
                  <a:srgbClr val="554D53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55" name="组合 54"/>
          <p:cNvGrpSpPr>
            <a:grpSpLocks/>
          </p:cNvGrpSpPr>
          <p:nvPr/>
        </p:nvGrpSpPr>
        <p:grpSpPr bwMode="auto">
          <a:xfrm>
            <a:off x="4193459" y="2967662"/>
            <a:ext cx="567633" cy="566442"/>
            <a:chOff x="0" y="0"/>
            <a:chExt cx="755970" cy="755970"/>
          </a:xfrm>
        </p:grpSpPr>
        <p:grpSp>
          <p:nvGrpSpPr>
            <p:cNvPr id="56" name="组合 55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58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2222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117A68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59" name="椭圆 28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117A68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0" name="椭圆 29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117A68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57" name="文本框 56"/>
            <p:cNvSpPr>
              <a:spLocks noChangeArrowheads="1"/>
            </p:cNvSpPr>
            <p:nvPr/>
          </p:nvSpPr>
          <p:spPr bwMode="auto">
            <a:xfrm>
              <a:off x="144588" y="147154"/>
              <a:ext cx="564033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222222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02</a:t>
              </a:r>
              <a:endParaRPr lang="zh-CN" altLang="en-US" sz="1799" dirty="0">
                <a:solidFill>
                  <a:srgbClr val="222222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61" name="组合 60"/>
          <p:cNvGrpSpPr>
            <a:grpSpLocks/>
          </p:cNvGrpSpPr>
          <p:nvPr/>
        </p:nvGrpSpPr>
        <p:grpSpPr bwMode="auto">
          <a:xfrm>
            <a:off x="6826941" y="2970042"/>
            <a:ext cx="567632" cy="566442"/>
            <a:chOff x="0" y="0"/>
            <a:chExt cx="755970" cy="755970"/>
          </a:xfrm>
        </p:grpSpPr>
        <p:grpSp>
          <p:nvGrpSpPr>
            <p:cNvPr id="62" name="组合 61"/>
            <p:cNvGrpSpPr>
              <a:grpSpLocks/>
            </p:cNvGrpSpPr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64" name="椭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A66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117A68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5" name="椭圆 34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117A68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66" name="椭圆 35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4">
                  <a:solidFill>
                    <a:srgbClr val="117A68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63" name="文本框 62"/>
            <p:cNvSpPr>
              <a:spLocks noChangeArrowheads="1"/>
            </p:cNvSpPr>
            <p:nvPr/>
          </p:nvSpPr>
          <p:spPr bwMode="auto">
            <a:xfrm>
              <a:off x="144588" y="147154"/>
              <a:ext cx="572574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799" dirty="0">
                  <a:solidFill>
                    <a:srgbClr val="A66E5A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03</a:t>
              </a:r>
              <a:endParaRPr lang="zh-CN" altLang="en-US" sz="1799" dirty="0">
                <a:solidFill>
                  <a:srgbClr val="A66E5A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48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9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9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4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9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4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400"/>
                            </p:stCondLst>
                            <p:childTnLst>
                              <p:par>
                                <p:cTn id="7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400"/>
                            </p:stCondLst>
                            <p:childTnLst>
                              <p:par>
                                <p:cTn id="9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2" grpId="0" animBg="1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6" name="等腰三角形 5"/>
          <p:cNvSpPr/>
          <p:nvPr/>
        </p:nvSpPr>
        <p:spPr>
          <a:xfrm rot="5400000">
            <a:off x="-157452" y="1666719"/>
            <a:ext cx="2124968" cy="1810062"/>
          </a:xfrm>
          <a:prstGeom prst="triangle">
            <a:avLst/>
          </a:prstGeom>
          <a:solidFill>
            <a:schemeClr val="tx2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7" name="等腰三角形 6"/>
          <p:cNvSpPr/>
          <p:nvPr/>
        </p:nvSpPr>
        <p:spPr>
          <a:xfrm rot="16200000" flipH="1">
            <a:off x="7176486" y="1666720"/>
            <a:ext cx="2124968" cy="1810062"/>
          </a:xfrm>
          <a:prstGeom prst="triangle">
            <a:avLst/>
          </a:prstGeom>
          <a:solidFill>
            <a:schemeClr val="tx2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grpSp>
        <p:nvGrpSpPr>
          <p:cNvPr id="9" name="组合 8"/>
          <p:cNvGrpSpPr/>
          <p:nvPr/>
        </p:nvGrpSpPr>
        <p:grpSpPr>
          <a:xfrm>
            <a:off x="1921512" y="2121528"/>
            <a:ext cx="577712" cy="707886"/>
            <a:chOff x="6303343" y="1559111"/>
            <a:chExt cx="770282" cy="943847"/>
          </a:xfrm>
        </p:grpSpPr>
        <p:sp>
          <p:nvSpPr>
            <p:cNvPr id="11" name="椭圆 10"/>
            <p:cNvSpPr/>
            <p:nvPr/>
          </p:nvSpPr>
          <p:spPr>
            <a:xfrm>
              <a:off x="6303343" y="1618640"/>
              <a:ext cx="770282" cy="770282"/>
            </a:xfrm>
            <a:prstGeom prst="ellipse">
              <a:avLst/>
            </a:prstGeom>
            <a:solidFill>
              <a:srgbClr val="DCC3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>
                <a:latin typeface="方正兰亭纤黑_GBK" panose="02000000000000000000" pitchFamily="2" charset="-122"/>
                <a:ea typeface="方正兰亭纤黑_GBK" panose="02000000000000000000" pitchFamily="2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364464" y="1559111"/>
              <a:ext cx="648041" cy="94384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2588020" y="2070892"/>
            <a:ext cx="5378396" cy="7848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4500" dirty="0" smtClean="0">
                <a:solidFill>
                  <a:schemeClr val="bg1"/>
                </a:solidFill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团队成员设计图展示</a:t>
            </a:r>
            <a:endParaRPr lang="zh-CN" altLang="en-US" sz="4500" dirty="0">
              <a:solidFill>
                <a:schemeClr val="bg1"/>
              </a:solidFill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7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755576" y="625398"/>
            <a:ext cx="784887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23528" y="292895"/>
            <a:ext cx="390372" cy="205979"/>
            <a:chOff x="0" y="0"/>
            <a:chExt cx="1041399" cy="549275"/>
          </a:xfrm>
        </p:grpSpPr>
        <p:sp>
          <p:nvSpPr>
            <p:cNvPr id="6" name="Freeform 16"/>
            <p:cNvSpPr>
              <a:spLocks/>
            </p:cNvSpPr>
            <p:nvPr/>
          </p:nvSpPr>
          <p:spPr bwMode="auto">
            <a:xfrm>
              <a:off x="0" y="0"/>
              <a:ext cx="361950" cy="549275"/>
            </a:xfrm>
            <a:custGeom>
              <a:avLst/>
              <a:gdLst>
                <a:gd name="T0" fmla="*/ 4 w 400"/>
                <a:gd name="T1" fmla="*/ 92 h 608"/>
                <a:gd name="T2" fmla="*/ 96 w 400"/>
                <a:gd name="T3" fmla="*/ 0 h 608"/>
                <a:gd name="T4" fmla="*/ 400 w 400"/>
                <a:gd name="T5" fmla="*/ 304 h 608"/>
                <a:gd name="T6" fmla="*/ 96 w 400"/>
                <a:gd name="T7" fmla="*/ 608 h 608"/>
                <a:gd name="T8" fmla="*/ 0 w 400"/>
                <a:gd name="T9" fmla="*/ 512 h 608"/>
                <a:gd name="T10" fmla="*/ 212 w 400"/>
                <a:gd name="T11" fmla="*/ 300 h 608"/>
                <a:gd name="T12" fmla="*/ 4 w 400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0" h="608">
                  <a:moveTo>
                    <a:pt x="4" y="92"/>
                  </a:moveTo>
                  <a:lnTo>
                    <a:pt x="96" y="0"/>
                  </a:lnTo>
                  <a:lnTo>
                    <a:pt x="400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554D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Freeform 17"/>
            <p:cNvSpPr>
              <a:spLocks/>
            </p:cNvSpPr>
            <p:nvPr/>
          </p:nvSpPr>
          <p:spPr bwMode="auto">
            <a:xfrm>
              <a:off x="3381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6 w 399"/>
                <a:gd name="T3" fmla="*/ 0 h 608"/>
                <a:gd name="T4" fmla="*/ 399 w 399"/>
                <a:gd name="T5" fmla="*/ 304 h 608"/>
                <a:gd name="T6" fmla="*/ 96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6" y="0"/>
                  </a:lnTo>
                  <a:lnTo>
                    <a:pt x="399" y="304"/>
                  </a:lnTo>
                  <a:lnTo>
                    <a:pt x="96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auto">
            <a:xfrm>
              <a:off x="681037" y="0"/>
              <a:ext cx="360362" cy="549275"/>
            </a:xfrm>
            <a:custGeom>
              <a:avLst/>
              <a:gdLst>
                <a:gd name="T0" fmla="*/ 4 w 399"/>
                <a:gd name="T1" fmla="*/ 92 h 608"/>
                <a:gd name="T2" fmla="*/ 95 w 399"/>
                <a:gd name="T3" fmla="*/ 0 h 608"/>
                <a:gd name="T4" fmla="*/ 399 w 399"/>
                <a:gd name="T5" fmla="*/ 304 h 608"/>
                <a:gd name="T6" fmla="*/ 95 w 399"/>
                <a:gd name="T7" fmla="*/ 608 h 608"/>
                <a:gd name="T8" fmla="*/ 0 w 399"/>
                <a:gd name="T9" fmla="*/ 512 h 608"/>
                <a:gd name="T10" fmla="*/ 212 w 399"/>
                <a:gd name="T11" fmla="*/ 300 h 608"/>
                <a:gd name="T12" fmla="*/ 4 w 399"/>
                <a:gd name="T13" fmla="*/ 92 h 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9" h="608">
                  <a:moveTo>
                    <a:pt x="4" y="92"/>
                  </a:moveTo>
                  <a:lnTo>
                    <a:pt x="95" y="0"/>
                  </a:lnTo>
                  <a:lnTo>
                    <a:pt x="399" y="304"/>
                  </a:lnTo>
                  <a:lnTo>
                    <a:pt x="95" y="608"/>
                  </a:lnTo>
                  <a:lnTo>
                    <a:pt x="0" y="512"/>
                  </a:lnTo>
                  <a:lnTo>
                    <a:pt x="212" y="300"/>
                  </a:lnTo>
                  <a:lnTo>
                    <a:pt x="4" y="92"/>
                  </a:lnTo>
                  <a:close/>
                </a:path>
              </a:pathLst>
            </a:custGeom>
            <a:solidFill>
              <a:srgbClr val="DCC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857880" y="200199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汤玲玲设计图展示</a:t>
            </a:r>
            <a:endParaRPr lang="en-GB" altLang="zh-CN" sz="1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09594"/>
            <a:ext cx="2612574" cy="4082147"/>
          </a:xfrm>
          <a:prstGeom prst="rect">
            <a:avLst/>
          </a:prstGeom>
        </p:spPr>
      </p:pic>
      <p:sp>
        <p:nvSpPr>
          <p:cNvPr id="23" name="原创设计师QQ598969553            _6"/>
          <p:cNvSpPr>
            <a:spLocks noChangeArrowheads="1"/>
          </p:cNvSpPr>
          <p:nvPr/>
        </p:nvSpPr>
        <p:spPr bwMode="gray">
          <a:xfrm>
            <a:off x="3789167" y="2585911"/>
            <a:ext cx="4331253" cy="1955629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团队成员对此的</a:t>
            </a:r>
            <a:r>
              <a:rPr lang="zh-CN" altLang="en-US" sz="1600" dirty="0" smtClean="0">
                <a:latin typeface="黑体" pitchFamily="49" charset="-122"/>
                <a:ea typeface="黑体" pitchFamily="49" charset="-122"/>
              </a:rPr>
              <a:t>评价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李庆旺：留白太多，色块搭配到位。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唐之洋：安全距离过宽，栏目设计较为简单。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施蕾：案例展示区域太空。</a:t>
            </a:r>
            <a:endParaRPr lang="en-US" altLang="zh-CN" sz="16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dirty="0">
                <a:latin typeface="黑体" pitchFamily="49" charset="-122"/>
                <a:ea typeface="黑体" pitchFamily="49" charset="-122"/>
              </a:rPr>
              <a:t>丁芳景： 还不错，色调单一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4" name="原创设计师QQ598969553            _6"/>
          <p:cNvSpPr>
            <a:spLocks noChangeArrowheads="1"/>
          </p:cNvSpPr>
          <p:nvPr/>
        </p:nvSpPr>
        <p:spPr bwMode="gray">
          <a:xfrm>
            <a:off x="3789167" y="1066296"/>
            <a:ext cx="4331253" cy="1382060"/>
          </a:xfrm>
          <a:prstGeom prst="roundRect">
            <a:avLst>
              <a:gd name="adj" fmla="val 11505"/>
            </a:avLst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</a:ln>
          <a:effectLst/>
          <a:extLst/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kern="1400" dirty="0">
                <a:latin typeface="黑体" pitchFamily="49" charset="-122"/>
                <a:ea typeface="黑体" pitchFamily="49" charset="-122"/>
              </a:rPr>
              <a:t>设计理念：</a:t>
            </a:r>
            <a:endParaRPr lang="en-US" altLang="zh-CN" sz="1600" kern="1400" dirty="0">
              <a:latin typeface="黑体" pitchFamily="49" charset="-122"/>
              <a:ea typeface="黑体" pitchFamily="49" charset="-122"/>
            </a:endParaRPr>
          </a:p>
          <a:p>
            <a:r>
              <a:rPr lang="zh-CN" altLang="en-US" sz="1600" kern="1400" dirty="0">
                <a:latin typeface="黑体" pitchFamily="49" charset="-122"/>
                <a:ea typeface="黑体" pitchFamily="49" charset="-122"/>
              </a:rPr>
              <a:t>没弄复杂的颜色，主求简单。主页弄了栏目，可以让人知道这页有哪些板块，只要点其中一个栏目，便直接停在那一块 。</a:t>
            </a:r>
            <a:endParaRPr lang="zh-CN" altLang="en-US" sz="1600" kern="1400" dirty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6311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691</Words>
  <Application>Microsoft Office PowerPoint</Application>
  <PresentationFormat>全屏显示(16:9)</PresentationFormat>
  <Paragraphs>89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工作汇报</dc:title>
  <dc:creator>第一PPT</dc:creator>
  <cp:keywords>www.1ppt.com</cp:keywords>
  <cp:lastModifiedBy>唐之洋</cp:lastModifiedBy>
  <cp:revision>25</cp:revision>
  <dcterms:created xsi:type="dcterms:W3CDTF">2016-12-01T11:59:54Z</dcterms:created>
  <dcterms:modified xsi:type="dcterms:W3CDTF">2019-05-21T16:54:25Z</dcterms:modified>
</cp:coreProperties>
</file>