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1" r:id="rId3"/>
    <p:sldId id="279" r:id="rId4"/>
    <p:sldId id="263" r:id="rId5"/>
    <p:sldId id="274" r:id="rId6"/>
    <p:sldId id="264" r:id="rId7"/>
    <p:sldId id="266" r:id="rId8"/>
    <p:sldId id="269" r:id="rId9"/>
    <p:sldId id="276" r:id="rId10"/>
  </p:sldIdLst>
  <p:sldSz cx="12192000" cy="6858000"/>
  <p:notesSz cx="6858000" cy="9144000"/>
  <p:embeddedFontLst>
    <p:embeddedFont>
      <p:font typeface="Calibri Light" panose="020F0302020204030204" charset="0"/>
      <p:regular r:id="rId15"/>
      <p:italic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  <p:embeddedFont>
      <p:font typeface="黑体" panose="02010609060101010101" charset="-122"/>
      <p:regular r:id="rId21"/>
    </p:embeddedFont>
    <p:embeddedFont>
      <p:font typeface="汉真广标" panose="02010609000101010101" pitchFamily="1" charset="-122"/>
      <p:regular r:id="rId22"/>
    </p:embeddedFont>
    <p:embeddedFont>
      <p:font typeface="微软雅黑" panose="020B0503020204020204" pitchFamily="2" charset="-122"/>
      <p:regular r:id="rId23"/>
    </p:embeddedFont>
  </p:embeddedFont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A40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180"/>
        <p:guide orient="horz" pos="787"/>
        <p:guide orient="horz" pos="3748"/>
        <p:guide orient="horz" pos="4156"/>
        <p:guide pos="803"/>
        <p:guide pos="6896"/>
        <p:guide pos="3840"/>
        <p:guide pos="1876"/>
        <p:guide pos="5891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l"/>
            <a:endParaRPr sz="1200">
              <a:ea typeface="宋体" panose="02010600030101010101" pitchFamily="2" charset="-122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r"/>
            <a:fld id="{BB962C8B-B14F-4D97-AF65-F5344CB8AC3E}" type="datetime1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>
            <a:noFill/>
          </a:ln>
        </p:spPr>
        <p:txBody>
          <a:bodyPr vert="horz"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algn="l"/>
            <a:endParaRPr sz="1200">
              <a:ea typeface="宋体" panose="02010600030101010101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>
            <a:normAutofit/>
          </a:bodyPr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直接连接符 16"/>
          <p:cNvSpPr/>
          <p:nvPr/>
        </p:nvSpPr>
        <p:spPr>
          <a:xfrm flipH="1">
            <a:off x="8258175" y="-44450"/>
            <a:ext cx="1593850" cy="3825875"/>
          </a:xfrm>
          <a:prstGeom prst="line">
            <a:avLst/>
          </a:prstGeom>
          <a:ln w="6350" cap="flat" cmpd="sng">
            <a:solidFill>
              <a:srgbClr val="EC6C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75" name="椭圆 37"/>
          <p:cNvSpPr/>
          <p:nvPr/>
        </p:nvSpPr>
        <p:spPr>
          <a:xfrm>
            <a:off x="4083050" y="1416050"/>
            <a:ext cx="4024313" cy="4024313"/>
          </a:xfrm>
          <a:prstGeom prst="ellipse">
            <a:avLst/>
          </a:prstGeom>
          <a:noFill/>
          <a:ln w="12700" cap="flat" cmpd="sng">
            <a:solidFill>
              <a:srgbClr val="004158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椭圆 1"/>
          <p:cNvSpPr/>
          <p:nvPr/>
        </p:nvSpPr>
        <p:spPr>
          <a:xfrm>
            <a:off x="4346575" y="1679575"/>
            <a:ext cx="3498850" cy="3498850"/>
          </a:xfrm>
          <a:prstGeom prst="ellipse">
            <a:avLst/>
          </a:prstGeom>
          <a:gradFill rotWithShape="1">
            <a:gsLst>
              <a:gs pos="0">
                <a:srgbClr val="FFFFFF">
                  <a:alpha val="100000"/>
                </a:srgbClr>
              </a:gs>
              <a:gs pos="100000">
                <a:srgbClr val="E7E6E6">
                  <a:alpha val="100000"/>
                </a:srgbClr>
              </a:gs>
            </a:gsLst>
            <a:lin ang="13500000" scaled="1"/>
            <a:tileRect/>
          </a:gradFill>
          <a:ln w="38100" cap="flat" cmpd="sng">
            <a:pattFill prst="horz">
              <a:fgClr>
                <a:srgbClr val="42719B"/>
              </a:fgClr>
              <a:bgClr>
                <a:srgbClr val="FFFFFF"/>
              </a:bgClr>
            </a:patt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文本框 2"/>
          <p:cNvSpPr/>
          <p:nvPr/>
        </p:nvSpPr>
        <p:spPr>
          <a:xfrm>
            <a:off x="3683000" y="2921000"/>
            <a:ext cx="48260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6000" b="1" dirty="0">
                <a:solidFill>
                  <a:srgbClr val="004158"/>
                </a:solidFill>
                <a:latin typeface="黑体" panose="02010609060101010101" charset="-122"/>
                <a:ea typeface="黑体" panose="02010609060101010101" charset="-122"/>
                <a:sym typeface="汉真广标" panose="02010609000101010101" pitchFamily="1" charset="-122"/>
              </a:rPr>
              <a:t>项目汇报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78" name="文本框 4"/>
          <p:cNvSpPr/>
          <p:nvPr/>
        </p:nvSpPr>
        <p:spPr>
          <a:xfrm>
            <a:off x="1383030" y="4090353"/>
            <a:ext cx="9359900" cy="810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汇报人：踏浪组</a:t>
            </a:r>
            <a:endParaRPr lang="zh-CN" altLang="en-US" sz="1800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2018</a:t>
            </a:r>
            <a:r>
              <a:rPr lang="zh-CN" altLang="en-US" sz="1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年</a:t>
            </a:r>
            <a:r>
              <a:rPr lang="en-US" altLang="zh-CN" sz="1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9</a:t>
            </a:r>
            <a:r>
              <a:rPr lang="zh-CN" altLang="en-US" sz="1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月</a:t>
            </a:r>
            <a:r>
              <a:rPr lang="en-US" altLang="zh-CN" sz="1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19</a:t>
            </a:r>
            <a:r>
              <a:rPr lang="zh-CN" altLang="en-US" sz="1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日</a:t>
            </a:r>
            <a:endParaRPr lang="zh-CN" altLang="en-US" sz="1800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079" name="直接连接符 7"/>
          <p:cNvSpPr/>
          <p:nvPr/>
        </p:nvSpPr>
        <p:spPr>
          <a:xfrm flipH="1">
            <a:off x="3071813" y="0"/>
            <a:ext cx="1595437" cy="3825875"/>
          </a:xfrm>
          <a:prstGeom prst="line">
            <a:avLst/>
          </a:prstGeom>
          <a:ln w="6350" cap="flat" cmpd="sng">
            <a:solidFill>
              <a:srgbClr val="FCD9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0" name="直接连接符 14"/>
          <p:cNvSpPr/>
          <p:nvPr/>
        </p:nvSpPr>
        <p:spPr>
          <a:xfrm flipH="1">
            <a:off x="2114550" y="3032125"/>
            <a:ext cx="1593850" cy="3825875"/>
          </a:xfrm>
          <a:prstGeom prst="line">
            <a:avLst/>
          </a:prstGeom>
          <a:ln w="6350" cap="flat" cmpd="sng">
            <a:solidFill>
              <a:srgbClr val="3CB5B5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1" name="直接连接符 15"/>
          <p:cNvSpPr/>
          <p:nvPr/>
        </p:nvSpPr>
        <p:spPr>
          <a:xfrm flipH="1">
            <a:off x="1943100" y="1912938"/>
            <a:ext cx="1595438" cy="3824287"/>
          </a:xfrm>
          <a:prstGeom prst="line">
            <a:avLst/>
          </a:prstGeom>
          <a:ln w="6350" cap="flat" cmpd="sng">
            <a:solidFill>
              <a:srgbClr val="E53B5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2" name="直接连接符 17"/>
          <p:cNvSpPr/>
          <p:nvPr/>
        </p:nvSpPr>
        <p:spPr>
          <a:xfrm flipH="1">
            <a:off x="8167688" y="1249363"/>
            <a:ext cx="1595437" cy="3824287"/>
          </a:xfrm>
          <a:prstGeom prst="line">
            <a:avLst/>
          </a:prstGeom>
          <a:ln w="6350" cap="flat" cmpd="sng">
            <a:solidFill>
              <a:srgbClr val="FCD9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3" name="直接连接符 18"/>
          <p:cNvSpPr/>
          <p:nvPr/>
        </p:nvSpPr>
        <p:spPr>
          <a:xfrm flipH="1">
            <a:off x="7788275" y="3063875"/>
            <a:ext cx="1593850" cy="3825875"/>
          </a:xfrm>
          <a:prstGeom prst="line">
            <a:avLst/>
          </a:prstGeom>
          <a:ln w="6350" cap="flat" cmpd="sng">
            <a:solidFill>
              <a:srgbClr val="3CB5B5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4" name="直接连接符 19"/>
          <p:cNvSpPr/>
          <p:nvPr/>
        </p:nvSpPr>
        <p:spPr>
          <a:xfrm flipH="1">
            <a:off x="2038350" y="719138"/>
            <a:ext cx="1593850" cy="3824287"/>
          </a:xfrm>
          <a:prstGeom prst="line">
            <a:avLst/>
          </a:prstGeom>
          <a:ln w="6350" cap="flat" cmpd="sng">
            <a:solidFill>
              <a:srgbClr val="FCD9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5" name="直接连接符 20"/>
          <p:cNvSpPr/>
          <p:nvPr/>
        </p:nvSpPr>
        <p:spPr>
          <a:xfrm flipH="1">
            <a:off x="619125" y="3155950"/>
            <a:ext cx="1593850" cy="3824288"/>
          </a:xfrm>
          <a:prstGeom prst="line">
            <a:avLst/>
          </a:prstGeom>
          <a:ln w="6350" cap="flat" cmpd="sng">
            <a:solidFill>
              <a:srgbClr val="EC6C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6" name="直接连接符 21"/>
          <p:cNvSpPr/>
          <p:nvPr/>
        </p:nvSpPr>
        <p:spPr>
          <a:xfrm flipH="1">
            <a:off x="1382713" y="11113"/>
            <a:ext cx="1595437" cy="3824287"/>
          </a:xfrm>
          <a:prstGeom prst="line">
            <a:avLst/>
          </a:prstGeom>
          <a:ln w="6350" cap="flat" cmpd="sng">
            <a:solidFill>
              <a:srgbClr val="3CB5B5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7" name="直接连接符 22"/>
          <p:cNvSpPr/>
          <p:nvPr/>
        </p:nvSpPr>
        <p:spPr>
          <a:xfrm flipH="1">
            <a:off x="7742238" y="4506913"/>
            <a:ext cx="1595437" cy="3824287"/>
          </a:xfrm>
          <a:prstGeom prst="line">
            <a:avLst/>
          </a:prstGeom>
          <a:ln w="6350" cap="flat" cmpd="sng">
            <a:solidFill>
              <a:srgbClr val="FCD9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8" name="直接连接符 23"/>
          <p:cNvSpPr/>
          <p:nvPr/>
        </p:nvSpPr>
        <p:spPr>
          <a:xfrm flipH="1">
            <a:off x="9785350" y="-44450"/>
            <a:ext cx="1595438" cy="3825875"/>
          </a:xfrm>
          <a:prstGeom prst="line">
            <a:avLst/>
          </a:prstGeom>
          <a:ln w="6350" cap="flat" cmpd="sng">
            <a:solidFill>
              <a:srgbClr val="3CB5B5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89" name="直接连接符 24"/>
          <p:cNvSpPr/>
          <p:nvPr/>
        </p:nvSpPr>
        <p:spPr>
          <a:xfrm flipH="1">
            <a:off x="9351963" y="71438"/>
            <a:ext cx="1595437" cy="3824287"/>
          </a:xfrm>
          <a:prstGeom prst="line">
            <a:avLst/>
          </a:prstGeom>
          <a:ln w="6350" cap="flat" cmpd="sng">
            <a:solidFill>
              <a:srgbClr val="E53B5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90" name="直接连接符 25"/>
          <p:cNvSpPr/>
          <p:nvPr/>
        </p:nvSpPr>
        <p:spPr>
          <a:xfrm flipH="1">
            <a:off x="2519363" y="-1655762"/>
            <a:ext cx="1595437" cy="3825875"/>
          </a:xfrm>
          <a:prstGeom prst="line">
            <a:avLst/>
          </a:prstGeom>
          <a:ln w="6350" cap="flat" cmpd="sng">
            <a:solidFill>
              <a:srgbClr val="E53B5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91" name="直接连接符 26"/>
          <p:cNvSpPr/>
          <p:nvPr/>
        </p:nvSpPr>
        <p:spPr>
          <a:xfrm flipH="1">
            <a:off x="6800850" y="3857625"/>
            <a:ext cx="1595438" cy="3825875"/>
          </a:xfrm>
          <a:prstGeom prst="line">
            <a:avLst/>
          </a:prstGeom>
          <a:ln w="6350" cap="flat" cmpd="sng">
            <a:solidFill>
              <a:srgbClr val="E53B5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092" name="直接连接符 27"/>
          <p:cNvSpPr/>
          <p:nvPr/>
        </p:nvSpPr>
        <p:spPr>
          <a:xfrm flipH="1">
            <a:off x="8974138" y="2697163"/>
            <a:ext cx="1595437" cy="3825875"/>
          </a:xfrm>
          <a:prstGeom prst="line">
            <a:avLst/>
          </a:prstGeom>
          <a:ln w="6350" cap="flat" cmpd="sng">
            <a:solidFill>
              <a:srgbClr val="EC6C20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3093" name="林俊杰 - 她说 - 钢琴版纯音乐1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2"/>
          <a:stretch>
            <a:fillRect/>
          </a:stretch>
        </p:blipFill>
        <p:spPr>
          <a:xfrm>
            <a:off x="-1322387" y="35909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40" name="文本框 32"/>
          <p:cNvSpPr/>
          <p:nvPr/>
        </p:nvSpPr>
        <p:spPr>
          <a:xfrm>
            <a:off x="5589588" y="531495"/>
            <a:ext cx="38163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出发</a:t>
            </a:r>
            <a:r>
              <a:rPr lang="en-US" altLang="zh-CN" sz="2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141" name="文本框 33"/>
          <p:cNvSpPr/>
          <p:nvPr/>
        </p:nvSpPr>
        <p:spPr>
          <a:xfrm>
            <a:off x="454660" y="2922270"/>
            <a:ext cx="41281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09600" algn="just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2" charset="-122"/>
              </a:rPr>
              <a:t>9</a:t>
            </a:r>
            <a:r>
              <a:rPr lang="zh-CN" altLang="en-US" sz="2400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2" charset="-122"/>
              </a:rPr>
              <a:t>月</a:t>
            </a:r>
            <a:r>
              <a:rPr lang="en-US" altLang="zh-CN" sz="2400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2" charset="-122"/>
              </a:rPr>
              <a:t>17</a:t>
            </a:r>
            <a:r>
              <a:rPr lang="zh-CN" altLang="en-US" sz="2400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2" charset="-122"/>
              </a:rPr>
              <a:t>日下午</a:t>
            </a:r>
            <a:r>
              <a:rPr lang="en-US" altLang="zh-CN" sz="2400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2" charset="-122"/>
              </a:rPr>
              <a:t>14:30</a:t>
            </a:r>
            <a:r>
              <a:rPr lang="zh-CN" altLang="en-US" sz="2400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2" charset="-122"/>
              </a:rPr>
              <a:t>顶着大太阳我们出发了。</a:t>
            </a:r>
            <a:endParaRPr lang="zh-CN" altLang="en-US" sz="2400" dirty="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pitchFamily="2" charset="-122"/>
            </a:endParaRPr>
          </a:p>
        </p:txBody>
      </p:sp>
      <p:pic>
        <p:nvPicPr>
          <p:cNvPr id="3" name="图片 2" descr="QQ图片20180919114128"/>
          <p:cNvPicPr>
            <a:picLocks noChangeAspect="1"/>
          </p:cNvPicPr>
          <p:nvPr/>
        </p:nvPicPr>
        <p:blipFill>
          <a:blip r:embed="rId1"/>
          <a:srcRect l="11029" t="12908" r="10246" b="9652"/>
          <a:stretch>
            <a:fillRect/>
          </a:stretch>
        </p:blipFill>
        <p:spPr>
          <a:xfrm>
            <a:off x="4996815" y="1574800"/>
            <a:ext cx="6471285" cy="47764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40" name="文本框 32"/>
          <p:cNvSpPr/>
          <p:nvPr/>
        </p:nvSpPr>
        <p:spPr>
          <a:xfrm>
            <a:off x="5589588" y="531495"/>
            <a:ext cx="38163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1 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目标</a:t>
            </a:r>
            <a:r>
              <a:rPr lang="en-US" altLang="zh-CN" sz="2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141" name="文本框 33"/>
          <p:cNvSpPr/>
          <p:nvPr/>
        </p:nvSpPr>
        <p:spPr>
          <a:xfrm>
            <a:off x="868680" y="2731135"/>
            <a:ext cx="41281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09600" algn="just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2" charset="-122"/>
              </a:rPr>
              <a:t>经过会议讨论，总结了上次的经验，我们决定了去写字楼寻找目标客户。</a:t>
            </a:r>
            <a:endParaRPr lang="zh-CN" altLang="en-US" sz="2400" dirty="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pitchFamily="2" charset="-122"/>
            </a:endParaRPr>
          </a:p>
        </p:txBody>
      </p:sp>
      <p:pic>
        <p:nvPicPr>
          <p:cNvPr id="2" name="图片 1" descr="QQ图片20180919084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6715" y="1558925"/>
            <a:ext cx="6001385" cy="45027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41" name="文本框 33"/>
          <p:cNvSpPr/>
          <p:nvPr/>
        </p:nvSpPr>
        <p:spPr>
          <a:xfrm>
            <a:off x="4170045" y="795020"/>
            <a:ext cx="76796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016000" algn="just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2  </a:t>
            </a:r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过程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" name="文本框 33"/>
          <p:cNvSpPr/>
          <p:nvPr/>
        </p:nvSpPr>
        <p:spPr>
          <a:xfrm>
            <a:off x="972820" y="2352040"/>
            <a:ext cx="544639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09600" algn="just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2" charset="-122"/>
              </a:rPr>
              <a:t>去了两栋写字楼，在寻找的过程中，找了企业机构有装饰设计类、美容类、养生类、家具类、培训类、休闲娱乐类等等，可几乎都是在碰钉子，不是已有网站就是不需要，还有一家店连话连第一句话都没说完就让赶出来了。</a:t>
            </a:r>
            <a:endParaRPr lang="zh-CN" altLang="en-US" sz="2400" dirty="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pitchFamily="2" charset="-122"/>
            </a:endParaRPr>
          </a:p>
        </p:txBody>
      </p:sp>
      <p:pic>
        <p:nvPicPr>
          <p:cNvPr id="4" name="图片 3" descr="QQ图片201809182305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0370" y="2229485"/>
            <a:ext cx="5241290" cy="39319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2" name="文本框 34"/>
          <p:cNvSpPr/>
          <p:nvPr/>
        </p:nvSpPr>
        <p:spPr>
          <a:xfrm>
            <a:off x="6691313" y="1581150"/>
            <a:ext cx="3816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sz="28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141" name="文本框 33"/>
          <p:cNvSpPr/>
          <p:nvPr/>
        </p:nvSpPr>
        <p:spPr>
          <a:xfrm>
            <a:off x="4326890" y="537845"/>
            <a:ext cx="76796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016000" algn="just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2  </a:t>
            </a:r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过程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pic>
        <p:nvPicPr>
          <p:cNvPr id="3" name="图片 2" descr="QQ图片20180919084446"/>
          <p:cNvPicPr>
            <a:picLocks noChangeAspect="1"/>
          </p:cNvPicPr>
          <p:nvPr/>
        </p:nvPicPr>
        <p:blipFill>
          <a:blip r:embed="rId1"/>
          <a:srcRect l="9118" t="8095"/>
          <a:stretch>
            <a:fillRect/>
          </a:stretch>
        </p:blipFill>
        <p:spPr>
          <a:xfrm>
            <a:off x="6217920" y="1920240"/>
            <a:ext cx="5467985" cy="4149725"/>
          </a:xfrm>
          <a:prstGeom prst="rect">
            <a:avLst/>
          </a:prstGeom>
        </p:spPr>
      </p:pic>
      <p:pic>
        <p:nvPicPr>
          <p:cNvPr id="4" name="图片 3" descr="QQ图片201809190845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" y="1920240"/>
            <a:ext cx="5529580" cy="41497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16" name="文本框 27"/>
          <p:cNvSpPr/>
          <p:nvPr/>
        </p:nvSpPr>
        <p:spPr>
          <a:xfrm>
            <a:off x="7164070" y="2907030"/>
            <a:ext cx="37433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最后与一家企业成功初步达成协议，三家预留了联系方式。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140" name="文本框 32"/>
          <p:cNvSpPr/>
          <p:nvPr/>
        </p:nvSpPr>
        <p:spPr>
          <a:xfrm>
            <a:off x="5633403" y="718820"/>
            <a:ext cx="38163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 dirty="0">
                <a:solidFill>
                  <a:srgbClr val="00B05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3 </a:t>
            </a: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成果</a:t>
            </a:r>
            <a:r>
              <a:rPr lang="en-US" altLang="zh-CN" sz="2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pic>
        <p:nvPicPr>
          <p:cNvPr id="2" name="图片 1" descr="QQ图片20180918230400"/>
          <p:cNvPicPr>
            <a:picLocks noChangeAspect="1"/>
          </p:cNvPicPr>
          <p:nvPr/>
        </p:nvPicPr>
        <p:blipFill>
          <a:blip r:embed="rId1"/>
          <a:srcRect t="38428" b="2670"/>
          <a:stretch>
            <a:fillRect/>
          </a:stretch>
        </p:blipFill>
        <p:spPr>
          <a:xfrm>
            <a:off x="1724025" y="1722755"/>
            <a:ext cx="4526280" cy="47409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42" name="文本框 31"/>
          <p:cNvSpPr/>
          <p:nvPr/>
        </p:nvSpPr>
        <p:spPr>
          <a:xfrm>
            <a:off x="2693035" y="2348865"/>
            <a:ext cx="749998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en-US" sz="28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1.</a:t>
            </a:r>
            <a:r>
              <a:rPr lang="zh-CN" altLang="en-US" sz="28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收获了胆量和脸皮，</a:t>
            </a:r>
            <a:r>
              <a:rPr lang="zh-CN" altLang="en-US" sz="28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刚开始连门都不敢进，不知道怎么开口，到后来能流畅的表达。</a:t>
            </a:r>
            <a:endParaRPr lang="zh-CN" altLang="en-US" sz="2800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en-US" altLang="zh-CN" sz="28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2.</a:t>
            </a:r>
            <a:r>
              <a:rPr lang="zh-CN" altLang="en-US" sz="28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怎么更好的组织语言与他人沟通。</a:t>
            </a:r>
            <a:endParaRPr lang="zh-CN" altLang="en-US" sz="2800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en-US" altLang="zh-CN" sz="28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3.</a:t>
            </a:r>
            <a:r>
              <a:rPr lang="zh-CN" altLang="en-US" sz="28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团队合作意识。</a:t>
            </a:r>
            <a:endParaRPr lang="en-US" altLang="zh-CN" sz="2800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140" name="文本框 32"/>
          <p:cNvSpPr/>
          <p:nvPr/>
        </p:nvSpPr>
        <p:spPr>
          <a:xfrm>
            <a:off x="5619433" y="903605"/>
            <a:ext cx="38163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收获</a:t>
            </a:r>
            <a:endParaRPr lang="zh-CN" altLang="en-US" sz="4000" b="1" dirty="0">
              <a:solidFill>
                <a:srgbClr val="00B05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直接连接符 16"/>
          <p:cNvSpPr/>
          <p:nvPr/>
        </p:nvSpPr>
        <p:spPr>
          <a:xfrm flipH="1">
            <a:off x="8258175" y="-44450"/>
            <a:ext cx="1593850" cy="3825875"/>
          </a:xfrm>
          <a:prstGeom prst="line">
            <a:avLst/>
          </a:prstGeom>
          <a:ln w="6350" cap="flat" cmpd="sng">
            <a:solidFill>
              <a:srgbClr val="EC6C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15" name="椭圆 37"/>
          <p:cNvSpPr/>
          <p:nvPr/>
        </p:nvSpPr>
        <p:spPr>
          <a:xfrm>
            <a:off x="4083050" y="1416050"/>
            <a:ext cx="4024313" cy="4024313"/>
          </a:xfrm>
          <a:prstGeom prst="ellipse">
            <a:avLst/>
          </a:prstGeom>
          <a:noFill/>
          <a:ln w="12700" cap="flat" cmpd="sng">
            <a:solidFill>
              <a:srgbClr val="004158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椭圆 1"/>
          <p:cNvSpPr/>
          <p:nvPr/>
        </p:nvSpPr>
        <p:spPr>
          <a:xfrm>
            <a:off x="4346575" y="1679575"/>
            <a:ext cx="3498850" cy="3498850"/>
          </a:xfrm>
          <a:prstGeom prst="ellipse">
            <a:avLst/>
          </a:prstGeom>
          <a:gradFill rotWithShape="1">
            <a:gsLst>
              <a:gs pos="0">
                <a:srgbClr val="FFFFFF">
                  <a:alpha val="100000"/>
                </a:srgbClr>
              </a:gs>
              <a:gs pos="100000">
                <a:srgbClr val="E7E6E6">
                  <a:alpha val="100000"/>
                </a:srgbClr>
              </a:gs>
            </a:gsLst>
            <a:lin ang="13500000" scaled="1"/>
            <a:tileRect/>
          </a:gradFill>
          <a:ln w="38100" cap="flat" cmpd="sng">
            <a:pattFill prst="horz">
              <a:fgClr>
                <a:srgbClr val="42719B"/>
              </a:fgClr>
              <a:bgClr>
                <a:srgbClr val="FFFFFF"/>
              </a:bgClr>
            </a:patt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直接连接符 7"/>
          <p:cNvSpPr/>
          <p:nvPr/>
        </p:nvSpPr>
        <p:spPr>
          <a:xfrm flipH="1">
            <a:off x="3071813" y="0"/>
            <a:ext cx="1595437" cy="3825875"/>
          </a:xfrm>
          <a:prstGeom prst="line">
            <a:avLst/>
          </a:prstGeom>
          <a:ln w="6350" cap="flat" cmpd="sng">
            <a:solidFill>
              <a:srgbClr val="FCD9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18" name="直接连接符 14"/>
          <p:cNvSpPr/>
          <p:nvPr/>
        </p:nvSpPr>
        <p:spPr>
          <a:xfrm flipH="1">
            <a:off x="2114550" y="3032125"/>
            <a:ext cx="1593850" cy="3825875"/>
          </a:xfrm>
          <a:prstGeom prst="line">
            <a:avLst/>
          </a:prstGeom>
          <a:ln w="6350" cap="flat" cmpd="sng">
            <a:solidFill>
              <a:srgbClr val="3CB5B5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19" name="直接连接符 15"/>
          <p:cNvSpPr/>
          <p:nvPr/>
        </p:nvSpPr>
        <p:spPr>
          <a:xfrm flipH="1">
            <a:off x="1943100" y="1912938"/>
            <a:ext cx="1595438" cy="3824287"/>
          </a:xfrm>
          <a:prstGeom prst="line">
            <a:avLst/>
          </a:prstGeom>
          <a:ln w="6350" cap="flat" cmpd="sng">
            <a:solidFill>
              <a:srgbClr val="E53B5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0" name="直接连接符 17"/>
          <p:cNvSpPr/>
          <p:nvPr/>
        </p:nvSpPr>
        <p:spPr>
          <a:xfrm flipH="1">
            <a:off x="8167688" y="1249363"/>
            <a:ext cx="1595437" cy="3824287"/>
          </a:xfrm>
          <a:prstGeom prst="line">
            <a:avLst/>
          </a:prstGeom>
          <a:ln w="6350" cap="flat" cmpd="sng">
            <a:solidFill>
              <a:srgbClr val="FCD9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1" name="直接连接符 18"/>
          <p:cNvSpPr/>
          <p:nvPr/>
        </p:nvSpPr>
        <p:spPr>
          <a:xfrm flipH="1">
            <a:off x="7788275" y="3063875"/>
            <a:ext cx="1593850" cy="3825875"/>
          </a:xfrm>
          <a:prstGeom prst="line">
            <a:avLst/>
          </a:prstGeom>
          <a:ln w="6350" cap="flat" cmpd="sng">
            <a:solidFill>
              <a:srgbClr val="3CB5B5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2" name="直接连接符 19"/>
          <p:cNvSpPr/>
          <p:nvPr/>
        </p:nvSpPr>
        <p:spPr>
          <a:xfrm flipH="1">
            <a:off x="2038350" y="719138"/>
            <a:ext cx="1593850" cy="3824287"/>
          </a:xfrm>
          <a:prstGeom prst="line">
            <a:avLst/>
          </a:prstGeom>
          <a:ln w="6350" cap="flat" cmpd="sng">
            <a:solidFill>
              <a:srgbClr val="FCD9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3" name="直接连接符 20"/>
          <p:cNvSpPr/>
          <p:nvPr/>
        </p:nvSpPr>
        <p:spPr>
          <a:xfrm flipH="1">
            <a:off x="619125" y="3155950"/>
            <a:ext cx="1593850" cy="3824288"/>
          </a:xfrm>
          <a:prstGeom prst="line">
            <a:avLst/>
          </a:prstGeom>
          <a:ln w="6350" cap="flat" cmpd="sng">
            <a:solidFill>
              <a:srgbClr val="EC6C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4" name="直接连接符 21"/>
          <p:cNvSpPr/>
          <p:nvPr/>
        </p:nvSpPr>
        <p:spPr>
          <a:xfrm flipH="1">
            <a:off x="1382713" y="352425"/>
            <a:ext cx="1595437" cy="3825875"/>
          </a:xfrm>
          <a:prstGeom prst="line">
            <a:avLst/>
          </a:prstGeom>
          <a:ln w="6350" cap="flat" cmpd="sng">
            <a:solidFill>
              <a:srgbClr val="3CB5B5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5" name="直接连接符 22"/>
          <p:cNvSpPr/>
          <p:nvPr/>
        </p:nvSpPr>
        <p:spPr>
          <a:xfrm flipH="1">
            <a:off x="7742238" y="4506913"/>
            <a:ext cx="1595437" cy="3824287"/>
          </a:xfrm>
          <a:prstGeom prst="line">
            <a:avLst/>
          </a:prstGeom>
          <a:ln w="6350" cap="flat" cmpd="sng">
            <a:solidFill>
              <a:srgbClr val="FCD9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6" name="直接连接符 23"/>
          <p:cNvSpPr/>
          <p:nvPr/>
        </p:nvSpPr>
        <p:spPr>
          <a:xfrm flipH="1">
            <a:off x="9785350" y="-44450"/>
            <a:ext cx="1595438" cy="3825875"/>
          </a:xfrm>
          <a:prstGeom prst="line">
            <a:avLst/>
          </a:prstGeom>
          <a:ln w="6350" cap="flat" cmpd="sng">
            <a:solidFill>
              <a:srgbClr val="3CB5B5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7" name="直接连接符 24"/>
          <p:cNvSpPr/>
          <p:nvPr/>
        </p:nvSpPr>
        <p:spPr>
          <a:xfrm flipH="1">
            <a:off x="9351963" y="71438"/>
            <a:ext cx="1595437" cy="3824287"/>
          </a:xfrm>
          <a:prstGeom prst="line">
            <a:avLst/>
          </a:prstGeom>
          <a:ln w="6350" cap="flat" cmpd="sng">
            <a:solidFill>
              <a:srgbClr val="E53B5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8" name="直接连接符 25"/>
          <p:cNvSpPr/>
          <p:nvPr/>
        </p:nvSpPr>
        <p:spPr>
          <a:xfrm flipH="1">
            <a:off x="2519363" y="-1655762"/>
            <a:ext cx="1595437" cy="3825875"/>
          </a:xfrm>
          <a:prstGeom prst="line">
            <a:avLst/>
          </a:prstGeom>
          <a:ln w="6350" cap="flat" cmpd="sng">
            <a:solidFill>
              <a:srgbClr val="E53B5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29" name="直接连接符 26"/>
          <p:cNvSpPr/>
          <p:nvPr/>
        </p:nvSpPr>
        <p:spPr>
          <a:xfrm flipH="1">
            <a:off x="6800850" y="3857625"/>
            <a:ext cx="1595438" cy="3825875"/>
          </a:xfrm>
          <a:prstGeom prst="line">
            <a:avLst/>
          </a:prstGeom>
          <a:ln w="6350" cap="flat" cmpd="sng">
            <a:solidFill>
              <a:srgbClr val="E53B5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30" name="直接连接符 27"/>
          <p:cNvSpPr/>
          <p:nvPr/>
        </p:nvSpPr>
        <p:spPr>
          <a:xfrm flipH="1">
            <a:off x="8974138" y="2697163"/>
            <a:ext cx="1595437" cy="3825875"/>
          </a:xfrm>
          <a:prstGeom prst="line">
            <a:avLst/>
          </a:prstGeom>
          <a:ln w="6350" cap="flat" cmpd="sng">
            <a:solidFill>
              <a:srgbClr val="EC6C2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3331" name="文本框 29"/>
          <p:cNvSpPr/>
          <p:nvPr/>
        </p:nvSpPr>
        <p:spPr>
          <a:xfrm>
            <a:off x="4435475" y="2921000"/>
            <a:ext cx="33210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000" b="1" dirty="0">
                <a:solidFill>
                  <a:srgbClr val="004158"/>
                </a:solidFill>
                <a:latin typeface="黑体" panose="02010609060101010101" charset="-122"/>
                <a:ea typeface="黑体" panose="02010609060101010101" charset="-122"/>
                <a:sym typeface="汉真广标" panose="02010609000101010101" pitchFamily="1" charset="-122"/>
              </a:rPr>
              <a:t>谢谢观看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32" name="文本框 3"/>
          <p:cNvSpPr/>
          <p:nvPr/>
        </p:nvSpPr>
        <p:spPr>
          <a:xfrm>
            <a:off x="5318125" y="4178300"/>
            <a:ext cx="18770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汇报人：踏浪组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>自定义</PresentationFormat>
  <Paragraphs>33</Paragraphs>
  <Slides>8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Calibri Light</vt:lpstr>
      <vt:lpstr>Calibri</vt:lpstr>
      <vt:lpstr>黑体</vt:lpstr>
      <vt:lpstr>汉真广标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WINDOWS7</dc:creator>
  <cp:lastModifiedBy>易勤快！！</cp:lastModifiedBy>
  <cp:revision>117</cp:revision>
  <dcterms:created xsi:type="dcterms:W3CDTF">2016-04-03T06:39:00Z</dcterms:created>
  <dcterms:modified xsi:type="dcterms:W3CDTF">2018-09-19T03:52:16Z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  <property fmtid="{D5CDD505-2E9C-101B-9397-08002B2CF9AE}" pid="3" name="KSORubyTemplateID">
    <vt:lpwstr>2</vt:lpwstr>
  </property>
</Properties>
</file>