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76" r:id="rId7"/>
    <p:sldId id="266" r:id="rId8"/>
    <p:sldId id="268" r:id="rId9"/>
    <p:sldId id="265" r:id="rId10"/>
    <p:sldId id="273" r:id="rId11"/>
    <p:sldId id="277" r:id="rId12"/>
    <p:sldId id="281" r:id="rId13"/>
    <p:sldId id="28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>
          <p15:clr>
            <a:srgbClr val="A4A3A4"/>
          </p15:clr>
        </p15:guide>
        <p15:guide id="2" pos="38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1"/>
    <a:srgbClr val="F1F1F1"/>
    <a:srgbClr val="ED4022"/>
    <a:srgbClr val="1B2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44" y="72"/>
      </p:cViewPr>
      <p:guideLst>
        <p:guide orient="horz" pos="2147"/>
        <p:guide pos="38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EEDEB-74DD-4590-ADB0-3BDFBC7AA6C1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043DD-9C8A-432D-8FD9-15B0804A3E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485DF-3FAB-45E9-A642-7745AB3E3AFD}" type="datetimeFigureOut">
              <a:rPr lang="zh-CN" altLang="en-US" smtClean="0"/>
              <a:t>2018/9/27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40874" y="2480149"/>
            <a:ext cx="470089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昕雨阳光</a:t>
            </a:r>
          </a:p>
          <a:p>
            <a:r>
              <a:rPr lang="zh-CN" altLang="en-US" sz="28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         网站需求文档签订汇报 </a:t>
            </a:r>
            <a:endParaRPr lang="en-US" altLang="zh-CN" sz="2800" dirty="0">
              <a:solidFill>
                <a:srgbClr val="002B4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  <a:p>
            <a:endParaRPr lang="zh-CN" altLang="en-US" sz="4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40874" y="4912630"/>
            <a:ext cx="32075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Fresh business general template</a:t>
            </a:r>
          </a:p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Applicable to enterprise introduction, summary report, sales marketing, chart data</a:t>
            </a:r>
            <a:endParaRPr lang="zh-CN" altLang="en-US" sz="105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40874" y="4378426"/>
            <a:ext cx="4506667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汇报时间：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             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汇报人：新十七日晴（杨子歆、瞿一帆）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253365" y="173355"/>
            <a:ext cx="2041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6975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1390733" y="1884192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6798305" y="1884192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1390733" y="3302986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圆角矩形 7"/>
          <p:cNvSpPr/>
          <p:nvPr/>
        </p:nvSpPr>
        <p:spPr bwMode="auto">
          <a:xfrm>
            <a:off x="6798305" y="3302986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390733" y="4721780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圆角矩形 9"/>
          <p:cNvSpPr/>
          <p:nvPr/>
        </p:nvSpPr>
        <p:spPr bwMode="auto">
          <a:xfrm>
            <a:off x="6798305" y="4721780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1875384" y="1814619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网站风格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749276" y="2419603"/>
            <a:ext cx="4623163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梦幻、卡通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1875384" y="3224794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网站颜色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811506" y="3937093"/>
            <a:ext cx="4623163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以黄色为主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76"/>
          <p:cNvSpPr txBox="1"/>
          <p:nvPr/>
        </p:nvSpPr>
        <p:spPr>
          <a:xfrm>
            <a:off x="1875384" y="4652207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banner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749275" y="5323993"/>
            <a:ext cx="4623163" cy="34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自拟、符合网站风格</a:t>
            </a:r>
          </a:p>
        </p:txBody>
      </p:sp>
      <p:sp>
        <p:nvSpPr>
          <p:cNvPr id="17" name="TextBox 76"/>
          <p:cNvSpPr txBox="1"/>
          <p:nvPr/>
        </p:nvSpPr>
        <p:spPr>
          <a:xfrm>
            <a:off x="7280761" y="1814619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网站栏目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724758" y="2518663"/>
            <a:ext cx="4623163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获得奖项、 师资力量、教学成果。</a:t>
            </a:r>
          </a:p>
        </p:txBody>
      </p:sp>
      <p:sp>
        <p:nvSpPr>
          <p:cNvPr id="19" name="TextBox 76"/>
          <p:cNvSpPr txBox="1"/>
          <p:nvPr/>
        </p:nvSpPr>
        <p:spPr>
          <a:xfrm>
            <a:off x="7280761" y="3224794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网站分页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724758" y="3864703"/>
            <a:ext cx="4623163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首页、专业介绍、重点专业、联系我们</a:t>
            </a:r>
          </a:p>
        </p:txBody>
      </p:sp>
      <p:sp>
        <p:nvSpPr>
          <p:cNvPr id="21" name="TextBox 76"/>
          <p:cNvSpPr txBox="1"/>
          <p:nvPr/>
        </p:nvSpPr>
        <p:spPr>
          <a:xfrm>
            <a:off x="7280761" y="4652207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网站功能</a:t>
            </a:r>
            <a:endParaRPr lang="zh-CN" altLang="en-US" b="1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666973" y="5236143"/>
            <a:ext cx="4623163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在线咨询、报名、悬浮窗口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294630" y="3905722"/>
            <a:ext cx="174371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253365" y="173355"/>
            <a:ext cx="2041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6975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1390733" y="1884192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1390733" y="3302986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390733" y="4721780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1875384" y="1814619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心路历程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1875384" y="3224794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困难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1875384" y="4652207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收获</a:t>
            </a:r>
            <a:endParaRPr lang="en-US" altLang="zh-CN" b="1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76F9022-2B26-4B27-9BD7-84A4B6A7DC5F}"/>
              </a:ext>
            </a:extLst>
          </p:cNvPr>
          <p:cNvSpPr txBox="1"/>
          <p:nvPr/>
        </p:nvSpPr>
        <p:spPr>
          <a:xfrm>
            <a:off x="1570120" y="2226987"/>
            <a:ext cx="9394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从团队重组后，人员减少，工作量比之前要大，虽然只有两个人的团队，但是我们都没有放弃，力争事事圆满。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0658FE0-6841-424E-9240-63F7392A9D9F}"/>
              </a:ext>
            </a:extLst>
          </p:cNvPr>
          <p:cNvSpPr txBox="1"/>
          <p:nvPr/>
        </p:nvSpPr>
        <p:spPr>
          <a:xfrm>
            <a:off x="1570119" y="3707684"/>
            <a:ext cx="9327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正值中秋节，时间上比较紧凑，本该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日签订的需求文档，没有签订成功。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E6BBF09-7B9D-4DB5-BB04-3C6A47FD23F1}"/>
              </a:ext>
            </a:extLst>
          </p:cNvPr>
          <p:cNvSpPr txBox="1"/>
          <p:nvPr/>
        </p:nvSpPr>
        <p:spPr>
          <a:xfrm>
            <a:off x="1570120" y="5104015"/>
            <a:ext cx="9394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这次需求文档签订除了时间上有一点点紧凑，商谈方面也是比较顺利，收获了更多与人商谈的经验，以及锻炼了耐心。</a:t>
            </a:r>
          </a:p>
        </p:txBody>
      </p:sp>
    </p:spTree>
    <p:extLst>
      <p:ext uri="{BB962C8B-B14F-4D97-AF65-F5344CB8AC3E}">
        <p14:creationId xmlns:p14="http://schemas.microsoft.com/office/powerpoint/2010/main" val="2884616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TextBox 76"/>
          <p:cNvSpPr txBox="1"/>
          <p:nvPr/>
        </p:nvSpPr>
        <p:spPr>
          <a:xfrm>
            <a:off x="740874" y="2997736"/>
            <a:ext cx="550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感谢观看</a:t>
            </a:r>
          </a:p>
        </p:txBody>
      </p:sp>
    </p:spTree>
    <p:extLst>
      <p:ext uri="{BB962C8B-B14F-4D97-AF65-F5344CB8AC3E}">
        <p14:creationId xmlns:p14="http://schemas.microsoft.com/office/powerpoint/2010/main" val="265142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545493" y="-179684"/>
            <a:ext cx="3196202" cy="7130016"/>
            <a:chOff x="8442118" y="-179684"/>
            <a:chExt cx="3196202" cy="7130016"/>
          </a:xfrm>
        </p:grpSpPr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8442118" y="0"/>
              <a:ext cx="1966175" cy="6950332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8442118" y="-179684"/>
              <a:ext cx="3196202" cy="7037684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" name="Freeform 5"/>
          <p:cNvSpPr/>
          <p:nvPr/>
        </p:nvSpPr>
        <p:spPr bwMode="auto">
          <a:xfrm flipH="1" flipV="1">
            <a:off x="-2" y="254523"/>
            <a:ext cx="3054286" cy="660920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9307" y="2197894"/>
            <a:ext cx="175839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1"/>
          <p:cNvSpPr>
            <a:spLocks noChangeArrowheads="1"/>
          </p:cNvSpPr>
          <p:nvPr/>
        </p:nvSpPr>
        <p:spPr bwMode="auto">
          <a:xfrm>
            <a:off x="6348911" y="1257313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32"/>
          <p:cNvSpPr txBox="1">
            <a:spLocks noChangeArrowheads="1"/>
          </p:cNvSpPr>
          <p:nvPr/>
        </p:nvSpPr>
        <p:spPr bwMode="auto">
          <a:xfrm>
            <a:off x="6412104" y="1335488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01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56977" y="1677367"/>
            <a:ext cx="269938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Prepare negotiation materials</a:t>
            </a:r>
          </a:p>
        </p:txBody>
      </p:sp>
      <p:sp>
        <p:nvSpPr>
          <p:cNvPr id="12" name="TextBox 76"/>
          <p:cNvSpPr txBox="1"/>
          <p:nvPr/>
        </p:nvSpPr>
        <p:spPr>
          <a:xfrm>
            <a:off x="7256976" y="1211017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准备商谈材料</a:t>
            </a:r>
          </a:p>
        </p:txBody>
      </p:sp>
      <p:sp>
        <p:nvSpPr>
          <p:cNvPr id="13" name="椭圆 1"/>
          <p:cNvSpPr>
            <a:spLocks noChangeArrowheads="1"/>
          </p:cNvSpPr>
          <p:nvPr/>
        </p:nvSpPr>
        <p:spPr bwMode="auto">
          <a:xfrm>
            <a:off x="6348911" y="2501778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32"/>
          <p:cNvSpPr txBox="1">
            <a:spLocks noChangeArrowheads="1"/>
          </p:cNvSpPr>
          <p:nvPr/>
        </p:nvSpPr>
        <p:spPr bwMode="auto">
          <a:xfrm>
            <a:off x="6412104" y="2579953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02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56977" y="2921832"/>
            <a:ext cx="78867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 talks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7256976" y="2455482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与老板进行商谈</a:t>
            </a:r>
          </a:p>
        </p:txBody>
      </p:sp>
      <p:sp>
        <p:nvSpPr>
          <p:cNvPr id="17" name="椭圆 1"/>
          <p:cNvSpPr>
            <a:spLocks noChangeArrowheads="1"/>
          </p:cNvSpPr>
          <p:nvPr/>
        </p:nvSpPr>
        <p:spPr bwMode="auto">
          <a:xfrm>
            <a:off x="6348911" y="3749140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32"/>
          <p:cNvSpPr txBox="1">
            <a:spLocks noChangeArrowheads="1"/>
          </p:cNvSpPr>
          <p:nvPr/>
        </p:nvSpPr>
        <p:spPr bwMode="auto">
          <a:xfrm>
            <a:off x="6412104" y="3827315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03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256977" y="4169194"/>
            <a:ext cx="109410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7256976" y="3647599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  <p:sp>
        <p:nvSpPr>
          <p:cNvPr id="22" name="TextBox 32"/>
          <p:cNvSpPr txBox="1">
            <a:spLocks noChangeArrowheads="1"/>
          </p:cNvSpPr>
          <p:nvPr/>
        </p:nvSpPr>
        <p:spPr bwMode="auto">
          <a:xfrm>
            <a:off x="6412104" y="5067607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04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4" name="TextBox 76"/>
          <p:cNvSpPr txBox="1"/>
          <p:nvPr/>
        </p:nvSpPr>
        <p:spPr>
          <a:xfrm>
            <a:off x="7256976" y="4943136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endParaRPr lang="zh-CN" altLang="en-US" sz="28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3849369" y="3917152"/>
            <a:ext cx="4492625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materials</a:t>
            </a: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准备商谈材料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43585" y="173615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昕雨阳光需求文档签订汇报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9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 Text Here Add You Text Here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4376084" y="4231473"/>
            <a:ext cx="2462967" cy="1943318"/>
          </a:xfrm>
          <a:custGeom>
            <a:avLst/>
            <a:gdLst>
              <a:gd name="T0" fmla="*/ 134 w 608"/>
              <a:gd name="T1" fmla="*/ 0 h 480"/>
              <a:gd name="T2" fmla="*/ 136 w 608"/>
              <a:gd name="T3" fmla="*/ 2 h 480"/>
              <a:gd name="T4" fmla="*/ 118 w 608"/>
              <a:gd name="T5" fmla="*/ 78 h 480"/>
              <a:gd name="T6" fmla="*/ 91 w 608"/>
              <a:gd name="T7" fmla="*/ 291 h 480"/>
              <a:gd name="T8" fmla="*/ 317 w 608"/>
              <a:gd name="T9" fmla="*/ 355 h 480"/>
              <a:gd name="T10" fmla="*/ 482 w 608"/>
              <a:gd name="T11" fmla="*/ 187 h 480"/>
              <a:gd name="T12" fmla="*/ 512 w 608"/>
              <a:gd name="T13" fmla="*/ 128 h 480"/>
              <a:gd name="T14" fmla="*/ 473 w 608"/>
              <a:gd name="T15" fmla="*/ 115 h 480"/>
              <a:gd name="T16" fmla="*/ 576 w 608"/>
              <a:gd name="T17" fmla="*/ 20 h 480"/>
              <a:gd name="T18" fmla="*/ 608 w 608"/>
              <a:gd name="T19" fmla="*/ 154 h 480"/>
              <a:gd name="T20" fmla="*/ 603 w 608"/>
              <a:gd name="T21" fmla="*/ 155 h 480"/>
              <a:gd name="T22" fmla="*/ 546 w 608"/>
              <a:gd name="T23" fmla="*/ 183 h 480"/>
              <a:gd name="T24" fmla="*/ 355 w 608"/>
              <a:gd name="T25" fmla="*/ 397 h 480"/>
              <a:gd name="T26" fmla="*/ 7 w 608"/>
              <a:gd name="T27" fmla="*/ 211 h 480"/>
              <a:gd name="T28" fmla="*/ 134 w 608"/>
              <a:gd name="T29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08" h="480">
                <a:moveTo>
                  <a:pt x="134" y="0"/>
                </a:moveTo>
                <a:cubicBezTo>
                  <a:pt x="135" y="1"/>
                  <a:pt x="136" y="2"/>
                  <a:pt x="136" y="2"/>
                </a:cubicBezTo>
                <a:cubicBezTo>
                  <a:pt x="148" y="32"/>
                  <a:pt x="147" y="53"/>
                  <a:pt x="118" y="78"/>
                </a:cubicBezTo>
                <a:cubicBezTo>
                  <a:pt x="53" y="133"/>
                  <a:pt x="45" y="224"/>
                  <a:pt x="91" y="291"/>
                </a:cubicBezTo>
                <a:cubicBezTo>
                  <a:pt x="144" y="367"/>
                  <a:pt x="237" y="394"/>
                  <a:pt x="317" y="355"/>
                </a:cubicBezTo>
                <a:cubicBezTo>
                  <a:pt x="392" y="319"/>
                  <a:pt x="443" y="258"/>
                  <a:pt x="482" y="187"/>
                </a:cubicBezTo>
                <a:cubicBezTo>
                  <a:pt x="492" y="168"/>
                  <a:pt x="501" y="149"/>
                  <a:pt x="512" y="128"/>
                </a:cubicBezTo>
                <a:cubicBezTo>
                  <a:pt x="498" y="123"/>
                  <a:pt x="487" y="120"/>
                  <a:pt x="473" y="115"/>
                </a:cubicBezTo>
                <a:cubicBezTo>
                  <a:pt x="507" y="83"/>
                  <a:pt x="540" y="53"/>
                  <a:pt x="576" y="20"/>
                </a:cubicBezTo>
                <a:cubicBezTo>
                  <a:pt x="587" y="68"/>
                  <a:pt x="598" y="111"/>
                  <a:pt x="608" y="154"/>
                </a:cubicBezTo>
                <a:cubicBezTo>
                  <a:pt x="604" y="155"/>
                  <a:pt x="603" y="156"/>
                  <a:pt x="603" y="155"/>
                </a:cubicBezTo>
                <a:cubicBezTo>
                  <a:pt x="563" y="146"/>
                  <a:pt x="564" y="146"/>
                  <a:pt x="546" y="183"/>
                </a:cubicBezTo>
                <a:cubicBezTo>
                  <a:pt x="503" y="273"/>
                  <a:pt x="443" y="348"/>
                  <a:pt x="355" y="397"/>
                </a:cubicBezTo>
                <a:cubicBezTo>
                  <a:pt x="206" y="480"/>
                  <a:pt x="20" y="381"/>
                  <a:pt x="7" y="211"/>
                </a:cubicBezTo>
                <a:cubicBezTo>
                  <a:pt x="0" y="130"/>
                  <a:pt x="63" y="26"/>
                  <a:pt x="134" y="0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5335933" y="3778390"/>
            <a:ext cx="2377075" cy="2164490"/>
          </a:xfrm>
          <a:custGeom>
            <a:avLst/>
            <a:gdLst>
              <a:gd name="T0" fmla="*/ 0 w 587"/>
              <a:gd name="T1" fmla="*/ 91 h 535"/>
              <a:gd name="T2" fmla="*/ 98 w 587"/>
              <a:gd name="T3" fmla="*/ 0 h 535"/>
              <a:gd name="T4" fmla="*/ 104 w 587"/>
              <a:gd name="T5" fmla="*/ 5 h 535"/>
              <a:gd name="T6" fmla="*/ 150 w 587"/>
              <a:gd name="T7" fmla="*/ 36 h 535"/>
              <a:gd name="T8" fmla="*/ 411 w 587"/>
              <a:gd name="T9" fmla="*/ 79 h 535"/>
              <a:gd name="T10" fmla="*/ 478 w 587"/>
              <a:gd name="T11" fmla="*/ 466 h 535"/>
              <a:gd name="T12" fmla="*/ 245 w 587"/>
              <a:gd name="T13" fmla="*/ 506 h 535"/>
              <a:gd name="T14" fmla="*/ 216 w 587"/>
              <a:gd name="T15" fmla="*/ 493 h 535"/>
              <a:gd name="T16" fmla="*/ 203 w 587"/>
              <a:gd name="T17" fmla="*/ 484 h 535"/>
              <a:gd name="T18" fmla="*/ 237 w 587"/>
              <a:gd name="T19" fmla="*/ 451 h 535"/>
              <a:gd name="T20" fmla="*/ 255 w 587"/>
              <a:gd name="T21" fmla="*/ 452 h 535"/>
              <a:gd name="T22" fmla="*/ 349 w 587"/>
              <a:gd name="T23" fmla="*/ 466 h 535"/>
              <a:gd name="T24" fmla="*/ 490 w 587"/>
              <a:gd name="T25" fmla="*/ 248 h 535"/>
              <a:gd name="T26" fmla="*/ 358 w 587"/>
              <a:gd name="T27" fmla="*/ 116 h 535"/>
              <a:gd name="T28" fmla="*/ 137 w 587"/>
              <a:gd name="T29" fmla="*/ 92 h 535"/>
              <a:gd name="T30" fmla="*/ 127 w 587"/>
              <a:gd name="T31" fmla="*/ 95 h 535"/>
              <a:gd name="T32" fmla="*/ 131 w 587"/>
              <a:gd name="T33" fmla="*/ 131 h 535"/>
              <a:gd name="T34" fmla="*/ 0 w 587"/>
              <a:gd name="T35" fmla="*/ 91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87" h="535">
                <a:moveTo>
                  <a:pt x="0" y="91"/>
                </a:moveTo>
                <a:cubicBezTo>
                  <a:pt x="35" y="59"/>
                  <a:pt x="67" y="29"/>
                  <a:pt x="98" y="0"/>
                </a:cubicBezTo>
                <a:cubicBezTo>
                  <a:pt x="101" y="2"/>
                  <a:pt x="103" y="3"/>
                  <a:pt x="104" y="5"/>
                </a:cubicBezTo>
                <a:cubicBezTo>
                  <a:pt x="115" y="38"/>
                  <a:pt x="115" y="39"/>
                  <a:pt x="150" y="36"/>
                </a:cubicBezTo>
                <a:cubicBezTo>
                  <a:pt x="241" y="29"/>
                  <a:pt x="328" y="40"/>
                  <a:pt x="411" y="79"/>
                </a:cubicBezTo>
                <a:cubicBezTo>
                  <a:pt x="584" y="161"/>
                  <a:pt x="587" y="364"/>
                  <a:pt x="478" y="466"/>
                </a:cubicBezTo>
                <a:cubicBezTo>
                  <a:pt x="411" y="529"/>
                  <a:pt x="330" y="535"/>
                  <a:pt x="245" y="506"/>
                </a:cubicBezTo>
                <a:cubicBezTo>
                  <a:pt x="235" y="503"/>
                  <a:pt x="225" y="498"/>
                  <a:pt x="216" y="493"/>
                </a:cubicBezTo>
                <a:cubicBezTo>
                  <a:pt x="211" y="491"/>
                  <a:pt x="208" y="488"/>
                  <a:pt x="203" y="484"/>
                </a:cubicBezTo>
                <a:cubicBezTo>
                  <a:pt x="214" y="472"/>
                  <a:pt x="225" y="460"/>
                  <a:pt x="237" y="451"/>
                </a:cubicBezTo>
                <a:cubicBezTo>
                  <a:pt x="240" y="448"/>
                  <a:pt x="249" y="451"/>
                  <a:pt x="255" y="452"/>
                </a:cubicBezTo>
                <a:cubicBezTo>
                  <a:pt x="286" y="457"/>
                  <a:pt x="318" y="468"/>
                  <a:pt x="349" y="466"/>
                </a:cubicBezTo>
                <a:cubicBezTo>
                  <a:pt x="472" y="455"/>
                  <a:pt x="513" y="330"/>
                  <a:pt x="490" y="248"/>
                </a:cubicBezTo>
                <a:cubicBezTo>
                  <a:pt x="472" y="180"/>
                  <a:pt x="422" y="140"/>
                  <a:pt x="358" y="116"/>
                </a:cubicBezTo>
                <a:cubicBezTo>
                  <a:pt x="286" y="88"/>
                  <a:pt x="213" y="84"/>
                  <a:pt x="137" y="92"/>
                </a:cubicBezTo>
                <a:cubicBezTo>
                  <a:pt x="134" y="93"/>
                  <a:pt x="131" y="94"/>
                  <a:pt x="127" y="95"/>
                </a:cubicBezTo>
                <a:cubicBezTo>
                  <a:pt x="128" y="106"/>
                  <a:pt x="129" y="116"/>
                  <a:pt x="131" y="131"/>
                </a:cubicBezTo>
                <a:cubicBezTo>
                  <a:pt x="87" y="118"/>
                  <a:pt x="46" y="105"/>
                  <a:pt x="0" y="91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4947269" y="2835721"/>
            <a:ext cx="1911108" cy="2570332"/>
          </a:xfrm>
          <a:custGeom>
            <a:avLst/>
            <a:gdLst>
              <a:gd name="T0" fmla="*/ 226 w 472"/>
              <a:gd name="T1" fmla="*/ 635 h 635"/>
              <a:gd name="T2" fmla="*/ 104 w 472"/>
              <a:gd name="T3" fmla="*/ 597 h 635"/>
              <a:gd name="T4" fmla="*/ 108 w 472"/>
              <a:gd name="T5" fmla="*/ 589 h 635"/>
              <a:gd name="T6" fmla="*/ 108 w 472"/>
              <a:gd name="T7" fmla="*/ 533 h 635"/>
              <a:gd name="T8" fmla="*/ 84 w 472"/>
              <a:gd name="T9" fmla="*/ 502 h 635"/>
              <a:gd name="T10" fmla="*/ 20 w 472"/>
              <a:gd name="T11" fmla="*/ 327 h 635"/>
              <a:gd name="T12" fmla="*/ 177 w 472"/>
              <a:gd name="T13" fmla="*/ 41 h 635"/>
              <a:gd name="T14" fmla="*/ 457 w 472"/>
              <a:gd name="T15" fmla="*/ 181 h 635"/>
              <a:gd name="T16" fmla="*/ 467 w 472"/>
              <a:gd name="T17" fmla="*/ 261 h 635"/>
              <a:gd name="T18" fmla="*/ 414 w 472"/>
              <a:gd name="T19" fmla="*/ 223 h 635"/>
              <a:gd name="T20" fmla="*/ 134 w 472"/>
              <a:gd name="T21" fmla="*/ 121 h 635"/>
              <a:gd name="T22" fmla="*/ 69 w 472"/>
              <a:gd name="T23" fmla="*/ 306 h 635"/>
              <a:gd name="T24" fmla="*/ 123 w 472"/>
              <a:gd name="T25" fmla="*/ 459 h 635"/>
              <a:gd name="T26" fmla="*/ 154 w 472"/>
              <a:gd name="T27" fmla="*/ 508 h 635"/>
              <a:gd name="T28" fmla="*/ 183 w 472"/>
              <a:gd name="T29" fmla="*/ 516 h 635"/>
              <a:gd name="T30" fmla="*/ 206 w 472"/>
              <a:gd name="T31" fmla="*/ 528 h 635"/>
              <a:gd name="T32" fmla="*/ 222 w 472"/>
              <a:gd name="T33" fmla="*/ 610 h 635"/>
              <a:gd name="T34" fmla="*/ 226 w 472"/>
              <a:gd name="T35" fmla="*/ 635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72" h="635">
                <a:moveTo>
                  <a:pt x="226" y="635"/>
                </a:moveTo>
                <a:cubicBezTo>
                  <a:pt x="183" y="622"/>
                  <a:pt x="144" y="609"/>
                  <a:pt x="104" y="597"/>
                </a:cubicBezTo>
                <a:cubicBezTo>
                  <a:pt x="106" y="593"/>
                  <a:pt x="107" y="590"/>
                  <a:pt x="108" y="589"/>
                </a:cubicBezTo>
                <a:cubicBezTo>
                  <a:pt x="131" y="566"/>
                  <a:pt x="131" y="557"/>
                  <a:pt x="108" y="533"/>
                </a:cubicBezTo>
                <a:cubicBezTo>
                  <a:pt x="99" y="524"/>
                  <a:pt x="90" y="514"/>
                  <a:pt x="84" y="502"/>
                </a:cubicBezTo>
                <a:cubicBezTo>
                  <a:pt x="57" y="446"/>
                  <a:pt x="29" y="390"/>
                  <a:pt x="20" y="327"/>
                </a:cubicBezTo>
                <a:cubicBezTo>
                  <a:pt x="0" y="194"/>
                  <a:pt x="49" y="86"/>
                  <a:pt x="177" y="41"/>
                </a:cubicBezTo>
                <a:cubicBezTo>
                  <a:pt x="294" y="0"/>
                  <a:pt x="418" y="62"/>
                  <a:pt x="457" y="181"/>
                </a:cubicBezTo>
                <a:cubicBezTo>
                  <a:pt x="465" y="207"/>
                  <a:pt x="472" y="233"/>
                  <a:pt x="467" y="261"/>
                </a:cubicBezTo>
                <a:cubicBezTo>
                  <a:pt x="432" y="263"/>
                  <a:pt x="421" y="253"/>
                  <a:pt x="414" y="223"/>
                </a:cubicBezTo>
                <a:cubicBezTo>
                  <a:pt x="383" y="75"/>
                  <a:pt x="235" y="44"/>
                  <a:pt x="134" y="121"/>
                </a:cubicBezTo>
                <a:cubicBezTo>
                  <a:pt x="73" y="169"/>
                  <a:pt x="62" y="235"/>
                  <a:pt x="69" y="306"/>
                </a:cubicBezTo>
                <a:cubicBezTo>
                  <a:pt x="75" y="361"/>
                  <a:pt x="98" y="411"/>
                  <a:pt x="123" y="459"/>
                </a:cubicBezTo>
                <a:cubicBezTo>
                  <a:pt x="131" y="477"/>
                  <a:pt x="143" y="493"/>
                  <a:pt x="154" y="508"/>
                </a:cubicBezTo>
                <a:cubicBezTo>
                  <a:pt x="161" y="518"/>
                  <a:pt x="170" y="523"/>
                  <a:pt x="183" y="516"/>
                </a:cubicBezTo>
                <a:cubicBezTo>
                  <a:pt x="200" y="506"/>
                  <a:pt x="203" y="509"/>
                  <a:pt x="206" y="528"/>
                </a:cubicBezTo>
                <a:cubicBezTo>
                  <a:pt x="211" y="555"/>
                  <a:pt x="217" y="582"/>
                  <a:pt x="222" y="610"/>
                </a:cubicBezTo>
                <a:cubicBezTo>
                  <a:pt x="223" y="617"/>
                  <a:pt x="224" y="624"/>
                  <a:pt x="226" y="635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13008" y="4792906"/>
            <a:ext cx="2824363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日中午在昕雨阳光艺术学校签订最终文档</a:t>
            </a:r>
          </a:p>
        </p:txBody>
      </p:sp>
      <p:sp>
        <p:nvSpPr>
          <p:cNvPr id="9" name="TextBox 76"/>
          <p:cNvSpPr txBox="1"/>
          <p:nvPr/>
        </p:nvSpPr>
        <p:spPr>
          <a:xfrm>
            <a:off x="8395964" y="3778083"/>
            <a:ext cx="1337024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组内约定时间地点出发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535899" y="4661461"/>
            <a:ext cx="2704207" cy="34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调研文档及纸质需求文档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2219490" y="4231473"/>
            <a:ext cx="1337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文档材料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807138" y="1930473"/>
            <a:ext cx="2905870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日至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日线上沟通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日在培训学校确定最终文档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5475650" y="1492551"/>
            <a:ext cx="1337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约定时间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43585" y="173615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准备商谈材料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6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2793479" y="2102360"/>
            <a:ext cx="2127697" cy="2127697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Rectangle 5"/>
          <p:cNvSpPr/>
          <p:nvPr/>
        </p:nvSpPr>
        <p:spPr>
          <a:xfrm>
            <a:off x="6871069" y="2102360"/>
            <a:ext cx="2127697" cy="2127697"/>
          </a:xfrm>
          <a:prstGeom prst="ellipse">
            <a:avLst/>
          </a:prstGeom>
          <a:blipFill rotWithShape="1">
            <a:blip r:embed="rId3" cstate="screen"/>
            <a:stretch>
              <a:fillRect/>
            </a:stretch>
          </a:blip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76"/>
          <p:cNvSpPr txBox="1"/>
          <p:nvPr/>
        </p:nvSpPr>
        <p:spPr>
          <a:xfrm>
            <a:off x="2934922" y="4009787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准备调研文档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896735" y="4766302"/>
            <a:ext cx="2078015" cy="65024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带上调研文档，方便商谈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7068006" y="4106307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准备记录工具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896469" y="4708517"/>
            <a:ext cx="2078015" cy="92964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带上笔记本、电脑。方便于记录商谈的细节问题。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485765" y="3905722"/>
            <a:ext cx="122047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talk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与老板进行商谈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551535" y="203460"/>
            <a:ext cx="196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与老板进行商谈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8100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517840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093964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75274" y="2272186"/>
            <a:ext cx="2798108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我们先给老板看了调研文档，然后进一步商谈我们现在所要做的需求文档！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08455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184579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65889" y="2272186"/>
            <a:ext cx="2798108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在商谈的过程中，我们提出了一些自己的看法！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 flipH="1">
            <a:off x="7169355" y="414625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 flipH="1">
            <a:off x="10180907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flipH="1">
            <a:off x="7269727" y="4589191"/>
            <a:ext cx="2798108" cy="330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经过一段和睦的交流，双方达成了共识。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 flipH="1">
            <a:off x="2078740" y="414625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圆角矩形 14"/>
          <p:cNvSpPr/>
          <p:nvPr/>
        </p:nvSpPr>
        <p:spPr>
          <a:xfrm flipH="1">
            <a:off x="5090292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flipH="1">
            <a:off x="2185462" y="4391706"/>
            <a:ext cx="2798108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老板在过程中，也提出了对网页的要求，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和这个网站的看法！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554710" y="203460"/>
            <a:ext cx="196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与老板进行商谈</a:t>
            </a:r>
            <a:endParaRPr lang="zh-CN" altLang="en-US" sz="20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94460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k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55934" y="1886673"/>
            <a:ext cx="4721785" cy="4116236"/>
            <a:chOff x="2098355" y="789986"/>
            <a:chExt cx="4201275" cy="366247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2240339" y="944468"/>
              <a:ext cx="3917305" cy="2297694"/>
            </a:xfrm>
            <a:prstGeom prst="rect">
              <a:avLst/>
            </a:prstGeom>
          </p:spPr>
        </p:pic>
        <p:grpSp>
          <p:nvGrpSpPr>
            <p:cNvPr id="7" name="组合 6"/>
            <p:cNvGrpSpPr/>
            <p:nvPr/>
          </p:nvGrpSpPr>
          <p:grpSpPr>
            <a:xfrm>
              <a:off x="2098355" y="789986"/>
              <a:ext cx="4201275" cy="3662479"/>
              <a:chOff x="3552668" y="726551"/>
              <a:chExt cx="5148000" cy="4487791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3726648" y="4871204"/>
                <a:ext cx="4800040" cy="343138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60000"/>
                      <a:lumMod val="85000"/>
                      <a:lumOff val="15000"/>
                    </a:schemeClr>
                  </a:gs>
                  <a:gs pos="100000">
                    <a:srgbClr val="0D0D0D">
                      <a:alpha val="0"/>
                      <a:lumMod val="85000"/>
                      <a:lumOff val="15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任意多边形 8"/>
              <p:cNvSpPr/>
              <p:nvPr/>
            </p:nvSpPr>
            <p:spPr>
              <a:xfrm>
                <a:off x="3552668" y="726551"/>
                <a:ext cx="5148000" cy="3132000"/>
              </a:xfrm>
              <a:custGeom>
                <a:avLst/>
                <a:gdLst>
                  <a:gd name="connsiteX0" fmla="*/ 216000 w 5148000"/>
                  <a:gd name="connsiteY0" fmla="*/ 216000 h 3132000"/>
                  <a:gd name="connsiteX1" fmla="*/ 216000 w 5148000"/>
                  <a:gd name="connsiteY1" fmla="*/ 2916000 h 3132000"/>
                  <a:gd name="connsiteX2" fmla="*/ 4932000 w 5148000"/>
                  <a:gd name="connsiteY2" fmla="*/ 2916000 h 3132000"/>
                  <a:gd name="connsiteX3" fmla="*/ 4932000 w 5148000"/>
                  <a:gd name="connsiteY3" fmla="*/ 216000 h 3132000"/>
                  <a:gd name="connsiteX4" fmla="*/ 181341 w 5148000"/>
                  <a:gd name="connsiteY4" fmla="*/ 0 h 3132000"/>
                  <a:gd name="connsiteX5" fmla="*/ 4966659 w 5148000"/>
                  <a:gd name="connsiteY5" fmla="*/ 0 h 3132000"/>
                  <a:gd name="connsiteX6" fmla="*/ 5148000 w 5148000"/>
                  <a:gd name="connsiteY6" fmla="*/ 181341 h 3132000"/>
                  <a:gd name="connsiteX7" fmla="*/ 5148000 w 5148000"/>
                  <a:gd name="connsiteY7" fmla="*/ 3132000 h 3132000"/>
                  <a:gd name="connsiteX8" fmla="*/ 0 w 5148000"/>
                  <a:gd name="connsiteY8" fmla="*/ 3132000 h 3132000"/>
                  <a:gd name="connsiteX9" fmla="*/ 0 w 5148000"/>
                  <a:gd name="connsiteY9" fmla="*/ 181341 h 3132000"/>
                  <a:gd name="connsiteX10" fmla="*/ 181341 w 5148000"/>
                  <a:gd name="connsiteY10" fmla="*/ 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148000" h="3132000">
                    <a:moveTo>
                      <a:pt x="216000" y="216000"/>
                    </a:moveTo>
                    <a:lnTo>
                      <a:pt x="216000" y="2916000"/>
                    </a:lnTo>
                    <a:lnTo>
                      <a:pt x="4932000" y="2916000"/>
                    </a:lnTo>
                    <a:lnTo>
                      <a:pt x="4932000" y="216000"/>
                    </a:lnTo>
                    <a:close/>
                    <a:moveTo>
                      <a:pt x="181341" y="0"/>
                    </a:moveTo>
                    <a:lnTo>
                      <a:pt x="4966659" y="0"/>
                    </a:lnTo>
                    <a:cubicBezTo>
                      <a:pt x="5066811" y="0"/>
                      <a:pt x="5148000" y="81189"/>
                      <a:pt x="5148000" y="181341"/>
                    </a:cubicBezTo>
                    <a:lnTo>
                      <a:pt x="5148000" y="3132000"/>
                    </a:lnTo>
                    <a:lnTo>
                      <a:pt x="0" y="3132000"/>
                    </a:lnTo>
                    <a:lnTo>
                      <a:pt x="0" y="181341"/>
                    </a:lnTo>
                    <a:cubicBezTo>
                      <a:pt x="0" y="81189"/>
                      <a:pt x="81189" y="0"/>
                      <a:pt x="181341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任意多边形 9"/>
              <p:cNvSpPr/>
              <p:nvPr/>
            </p:nvSpPr>
            <p:spPr>
              <a:xfrm>
                <a:off x="3552668" y="3858551"/>
                <a:ext cx="5148000" cy="509665"/>
              </a:xfrm>
              <a:custGeom>
                <a:avLst/>
                <a:gdLst>
                  <a:gd name="connsiteX0" fmla="*/ 0 w 5148000"/>
                  <a:gd name="connsiteY0" fmla="*/ 0 h 509665"/>
                  <a:gd name="connsiteX1" fmla="*/ 5148000 w 5148000"/>
                  <a:gd name="connsiteY1" fmla="*/ 0 h 509665"/>
                  <a:gd name="connsiteX2" fmla="*/ 5148000 w 5148000"/>
                  <a:gd name="connsiteY2" fmla="*/ 328324 h 509665"/>
                  <a:gd name="connsiteX3" fmla="*/ 4966659 w 5148000"/>
                  <a:gd name="connsiteY3" fmla="*/ 509665 h 509665"/>
                  <a:gd name="connsiteX4" fmla="*/ 181341 w 5148000"/>
                  <a:gd name="connsiteY4" fmla="*/ 509665 h 509665"/>
                  <a:gd name="connsiteX5" fmla="*/ 0 w 5148000"/>
                  <a:gd name="connsiteY5" fmla="*/ 328324 h 509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48000" h="509665">
                    <a:moveTo>
                      <a:pt x="0" y="0"/>
                    </a:moveTo>
                    <a:lnTo>
                      <a:pt x="5148000" y="0"/>
                    </a:lnTo>
                    <a:lnTo>
                      <a:pt x="5148000" y="328324"/>
                    </a:lnTo>
                    <a:cubicBezTo>
                      <a:pt x="5148000" y="428476"/>
                      <a:pt x="5066811" y="509665"/>
                      <a:pt x="4966659" y="509665"/>
                    </a:cubicBezTo>
                    <a:lnTo>
                      <a:pt x="181341" y="509665"/>
                    </a:lnTo>
                    <a:cubicBezTo>
                      <a:pt x="81189" y="509665"/>
                      <a:pt x="0" y="428476"/>
                      <a:pt x="0" y="328324"/>
                    </a:cubicBezTo>
                    <a:close/>
                  </a:path>
                </a:pathLst>
              </a:custGeom>
              <a:gradFill>
                <a:gsLst>
                  <a:gs pos="0">
                    <a:srgbClr val="929398"/>
                  </a:gs>
                  <a:gs pos="100000">
                    <a:srgbClr val="D0D2D4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10"/>
              <p:cNvSpPr/>
              <p:nvPr/>
            </p:nvSpPr>
            <p:spPr>
              <a:xfrm>
                <a:off x="5126730" y="4368216"/>
                <a:ext cx="1999876" cy="674557"/>
              </a:xfrm>
              <a:custGeom>
                <a:avLst/>
                <a:gdLst>
                  <a:gd name="connsiteX0" fmla="*/ 485189 w 2612038"/>
                  <a:gd name="connsiteY0" fmla="*/ 0 h 1054155"/>
                  <a:gd name="connsiteX1" fmla="*/ 2126847 w 2612038"/>
                  <a:gd name="connsiteY1" fmla="*/ 0 h 1054155"/>
                  <a:gd name="connsiteX2" fmla="*/ 2346146 w 2612038"/>
                  <a:gd name="connsiteY2" fmla="*/ 776937 h 1054155"/>
                  <a:gd name="connsiteX3" fmla="*/ 2612036 w 2612038"/>
                  <a:gd name="connsiteY3" fmla="*/ 974364 h 1054155"/>
                  <a:gd name="connsiteX4" fmla="*/ 2564864 w 2612038"/>
                  <a:gd name="connsiteY4" fmla="*/ 974364 h 1054155"/>
                  <a:gd name="connsiteX5" fmla="*/ 2585504 w 2612038"/>
                  <a:gd name="connsiteY5" fmla="*/ 977608 h 1054155"/>
                  <a:gd name="connsiteX6" fmla="*/ 2612038 w 2612038"/>
                  <a:gd name="connsiteY6" fmla="*/ 990447 h 1054155"/>
                  <a:gd name="connsiteX7" fmla="*/ 1306019 w 2612038"/>
                  <a:gd name="connsiteY7" fmla="*/ 1054155 h 1054155"/>
                  <a:gd name="connsiteX8" fmla="*/ 0 w 2612038"/>
                  <a:gd name="connsiteY8" fmla="*/ 990447 h 1054155"/>
                  <a:gd name="connsiteX9" fmla="*/ 26534 w 2612038"/>
                  <a:gd name="connsiteY9" fmla="*/ 977608 h 1054155"/>
                  <a:gd name="connsiteX10" fmla="*/ 47175 w 2612038"/>
                  <a:gd name="connsiteY10" fmla="*/ 974364 h 1054155"/>
                  <a:gd name="connsiteX11" fmla="*/ 0 w 2612038"/>
                  <a:gd name="connsiteY11" fmla="*/ 974364 h 1054155"/>
                  <a:gd name="connsiteX12" fmla="*/ 265890 w 2612038"/>
                  <a:gd name="connsiteY12" fmla="*/ 776937 h 1054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12038" h="1054155">
                    <a:moveTo>
                      <a:pt x="485189" y="0"/>
                    </a:moveTo>
                    <a:lnTo>
                      <a:pt x="2126847" y="0"/>
                    </a:lnTo>
                    <a:lnTo>
                      <a:pt x="2346146" y="776937"/>
                    </a:lnTo>
                    <a:lnTo>
                      <a:pt x="2612036" y="974364"/>
                    </a:lnTo>
                    <a:lnTo>
                      <a:pt x="2564864" y="974364"/>
                    </a:lnTo>
                    <a:lnTo>
                      <a:pt x="2585504" y="977608"/>
                    </a:lnTo>
                    <a:cubicBezTo>
                      <a:pt x="2602902" y="981755"/>
                      <a:pt x="2612038" y="986049"/>
                      <a:pt x="2612038" y="990447"/>
                    </a:cubicBezTo>
                    <a:cubicBezTo>
                      <a:pt x="2612038" y="1025632"/>
                      <a:pt x="2027313" y="1054155"/>
                      <a:pt x="1306019" y="1054155"/>
                    </a:cubicBezTo>
                    <a:cubicBezTo>
                      <a:pt x="584725" y="1054155"/>
                      <a:pt x="0" y="1025632"/>
                      <a:pt x="0" y="990447"/>
                    </a:cubicBezTo>
                    <a:cubicBezTo>
                      <a:pt x="0" y="986049"/>
                      <a:pt x="9136" y="981755"/>
                      <a:pt x="26534" y="977608"/>
                    </a:cubicBezTo>
                    <a:lnTo>
                      <a:pt x="47175" y="974364"/>
                    </a:lnTo>
                    <a:lnTo>
                      <a:pt x="0" y="974364"/>
                    </a:lnTo>
                    <a:lnTo>
                      <a:pt x="265890" y="776937"/>
                    </a:lnTo>
                    <a:close/>
                  </a:path>
                </a:pathLst>
              </a:custGeom>
              <a:gradFill>
                <a:gsLst>
                  <a:gs pos="31000">
                    <a:srgbClr val="F2F2F2"/>
                  </a:gs>
                  <a:gs pos="13000">
                    <a:srgbClr val="929398"/>
                  </a:gs>
                  <a:gs pos="67000">
                    <a:srgbClr val="CCCCCE"/>
                  </a:gs>
                  <a:gs pos="100000">
                    <a:srgbClr val="929398"/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126730" y="5006773"/>
                <a:ext cx="1999876" cy="36000"/>
              </a:xfrm>
              <a:prstGeom prst="rect">
                <a:avLst/>
              </a:prstGeom>
              <a:gradFill>
                <a:gsLst>
                  <a:gs pos="0">
                    <a:srgbClr val="262626"/>
                  </a:gs>
                  <a:gs pos="50000">
                    <a:srgbClr val="404040"/>
                  </a:gs>
                  <a:gs pos="100000">
                    <a:srgbClr val="262626"/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6424414" y="726551"/>
                <a:ext cx="2276254" cy="3132000"/>
              </a:xfrm>
              <a:custGeom>
                <a:avLst/>
                <a:gdLst>
                  <a:gd name="connsiteX0" fmla="*/ 0 w 2276254"/>
                  <a:gd name="connsiteY0" fmla="*/ 0 h 3132000"/>
                  <a:gd name="connsiteX1" fmla="*/ 777237 w 2276254"/>
                  <a:gd name="connsiteY1" fmla="*/ 0 h 3132000"/>
                  <a:gd name="connsiteX2" fmla="*/ 1768840 w 2276254"/>
                  <a:gd name="connsiteY2" fmla="*/ 0 h 3132000"/>
                  <a:gd name="connsiteX3" fmla="*/ 2054039 w 2276254"/>
                  <a:gd name="connsiteY3" fmla="*/ 0 h 3132000"/>
                  <a:gd name="connsiteX4" fmla="*/ 2276254 w 2276254"/>
                  <a:gd name="connsiteY4" fmla="*/ 222215 h 3132000"/>
                  <a:gd name="connsiteX5" fmla="*/ 2276254 w 2276254"/>
                  <a:gd name="connsiteY5" fmla="*/ 2909785 h 3132000"/>
                  <a:gd name="connsiteX6" fmla="*/ 2054039 w 2276254"/>
                  <a:gd name="connsiteY6" fmla="*/ 3132000 h 3132000"/>
                  <a:gd name="connsiteX7" fmla="*/ 1326630 w 2276254"/>
                  <a:gd name="connsiteY7" fmla="*/ 3132000 h 3132000"/>
                  <a:gd name="connsiteX8" fmla="*/ 777237 w 2276254"/>
                  <a:gd name="connsiteY8" fmla="*/ 3132000 h 3132000"/>
                  <a:gd name="connsiteX9" fmla="*/ 442210 w 2276254"/>
                  <a:gd name="connsiteY9" fmla="*/ 313200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76254" h="3132000">
                    <a:moveTo>
                      <a:pt x="0" y="0"/>
                    </a:moveTo>
                    <a:lnTo>
                      <a:pt x="777237" y="0"/>
                    </a:lnTo>
                    <a:lnTo>
                      <a:pt x="1768840" y="0"/>
                    </a:lnTo>
                    <a:lnTo>
                      <a:pt x="2054039" y="0"/>
                    </a:lnTo>
                    <a:cubicBezTo>
                      <a:pt x="2176765" y="0"/>
                      <a:pt x="2276254" y="99489"/>
                      <a:pt x="2276254" y="222215"/>
                    </a:cubicBezTo>
                    <a:lnTo>
                      <a:pt x="2276254" y="2909785"/>
                    </a:lnTo>
                    <a:cubicBezTo>
                      <a:pt x="2276254" y="3032511"/>
                      <a:pt x="2176765" y="3132000"/>
                      <a:pt x="2054039" y="3132000"/>
                    </a:cubicBezTo>
                    <a:lnTo>
                      <a:pt x="1326630" y="3132000"/>
                    </a:lnTo>
                    <a:lnTo>
                      <a:pt x="777237" y="3132000"/>
                    </a:lnTo>
                    <a:lnTo>
                      <a:pt x="442210" y="313200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60000"/>
                    </a:srgbClr>
                  </a:gs>
                  <a:gs pos="67000">
                    <a:srgbClr val="FFFFFF">
                      <a:alpha val="0"/>
                    </a:srgbClr>
                  </a:gs>
                </a:gsLst>
                <a:lin ang="4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3" cstate="screen"/>
              <a:stretch>
                <a:fillRect/>
              </a:stretch>
            </p:blipFill>
            <p:spPr>
              <a:xfrm>
                <a:off x="6003655" y="3959266"/>
                <a:ext cx="246025" cy="299843"/>
              </a:xfrm>
              <a:prstGeom prst="rect">
                <a:avLst/>
              </a:prstGeom>
            </p:spPr>
          </p:pic>
        </p:grpSp>
      </p:grpSp>
      <p:sp>
        <p:nvSpPr>
          <p:cNvPr id="15" name="文本框 14"/>
          <p:cNvSpPr txBox="1"/>
          <p:nvPr/>
        </p:nvSpPr>
        <p:spPr>
          <a:xfrm>
            <a:off x="6908390" y="2900271"/>
            <a:ext cx="4350636" cy="120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经过一系列的商谈，终于制定了需求文档！</a:t>
            </a:r>
          </a:p>
          <a:p>
            <a:pPr indent="0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为了做的更好，我们会不断努力！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lnSpc>
                <a:spcPct val="130000"/>
              </a:lnSpc>
              <a:buFont typeface="Wingdings" panose="05000000000000000000" pitchFamily="2" charset="2"/>
              <a:buNone/>
            </a:pP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861415" y="203460"/>
            <a:ext cx="196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与老板进行商谈</a:t>
            </a:r>
            <a:endParaRPr lang="zh-CN" altLang="en-US" sz="20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13535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68322" y="3340961"/>
            <a:ext cx="9539785" cy="2781884"/>
          </a:xfrm>
          <a:prstGeom prst="rect">
            <a:avLst/>
          </a:prstGeom>
          <a:noFill/>
          <a:ln w="28575">
            <a:solidFill>
              <a:srgbClr val="002B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QQ图片201809271458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815" y="1870075"/>
            <a:ext cx="2911475" cy="4035425"/>
          </a:xfrm>
          <a:prstGeom prst="rect">
            <a:avLst/>
          </a:prstGeom>
        </p:spPr>
      </p:pic>
      <p:pic>
        <p:nvPicPr>
          <p:cNvPr id="10" name="图片 9" descr="QQ图片201809271458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5290" y="1870710"/>
            <a:ext cx="3232150" cy="4034790"/>
          </a:xfrm>
          <a:prstGeom prst="rect">
            <a:avLst/>
          </a:prstGeom>
        </p:spPr>
      </p:pic>
      <p:pic>
        <p:nvPicPr>
          <p:cNvPr id="11" name="图片 10" descr="QQ图片201809271458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7440" y="1870710"/>
            <a:ext cx="3242945" cy="40354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437</Words>
  <Application>Microsoft Office PowerPoint</Application>
  <PresentationFormat>宽屏</PresentationFormat>
  <Paragraphs>82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黑体</vt:lpstr>
      <vt:lpstr>宋体</vt:lpstr>
      <vt:lpstr>微软雅黑</vt:lpstr>
      <vt:lpstr>Arial</vt:lpstr>
      <vt:lpstr>Calibri</vt:lpstr>
      <vt:lpstr>Calibri Light</vt:lpstr>
      <vt:lpstr>Impact</vt:lpstr>
      <vt:lpstr>Wingdings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简洁几何</dc:title>
  <dc:creator>第一PPT</dc:creator>
  <cp:keywords>www.1ppt.com</cp:keywords>
  <dc:description>http://www.ypppt.com/</dc:description>
  <cp:lastModifiedBy>杨子歆</cp:lastModifiedBy>
  <cp:revision>34</cp:revision>
  <dcterms:created xsi:type="dcterms:W3CDTF">2016-12-09T01:44:00Z</dcterms:created>
  <dcterms:modified xsi:type="dcterms:W3CDTF">2018-09-27T12:59:31Z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