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03" r:id="rId5"/>
    <p:sldId id="302" r:id="rId6"/>
    <p:sldId id="276" r:id="rId7"/>
    <p:sldId id="289" r:id="rId8"/>
    <p:sldId id="307" r:id="rId9"/>
    <p:sldId id="305" r:id="rId10"/>
    <p:sldId id="306" r:id="rId11"/>
    <p:sldId id="308" r:id="rId12"/>
    <p:sldId id="304" r:id="rId13"/>
    <p:sldId id="296" r:id="rId14"/>
    <p:sldId id="297" r:id="rId15"/>
    <p:sldId id="287" r:id="rId16"/>
    <p:sldId id="309" r:id="rId17"/>
    <p:sldId id="275" r:id="rId18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1" autoAdjust="0"/>
    <p:restoredTop sz="94660"/>
  </p:normalViewPr>
  <p:slideViewPr>
    <p:cSldViewPr>
      <p:cViewPr varScale="1">
        <p:scale>
          <a:sx n="87" d="100"/>
          <a:sy n="87" d="100"/>
        </p:scale>
        <p:origin x="-786" y="-90"/>
      </p:cViewPr>
      <p:guideLst>
        <p:guide orient="horz" pos="16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99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8.png"/><Relationship Id="rId2" Type="http://schemas.openxmlformats.org/officeDocument/2006/relationships/hyperlink" Target="http://www.colapig.cn/?p=18007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4.png"/><Relationship Id="rId7" Type="http://schemas.openxmlformats.org/officeDocument/2006/relationships/hyperlink" Target="http://www.colapig.cn/?p=18440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hyperlink" Target="http://www.colapig.cn/?p=19160&amp;preview_id=19160&amp;preview_nonce=e473a6373d&amp;preview=true" TargetMode="External"/><Relationship Id="rId2" Type="http://schemas.openxmlformats.org/officeDocument/2006/relationships/hyperlink" Target="http://www.colapig.cn/?p=19183&amp;preview_id=19183&amp;preview_nonce=26a368f036&amp;preview=true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hyperlink" Target="http://www.colapig.cn/?p=21180" TargetMode="Externa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-71755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276475" y="1864995"/>
            <a:ext cx="5955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金贝壳涂料网站项目汇报</a:t>
            </a:r>
            <a:endParaRPr lang="zh-CN" altLang="en-US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375725" y="3203895"/>
            <a:ext cx="15494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66473" y="351092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 descr="youq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571750"/>
            <a:ext cx="1447580" cy="2414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IMG_20171010_2309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3330" y="3352165"/>
            <a:ext cx="989965" cy="1319530"/>
          </a:xfrm>
          <a:prstGeom prst="rect">
            <a:avLst/>
          </a:prstGeom>
        </p:spPr>
      </p:pic>
      <p:pic>
        <p:nvPicPr>
          <p:cNvPr id="19" name="图片 18" descr="IMG_20171010_22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6105525" y="2480945"/>
            <a:ext cx="2038350" cy="1524000"/>
          </a:xfrm>
          <a:prstGeom prst="rect">
            <a:avLst/>
          </a:prstGeom>
        </p:spPr>
      </p:pic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-103505"/>
            <a:ext cx="2187575" cy="99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863" y="212073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会议记录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 descr="IMG_PITU_20171031_1849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240000">
            <a:off x="3015615" y="796925"/>
            <a:ext cx="1839595" cy="1288415"/>
          </a:xfrm>
          <a:prstGeom prst="rect">
            <a:avLst/>
          </a:prstGeom>
        </p:spPr>
      </p:pic>
      <p:pic>
        <p:nvPicPr>
          <p:cNvPr id="17" name="图片 16" descr="IMG_20171012_121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000">
            <a:off x="2936240" y="2526030"/>
            <a:ext cx="1981200" cy="1485900"/>
          </a:xfrm>
          <a:prstGeom prst="rect">
            <a:avLst/>
          </a:prstGeom>
        </p:spPr>
      </p:pic>
      <p:pic>
        <p:nvPicPr>
          <p:cNvPr id="18" name="图片 17" descr="IMG_20171012_1052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0000">
            <a:off x="513080" y="2889885"/>
            <a:ext cx="1981200" cy="1485900"/>
          </a:xfrm>
          <a:prstGeom prst="rect">
            <a:avLst/>
          </a:prstGeom>
        </p:spPr>
      </p:pic>
      <p:pic>
        <p:nvPicPr>
          <p:cNvPr id="12" name="图片 11" descr="IMG_20170915_1108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00000">
            <a:off x="906780" y="1133475"/>
            <a:ext cx="1838960" cy="1268095"/>
          </a:xfrm>
          <a:prstGeom prst="rect">
            <a:avLst/>
          </a:prstGeom>
        </p:spPr>
      </p:pic>
      <p:pic>
        <p:nvPicPr>
          <p:cNvPr id="13" name="图片 12" descr="IMG_20171108_1434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420000">
            <a:off x="5193665" y="814070"/>
            <a:ext cx="1880870" cy="1287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3286116" y="2365059"/>
            <a:ext cx="2819320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遇到的问题</a:t>
            </a:r>
            <a:endParaRPr lang="zh-CN" altLang="en-US" sz="3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357304"/>
            <a:ext cx="6500858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1. 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技术上的一些问题，对兼容性问题不能够很透彻的解决。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细节上的出错。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有时候团队出现的小矛盾。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与客户沟通方面的问题。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/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50800"/>
            <a:ext cx="2081530" cy="918845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2570" y="284782"/>
            <a:ext cx="1325880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遇到的困难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3286116" y="2365059"/>
            <a:ext cx="2819320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收获与成长</a:t>
            </a:r>
            <a:endParaRPr lang="zh-CN" altLang="en-US" sz="3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50800"/>
            <a:ext cx="2081530" cy="918845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2570" y="284782"/>
            <a:ext cx="1325880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收获与成长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63"/>
          <p:cNvGrpSpPr/>
          <p:nvPr/>
        </p:nvGrpSpPr>
        <p:grpSpPr>
          <a:xfrm>
            <a:off x="1612480" y="2016163"/>
            <a:ext cx="963612" cy="923598"/>
            <a:chOff x="1664154" y="1934950"/>
            <a:chExt cx="963741" cy="897257"/>
          </a:xfrm>
        </p:grpSpPr>
        <p:grpSp>
          <p:nvGrpSpPr>
            <p:cNvPr id="94" name="组合 10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729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30" name="椭圆 1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TextBox 34"/>
            <p:cNvSpPr txBox="1"/>
            <p:nvPr/>
          </p:nvSpPr>
          <p:spPr>
            <a:xfrm>
              <a:off x="1807549" y="2188595"/>
              <a:ext cx="820346" cy="38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65"/>
          <p:cNvGrpSpPr/>
          <p:nvPr/>
        </p:nvGrpSpPr>
        <p:grpSpPr>
          <a:xfrm>
            <a:off x="3317717" y="2016039"/>
            <a:ext cx="897138" cy="923599"/>
            <a:chOff x="3293884" y="1912625"/>
            <a:chExt cx="897259" cy="897258"/>
          </a:xfrm>
        </p:grpSpPr>
        <p:grpSp>
          <p:nvGrpSpPr>
            <p:cNvPr id="96" name="组合 21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732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33" name="椭圆 23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8734" name="TextBox 35"/>
            <p:cNvSpPr txBox="1"/>
            <p:nvPr/>
          </p:nvSpPr>
          <p:spPr>
            <a:xfrm>
              <a:off x="3404406" y="2161199"/>
              <a:ext cx="753231" cy="38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66"/>
          <p:cNvGrpSpPr/>
          <p:nvPr/>
        </p:nvGrpSpPr>
        <p:grpSpPr>
          <a:xfrm>
            <a:off x="4946476" y="2101568"/>
            <a:ext cx="941794" cy="923598"/>
            <a:chOff x="4849324" y="1995712"/>
            <a:chExt cx="941921" cy="897257"/>
          </a:xfrm>
        </p:grpSpPr>
        <p:grpSp>
          <p:nvGrpSpPr>
            <p:cNvPr id="98" name="组合 27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735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36" name="椭圆 29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8737" name="TextBox 36"/>
            <p:cNvSpPr txBox="1"/>
            <p:nvPr/>
          </p:nvSpPr>
          <p:spPr>
            <a:xfrm>
              <a:off x="4963049" y="2222298"/>
              <a:ext cx="828196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79%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67"/>
          <p:cNvGrpSpPr/>
          <p:nvPr/>
        </p:nvGrpSpPr>
        <p:grpSpPr>
          <a:xfrm>
            <a:off x="6502891" y="2135948"/>
            <a:ext cx="950912" cy="923598"/>
            <a:chOff x="6380261" y="2029113"/>
            <a:chExt cx="951040" cy="897257"/>
          </a:xfrm>
        </p:grpSpPr>
        <p:grpSp>
          <p:nvGrpSpPr>
            <p:cNvPr id="100" name="组合 24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8738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39" name="椭圆 26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8740" name="TextBox 37"/>
            <p:cNvSpPr txBox="1"/>
            <p:nvPr/>
          </p:nvSpPr>
          <p:spPr>
            <a:xfrm>
              <a:off x="6501314" y="2303662"/>
              <a:ext cx="829987" cy="38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82%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8747" name="Freeform 6"/>
          <p:cNvSpPr/>
          <p:nvPr/>
        </p:nvSpPr>
        <p:spPr bwMode="auto">
          <a:xfrm rot="19290703">
            <a:off x="3265170" y="2102485"/>
            <a:ext cx="1122680" cy="93726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2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p>
            <a:pPr algn="just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48748" name="Freeform 5"/>
          <p:cNvSpPr/>
          <p:nvPr/>
        </p:nvSpPr>
        <p:spPr bwMode="auto">
          <a:xfrm rot="19810786">
            <a:off x="6368408" y="2023755"/>
            <a:ext cx="1208851" cy="1202310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p>
            <a:endParaRPr lang="en-US" altLang="zh-CN" sz="1600" dirty="0">
              <a:ea typeface="微软雅黑" panose="020B0503020204020204" pitchFamily="34" charset="-122"/>
            </a:endParaRPr>
          </a:p>
        </p:txBody>
      </p:sp>
      <p:grpSp>
        <p:nvGrpSpPr>
          <p:cNvPr id="101" name="组合 54"/>
          <p:cNvGrpSpPr/>
          <p:nvPr/>
        </p:nvGrpSpPr>
        <p:grpSpPr>
          <a:xfrm>
            <a:off x="1686609" y="1351249"/>
            <a:ext cx="960536" cy="429895"/>
            <a:chOff x="3477359" y="8005745"/>
            <a:chExt cx="2534423" cy="111085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048749" name="流程图: 可选过程 55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48750" name="TextBox 56"/>
            <p:cNvSpPr txBox="1"/>
            <p:nvPr/>
          </p:nvSpPr>
          <p:spPr>
            <a:xfrm>
              <a:off x="3722631" y="8005745"/>
              <a:ext cx="1956960" cy="111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交流沟通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58"/>
          <p:cNvGrpSpPr/>
          <p:nvPr/>
        </p:nvGrpSpPr>
        <p:grpSpPr>
          <a:xfrm>
            <a:off x="3202029" y="1351249"/>
            <a:ext cx="960536" cy="260350"/>
            <a:chOff x="3477359" y="8005745"/>
            <a:chExt cx="2534423" cy="672747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048751" name="流程图: 可选过程 59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48752" name="TextBox 64"/>
            <p:cNvSpPr txBox="1"/>
            <p:nvPr/>
          </p:nvSpPr>
          <p:spPr>
            <a:xfrm>
              <a:off x="3722629" y="8005745"/>
              <a:ext cx="1956960" cy="672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网站制作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68"/>
          <p:cNvGrpSpPr/>
          <p:nvPr/>
        </p:nvGrpSpPr>
        <p:grpSpPr>
          <a:xfrm>
            <a:off x="4815444" y="1351249"/>
            <a:ext cx="960536" cy="260350"/>
            <a:chOff x="3477359" y="8005745"/>
            <a:chExt cx="2534423" cy="672747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048753" name="流程图: 可选过程 73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48754" name="TextBox 74"/>
            <p:cNvSpPr txBox="1"/>
            <p:nvPr/>
          </p:nvSpPr>
          <p:spPr>
            <a:xfrm>
              <a:off x="3722633" y="8005745"/>
              <a:ext cx="1956960" cy="672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处理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75"/>
          <p:cNvGrpSpPr/>
          <p:nvPr/>
        </p:nvGrpSpPr>
        <p:grpSpPr>
          <a:xfrm>
            <a:off x="6332893" y="1351249"/>
            <a:ext cx="960536" cy="260350"/>
            <a:chOff x="3477359" y="8005745"/>
            <a:chExt cx="2534423" cy="672748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048755" name="流程图: 可选过程 76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48756" name="TextBox 77"/>
            <p:cNvSpPr txBox="1"/>
            <p:nvPr/>
          </p:nvSpPr>
          <p:spPr>
            <a:xfrm>
              <a:off x="3722628" y="8005745"/>
              <a:ext cx="1956960" cy="672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团队合作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 rot="19650703">
            <a:off x="1584960" y="2181860"/>
            <a:ext cx="1149985" cy="883285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p>
            <a:endParaRPr lang="en-US" altLang="zh-CN" sz="1600" dirty="0"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 rot="19290703">
            <a:off x="4893945" y="2197735"/>
            <a:ext cx="1153160" cy="95631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p>
            <a:pPr algn="just"/>
            <a:endParaRPr lang="zh-CN" altLang="en-US" sz="16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7" grpId="0" bldLvl="0" animBg="1"/>
      <p:bldP spid="1048748" grpId="0" bldLvl="0" animBg="1"/>
      <p:bldP spid="7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3428992" y="207168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-62865"/>
            <a:ext cx="2073910" cy="11341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8913" y="358123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前期工作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7530" y="2387600"/>
            <a:ext cx="1257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2"/>
              </a:rPr>
              <a:t>规章制度</a:t>
            </a:r>
            <a:endParaRPr lang="zh-CN" altLang="en-US"/>
          </a:p>
        </p:txBody>
      </p:sp>
      <p:pic>
        <p:nvPicPr>
          <p:cNvPr id="3" name="图片 2" descr="规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55" y="726440"/>
            <a:ext cx="4883150" cy="4187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296160" y="2326005"/>
            <a:ext cx="3173730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网站制作全过程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bldLvl="0" animBg="1"/>
      <p:bldP spid="1048611" grpId="0"/>
      <p:bldP spid="1048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" y="71755"/>
            <a:ext cx="2084705" cy="9455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8" y="358123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寻找项目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97154" name="图片 2097153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1212850" y="1202690"/>
            <a:ext cx="3219450" cy="2737485"/>
          </a:xfrm>
          <a:prstGeom prst="rect">
            <a:avLst/>
          </a:prstGeom>
        </p:spPr>
      </p:pic>
      <p:pic>
        <p:nvPicPr>
          <p:cNvPr id="2097153" name="图片 2097152"/>
          <p:cNvPicPr/>
          <p:nvPr/>
        </p:nvPicPr>
        <p:blipFill>
          <a:blip r:embed="rId3"/>
          <a:stretch>
            <a:fillRect/>
          </a:stretch>
        </p:blipFill>
        <p:spPr>
          <a:xfrm>
            <a:off x="5071110" y="1017270"/>
            <a:ext cx="3399790" cy="2621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19165" y="42957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金贝壳涂料长沙店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70" y="-240030"/>
            <a:ext cx="3355975" cy="11341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863" y="212073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网站整合最终效果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5250" y="73723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hlinkClick r:id="rId2"/>
              </a:rPr>
              <a:t>需求文档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34125" y="7372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hlinkClick r:id="rId3"/>
              </a:rPr>
              <a:t>商业合同书的签订</a:t>
            </a:r>
            <a:endParaRPr lang="zh-CN" altLang="en-US"/>
          </a:p>
        </p:txBody>
      </p:sp>
      <p:pic>
        <p:nvPicPr>
          <p:cNvPr id="7" name="图片 6" descr="需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490" y="1105535"/>
            <a:ext cx="2844165" cy="3326765"/>
          </a:xfrm>
          <a:prstGeom prst="rect">
            <a:avLst/>
          </a:prstGeom>
        </p:spPr>
      </p:pic>
      <p:pic>
        <p:nvPicPr>
          <p:cNvPr id="10" name="图片 9" descr="DOC112817_1_0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63615" y="1105535"/>
            <a:ext cx="2552065" cy="2276475"/>
          </a:xfrm>
          <a:prstGeom prst="rect">
            <a:avLst/>
          </a:prstGeom>
        </p:spPr>
      </p:pic>
      <p:pic>
        <p:nvPicPr>
          <p:cNvPr id="11" name="图片 10" descr="DOC112817_1_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63615" y="2802255"/>
            <a:ext cx="2552065" cy="22682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24585" y="73723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hlinkClick r:id="rId7"/>
              </a:rPr>
              <a:t>调研文档</a:t>
            </a:r>
            <a:endParaRPr lang="zh-CN" altLang="en-US"/>
          </a:p>
        </p:txBody>
      </p:sp>
      <p:pic>
        <p:nvPicPr>
          <p:cNvPr id="13" name="图片 12" descr="2017-11-29_0228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33045" y="1231900"/>
            <a:ext cx="2707005" cy="30746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-103505"/>
            <a:ext cx="2187575" cy="99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863" y="212073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签定过程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55515" y="518795"/>
            <a:ext cx="3168015" cy="3876040"/>
          </a:xfrm>
          <a:prstGeom prst="rect">
            <a:avLst/>
          </a:prstGeom>
        </p:spPr>
      </p:pic>
      <p:pic>
        <p:nvPicPr>
          <p:cNvPr id="15" name="图片 14" descr="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5345" y="989965"/>
            <a:ext cx="3201035" cy="2933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-103505"/>
            <a:ext cx="2187575" cy="99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8938" y="212073"/>
            <a:ext cx="868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设计图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2017-11-29_0158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20" y="212090"/>
            <a:ext cx="3082290" cy="47142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6645" y="1813560"/>
            <a:ext cx="328231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       1. </a:t>
            </a:r>
            <a:r>
              <a:rPr lang="zh-CN" altLang="en-US">
                <a:sym typeface="+mn-ea"/>
              </a:rPr>
              <a:t>主页设计历经四次修改，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最终效果图如右。</a:t>
            </a:r>
            <a:endParaRPr lang="zh-CN" altLang="en-US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       </a:t>
            </a: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 分页设计也进行了多次的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修改。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-103505"/>
            <a:ext cx="2187575" cy="99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863" y="212073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网站效果图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0595" y="1708785"/>
            <a:ext cx="1783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  <a:hlinkClick r:id="rId2"/>
              </a:rPr>
              <a:t>金贝壳涂料网站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-103505"/>
            <a:ext cx="2187575" cy="99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863" y="212073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网站验收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DOC112817_1_1_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55" y="732790"/>
            <a:ext cx="2761615" cy="3908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4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5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6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演示</Application>
  <PresentationFormat>全屏显示(16:9)</PresentationFormat>
  <Paragraphs>87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Open Sans</vt:lpstr>
      <vt:lpstr>冬青黑体简体中文 W3</vt:lpstr>
      <vt:lpstr>Calibri</vt:lpstr>
      <vt:lpstr>Arial Unicode MS</vt:lpstr>
      <vt:lpstr>Segoe Print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w:soulmate</cp:lastModifiedBy>
  <cp:revision>49</cp:revision>
  <dcterms:created xsi:type="dcterms:W3CDTF">2014-11-08T09:07:00Z</dcterms:created>
  <dcterms:modified xsi:type="dcterms:W3CDTF">2017-11-28T19:01:06Z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