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4" r:id="rId7"/>
    <p:sldId id="297" r:id="rId8"/>
    <p:sldId id="271" r:id="rId9"/>
    <p:sldId id="342" r:id="rId10"/>
    <p:sldId id="343" r:id="rId11"/>
    <p:sldId id="344" r:id="rId12"/>
    <p:sldId id="304" r:id="rId13"/>
    <p:sldId id="274" r:id="rId14"/>
    <p:sldId id="345" r:id="rId15"/>
    <p:sldId id="283" r:id="rId16"/>
    <p:sldId id="300" r:id="rId17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Microsoft Himalaya" panose="01010100010101010101" pitchFamily="2" charset="0"/>
      <p:regular r:id="rId22"/>
    </p:embeddedFont>
    <p:embeddedFont>
      <p:font typeface="Kartika" panose="02020503030404060203" pitchFamily="18" charset="0"/>
      <p:regular r:id="rId23"/>
      <p:bold r:id="rId24"/>
    </p:embeddedFont>
    <p:embeddedFont>
      <p:font typeface="方正姚体" panose="02010601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charset="0"/>
      <p:regular r:id="rId30"/>
      <p: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EFE"/>
    <a:srgbClr val="DFDEDE"/>
    <a:srgbClr val="CECDCD"/>
    <a:srgbClr val="FAFAFA"/>
    <a:srgbClr val="FBFBFB"/>
    <a:srgbClr val="F5F5F5"/>
    <a:srgbClr val="59595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67CB3-44A2-4B41-BB56-FCA64E9A0E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背景图由本人使用其他软件绘制而成，请放心使用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7150F-74B6-4798-B136-69DBCB28E3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背景图由本人使用其他软件绘制而成，请放心使用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7150F-74B6-4798-B136-69DBCB28E3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65783-6DC0-491A-B902-17EE41C057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FA8E-6A01-457D-8445-166A50E376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3742-1E73-4B4D-98EE-A93EEEE517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03931" y="3575908"/>
            <a:ext cx="202057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创奇团队</a:t>
            </a:r>
            <a:endParaRPr lang="zh-CN" altLang="en-US" sz="2800" dirty="0" smtClean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solidFill>
                  <a:schemeClr val="bg2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2017.10.30</a:t>
            </a:r>
            <a:endParaRPr lang="en-US" altLang="zh-CN" sz="2800" dirty="0" smtClean="0">
              <a:solidFill>
                <a:schemeClr val="bg2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>
            <a:spLocks noChangeArrowheads="1"/>
          </p:cNvSpPr>
          <p:nvPr/>
        </p:nvSpPr>
        <p:spPr bwMode="auto">
          <a:xfrm>
            <a:off x="3054963" y="2299555"/>
            <a:ext cx="30988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 sz="6600" b="1" dirty="0">
              <a:gradFill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162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1"/>
          <p:cNvSpPr>
            <a:spLocks noChangeArrowheads="1"/>
          </p:cNvSpPr>
          <p:nvPr/>
        </p:nvSpPr>
        <p:spPr bwMode="auto">
          <a:xfrm>
            <a:off x="3101953" y="2299555"/>
            <a:ext cx="605028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5000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首页设计图汇报</a:t>
            </a:r>
            <a:endParaRPr lang="zh-CN" altLang="en-US" sz="6600" b="1" dirty="0" smtClean="0">
              <a:gradFill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162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3907954" y="128539"/>
            <a:ext cx="290131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</a:rPr>
              <a:t>确 认 首 页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1194159" y="3006705"/>
            <a:ext cx="3524096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rgbClr val="FEFEFE"/>
                </a:solidFill>
              </a:rPr>
              <a:t>在三食堂我们团队举行了第二次会议，会议确定了首页的定稿，一致决定采用张高飞所做的首页</a:t>
            </a:r>
            <a:endParaRPr lang="zh-CN" altLang="en-US" sz="1800" dirty="0">
              <a:solidFill>
                <a:srgbClr val="FEFEFE"/>
              </a:solidFill>
            </a:endParaRPr>
          </a:p>
        </p:txBody>
      </p:sp>
      <p:pic>
        <p:nvPicPr>
          <p:cNvPr id="25" name="图片 24" descr="QQ图片20171031222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3815" y="1315720"/>
            <a:ext cx="6757670" cy="506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4110519" y="90439"/>
            <a:ext cx="26898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定稿首页图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914807" y="4994232"/>
            <a:ext cx="2343607" cy="13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278" tIns="59138" rIns="118278" bIns="591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560" dirty="0">
              <a:solidFill>
                <a:srgbClr val="FEFEFE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4927522" y="4994232"/>
            <a:ext cx="2343607" cy="13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278" tIns="59138" rIns="118278" bIns="591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560" dirty="0">
              <a:solidFill>
                <a:srgbClr val="FEFEF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文本框 7"/>
          <p:cNvSpPr txBox="1">
            <a:spLocks noChangeArrowheads="1"/>
          </p:cNvSpPr>
          <p:nvPr/>
        </p:nvSpPr>
        <p:spPr bwMode="auto">
          <a:xfrm>
            <a:off x="7940238" y="4994232"/>
            <a:ext cx="2343607" cy="13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278" tIns="59138" rIns="118278" bIns="59138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560" dirty="0">
              <a:solidFill>
                <a:srgbClr val="FEFEF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47790" y="2563495"/>
            <a:ext cx="30200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按照需求文档中的要求，风格简洁。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" name="图片 1" descr="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455" y="1111250"/>
            <a:ext cx="3923665" cy="523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889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0196" y="581891"/>
            <a:ext cx="4308764" cy="4308764"/>
            <a:chOff x="4223657" y="1364342"/>
            <a:chExt cx="3744686" cy="3744686"/>
          </a:xfrm>
        </p:grpSpPr>
        <p:sp>
          <p:nvSpPr>
            <p:cNvPr id="2" name="同心圆 1"/>
            <p:cNvSpPr/>
            <p:nvPr/>
          </p:nvSpPr>
          <p:spPr>
            <a:xfrm>
              <a:off x="4223657" y="1364342"/>
              <a:ext cx="3744686" cy="3744686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同心圆 5"/>
            <p:cNvSpPr/>
            <p:nvPr/>
          </p:nvSpPr>
          <p:spPr>
            <a:xfrm>
              <a:off x="4421415" y="1562100"/>
              <a:ext cx="3349172" cy="3349172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alpha val="70000"/>
                    <a:lumMod val="70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84191" y="1358574"/>
            <a:ext cx="102362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115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4</a:t>
            </a:r>
            <a:endParaRPr lang="en-US" altLang="zh-CN" sz="11500" b="1" dirty="0"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5344388" y="2937187"/>
            <a:ext cx="1503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800" spc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4800" spc="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0">
        <p:zoom dir="in"/>
      </p:transition>
    </mc:Choice>
    <mc:Fallback>
      <p:transition spd="slow" advClick="0" advTm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6221" y="1055239"/>
            <a:ext cx="16306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结</a:t>
            </a:r>
            <a:endParaRPr lang="zh-CN" altLang="en-US" sz="4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4143539" y="99964"/>
            <a:ext cx="205359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总 结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63385" y="2369713"/>
            <a:ext cx="2693551" cy="3264249"/>
            <a:chOff x="1163385" y="2369713"/>
            <a:chExt cx="2693551" cy="3264249"/>
          </a:xfrm>
        </p:grpSpPr>
        <p:sp>
          <p:nvSpPr>
            <p:cNvPr id="8" name="矩形 7"/>
            <p:cNvSpPr/>
            <p:nvPr/>
          </p:nvSpPr>
          <p:spPr>
            <a:xfrm>
              <a:off x="1172911" y="2369713"/>
              <a:ext cx="2461544" cy="11719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63385" y="3534705"/>
              <a:ext cx="2461544" cy="209925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202704" y="2589435"/>
              <a:ext cx="40195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7"/>
            <p:cNvSpPr>
              <a:spLocks noChangeArrowheads="1"/>
            </p:cNvSpPr>
            <p:nvPr/>
          </p:nvSpPr>
          <p:spPr bwMode="auto">
            <a:xfrm>
              <a:off x="1172893" y="4183131"/>
              <a:ext cx="2684043" cy="70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明白了需求文档的重要性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15367" y="2369713"/>
            <a:ext cx="2684043" cy="3271234"/>
            <a:chOff x="3624892" y="2369713"/>
            <a:chExt cx="2684043" cy="3271234"/>
          </a:xfrm>
        </p:grpSpPr>
        <p:sp>
          <p:nvSpPr>
            <p:cNvPr id="9" name="矩形 8"/>
            <p:cNvSpPr/>
            <p:nvPr/>
          </p:nvSpPr>
          <p:spPr>
            <a:xfrm>
              <a:off x="3634455" y="2369713"/>
              <a:ext cx="2461544" cy="11719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5000"/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634454" y="3541690"/>
              <a:ext cx="2461544" cy="209925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85000"/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659637" y="2589435"/>
              <a:ext cx="40195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7"/>
            <p:cNvSpPr>
              <a:spLocks noChangeArrowheads="1"/>
            </p:cNvSpPr>
            <p:nvPr/>
          </p:nvSpPr>
          <p:spPr bwMode="auto">
            <a:xfrm>
              <a:off x="3624892" y="4183131"/>
              <a:ext cx="2684043" cy="70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多浏览网站，多看别人的设计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76949" y="2369713"/>
            <a:ext cx="2693415" cy="3271234"/>
            <a:chOff x="6095999" y="2369713"/>
            <a:chExt cx="2693415" cy="3271234"/>
          </a:xfrm>
        </p:grpSpPr>
        <p:grpSp>
          <p:nvGrpSpPr>
            <p:cNvPr id="51" name="组合 50"/>
            <p:cNvGrpSpPr/>
            <p:nvPr/>
          </p:nvGrpSpPr>
          <p:grpSpPr>
            <a:xfrm>
              <a:off x="6095999" y="2369713"/>
              <a:ext cx="2461545" cy="3271234"/>
              <a:chOff x="6095999" y="2369713"/>
              <a:chExt cx="2461545" cy="327123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96000" y="2369713"/>
                <a:ext cx="2461544" cy="117197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  <a:lumMod val="7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7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9" y="3541690"/>
                <a:ext cx="2461544" cy="209925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  <a:lumMod val="70000"/>
                    </a:schemeClr>
                  </a:gs>
                  <a:gs pos="100000">
                    <a:schemeClr val="bg1">
                      <a:shade val="100000"/>
                      <a:satMod val="115000"/>
                      <a:alpha val="7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125794" y="2589435"/>
                <a:ext cx="401955" cy="52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矩形 47"/>
            <p:cNvSpPr>
              <a:spLocks noChangeArrowheads="1"/>
            </p:cNvSpPr>
            <p:nvPr/>
          </p:nvSpPr>
          <p:spPr bwMode="auto">
            <a:xfrm>
              <a:off x="6105371" y="4183131"/>
              <a:ext cx="2684043" cy="76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做好一个网页的设计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buNone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，必须要反复的修改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537975" y="2369713"/>
            <a:ext cx="2684043" cy="3264249"/>
            <a:chOff x="8557025" y="2369713"/>
            <a:chExt cx="2684043" cy="3264249"/>
          </a:xfrm>
        </p:grpSpPr>
        <p:sp>
          <p:nvSpPr>
            <p:cNvPr id="11" name="矩形 10"/>
            <p:cNvSpPr/>
            <p:nvPr/>
          </p:nvSpPr>
          <p:spPr>
            <a:xfrm>
              <a:off x="8557544" y="2369713"/>
              <a:ext cx="2461544" cy="117197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5000"/>
                    <a:lumMod val="55000"/>
                  </a:schemeClr>
                </a:gs>
                <a:gs pos="100000">
                  <a:schemeClr val="bg1">
                    <a:shade val="100000"/>
                    <a:satMod val="115000"/>
                    <a:alpha val="5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557543" y="3534705"/>
              <a:ext cx="2461544" cy="209925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5000"/>
                    <a:lumMod val="55000"/>
                  </a:schemeClr>
                </a:gs>
                <a:gs pos="100000">
                  <a:schemeClr val="bg1">
                    <a:shade val="100000"/>
                    <a:satMod val="115000"/>
                    <a:alpha val="5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587338" y="2589435"/>
              <a:ext cx="40195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>
              <a:spLocks noChangeArrowheads="1"/>
            </p:cNvSpPr>
            <p:nvPr/>
          </p:nvSpPr>
          <p:spPr bwMode="auto">
            <a:xfrm>
              <a:off x="8557025" y="4183131"/>
              <a:ext cx="2684043" cy="70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做不下去的时候一定要沉下心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10056" y="354542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创奇团队</a:t>
            </a:r>
            <a:endParaRPr lang="zh-CN" altLang="en-US" sz="2400" dirty="0" smtClean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>
            <a:spLocks noChangeArrowheads="1"/>
          </p:cNvSpPr>
          <p:nvPr/>
        </p:nvSpPr>
        <p:spPr bwMode="auto">
          <a:xfrm>
            <a:off x="3054963" y="2299555"/>
            <a:ext cx="605028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 smtClean="0">
                <a:gradFill>
                  <a:gsLst>
                    <a:gs pos="0">
                      <a:schemeClr val="bg2">
                        <a:lumMod val="25000"/>
                      </a:schemeClr>
                    </a:gs>
                    <a:gs pos="50000">
                      <a:schemeClr val="bg2">
                        <a:lumMod val="50000"/>
                      </a:schemeClr>
                    </a:gs>
                    <a:gs pos="100000">
                      <a:schemeClr val="bg2">
                        <a:lumMod val="90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感谢大家的聆听</a:t>
            </a:r>
            <a:endParaRPr lang="en-US" altLang="en-US" sz="6600" b="1" dirty="0">
              <a:gradFill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50000"/>
                    </a:schemeClr>
                  </a:gs>
                  <a:gs pos="100000">
                    <a:schemeClr val="bg2">
                      <a:lumMod val="90000"/>
                    </a:schemeClr>
                  </a:gs>
                </a:gsLst>
                <a:lin ang="162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68924" y="302719"/>
            <a:ext cx="34419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 smtClean="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71000">
                      <a:schemeClr val="tx1">
                        <a:lumMod val="75000"/>
                        <a:lumOff val="25000"/>
                      </a:schemeClr>
                    </a:gs>
                    <a:gs pos="83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icrosoft Himalaya" panose="01010100010101010101" pitchFamily="2" charset="0"/>
              </a:rPr>
              <a:t>目   录</a:t>
            </a:r>
            <a:endParaRPr lang="zh-CN" altLang="en-US" sz="8800" dirty="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71000">
                    <a:schemeClr val="tx1">
                      <a:lumMod val="75000"/>
                      <a:lumOff val="25000"/>
                    </a:schemeClr>
                  </a:gs>
                  <a:gs pos="83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/>
                  </a:gs>
                </a:gsLst>
                <a:lin ang="4800000" scaled="0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1026007" y="2994991"/>
            <a:ext cx="2492592" cy="2492592"/>
          </a:xfrm>
          <a:prstGeom prst="donut">
            <a:avLst>
              <a:gd name="adj" fmla="val 2112"/>
            </a:avLst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974442" y="2704066"/>
            <a:ext cx="595723" cy="595723"/>
            <a:chOff x="1974442" y="2704066"/>
            <a:chExt cx="595723" cy="595723"/>
          </a:xfrm>
        </p:grpSpPr>
        <p:sp>
          <p:nvSpPr>
            <p:cNvPr id="17" name="椭圆 16"/>
            <p:cNvSpPr/>
            <p:nvPr/>
          </p:nvSpPr>
          <p:spPr>
            <a:xfrm>
              <a:off x="1974442" y="2704066"/>
              <a:ext cx="595723" cy="5957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077995" y="2704066"/>
              <a:ext cx="38862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3200" b="1" dirty="0"/>
                <a:t>1</a:t>
              </a:r>
              <a:endParaRPr lang="zh-CN" altLang="en-US" sz="3200" b="1" dirty="0"/>
            </a:p>
          </p:txBody>
        </p:sp>
      </p:grpSp>
      <p:sp>
        <p:nvSpPr>
          <p:cNvPr id="23" name="同心圆 22"/>
          <p:cNvSpPr/>
          <p:nvPr/>
        </p:nvSpPr>
        <p:spPr>
          <a:xfrm>
            <a:off x="3578740" y="2994991"/>
            <a:ext cx="2492592" cy="2492592"/>
          </a:xfrm>
          <a:prstGeom prst="donut">
            <a:avLst>
              <a:gd name="adj" fmla="val 2112"/>
            </a:avLst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527175" y="2704066"/>
            <a:ext cx="595723" cy="595723"/>
            <a:chOff x="4527175" y="2704066"/>
            <a:chExt cx="595723" cy="595723"/>
          </a:xfrm>
        </p:grpSpPr>
        <p:sp>
          <p:nvSpPr>
            <p:cNvPr id="18" name="椭圆 17"/>
            <p:cNvSpPr/>
            <p:nvPr/>
          </p:nvSpPr>
          <p:spPr>
            <a:xfrm>
              <a:off x="4527175" y="2704066"/>
              <a:ext cx="595723" cy="5957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5000"/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630732" y="2704066"/>
              <a:ext cx="38862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3200" b="1" dirty="0" smtClean="0"/>
                <a:t>2</a:t>
              </a:r>
              <a:endParaRPr lang="en-US" altLang="zh-CN" sz="3200" b="1" dirty="0" smtClean="0"/>
            </a:p>
          </p:txBody>
        </p:sp>
      </p:grpSp>
      <p:sp>
        <p:nvSpPr>
          <p:cNvPr id="24" name="同心圆 23"/>
          <p:cNvSpPr/>
          <p:nvPr/>
        </p:nvSpPr>
        <p:spPr>
          <a:xfrm>
            <a:off x="6131473" y="2994991"/>
            <a:ext cx="2492592" cy="2492592"/>
          </a:xfrm>
          <a:prstGeom prst="donut">
            <a:avLst>
              <a:gd name="adj" fmla="val 2112"/>
            </a:avLst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079908" y="2704066"/>
            <a:ext cx="595723" cy="595723"/>
            <a:chOff x="7079908" y="2704066"/>
            <a:chExt cx="595723" cy="595723"/>
          </a:xfrm>
        </p:grpSpPr>
        <p:sp>
          <p:nvSpPr>
            <p:cNvPr id="19" name="椭圆 18"/>
            <p:cNvSpPr/>
            <p:nvPr/>
          </p:nvSpPr>
          <p:spPr>
            <a:xfrm>
              <a:off x="7079908" y="2704066"/>
              <a:ext cx="595723" cy="5957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  <a:lumMod val="70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76461" y="2704066"/>
              <a:ext cx="38862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3200" b="1" dirty="0" smtClean="0"/>
                <a:t>3</a:t>
              </a:r>
              <a:endParaRPr lang="zh-CN" altLang="en-US" sz="3200" b="1" dirty="0"/>
            </a:p>
          </p:txBody>
        </p:sp>
      </p:grpSp>
      <p:sp>
        <p:nvSpPr>
          <p:cNvPr id="25" name="同心圆 24"/>
          <p:cNvSpPr/>
          <p:nvPr/>
        </p:nvSpPr>
        <p:spPr>
          <a:xfrm>
            <a:off x="8684205" y="2994991"/>
            <a:ext cx="2492592" cy="2492592"/>
          </a:xfrm>
          <a:prstGeom prst="donut">
            <a:avLst>
              <a:gd name="adj" fmla="val 2112"/>
            </a:avLst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631747" y="2704066"/>
            <a:ext cx="595723" cy="595723"/>
            <a:chOff x="9631747" y="2704066"/>
            <a:chExt cx="595723" cy="595723"/>
          </a:xfrm>
        </p:grpSpPr>
        <p:sp>
          <p:nvSpPr>
            <p:cNvPr id="20" name="椭圆 19"/>
            <p:cNvSpPr/>
            <p:nvPr/>
          </p:nvSpPr>
          <p:spPr>
            <a:xfrm>
              <a:off x="9631747" y="2704066"/>
              <a:ext cx="595723" cy="5957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  <a:lumMod val="55000"/>
                  </a:schemeClr>
                </a:gs>
                <a:gs pos="100000">
                  <a:schemeClr val="bg1">
                    <a:shade val="100000"/>
                    <a:satMod val="115000"/>
                    <a:alpha val="5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735299" y="2704066"/>
              <a:ext cx="38862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60016" y="3429000"/>
            <a:ext cx="1624577" cy="1624577"/>
            <a:chOff x="1460016" y="3429000"/>
            <a:chExt cx="1624577" cy="1624577"/>
          </a:xfrm>
        </p:grpSpPr>
        <p:sp>
          <p:nvSpPr>
            <p:cNvPr id="5" name="椭圆 4"/>
            <p:cNvSpPr/>
            <p:nvPr/>
          </p:nvSpPr>
          <p:spPr>
            <a:xfrm>
              <a:off x="1460016" y="3429000"/>
              <a:ext cx="1624577" cy="16245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16699" y="3641121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会议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讨论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2749" y="3429000"/>
            <a:ext cx="1624577" cy="1624577"/>
            <a:chOff x="4012749" y="3429000"/>
            <a:chExt cx="1624577" cy="1624577"/>
          </a:xfrm>
        </p:grpSpPr>
        <p:sp>
          <p:nvSpPr>
            <p:cNvPr id="8" name="椭圆 7"/>
            <p:cNvSpPr/>
            <p:nvPr/>
          </p:nvSpPr>
          <p:spPr>
            <a:xfrm>
              <a:off x="4012749" y="3429000"/>
              <a:ext cx="1624577" cy="16245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5000"/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  <a:alpha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269432" y="3641122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</a:t>
              </a:r>
              <a:endPara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endPara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62554" y="3429000"/>
            <a:ext cx="1624577" cy="1624577"/>
            <a:chOff x="6562554" y="3429000"/>
            <a:chExt cx="1624577" cy="1624577"/>
          </a:xfrm>
        </p:grpSpPr>
        <p:sp>
          <p:nvSpPr>
            <p:cNvPr id="6" name="椭圆 5"/>
            <p:cNvSpPr/>
            <p:nvPr/>
          </p:nvSpPr>
          <p:spPr>
            <a:xfrm>
              <a:off x="6562554" y="3429000"/>
              <a:ext cx="1624577" cy="16245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  <a:lumMod val="70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823771" y="3641122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</a:t>
              </a:r>
              <a:endPara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首页</a:t>
              </a:r>
              <a:endPara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118591" y="3360420"/>
            <a:ext cx="1624577" cy="1624577"/>
            <a:chOff x="9118591" y="3360420"/>
            <a:chExt cx="1624577" cy="1624577"/>
          </a:xfrm>
        </p:grpSpPr>
        <p:sp>
          <p:nvSpPr>
            <p:cNvPr id="7" name="椭圆 6"/>
            <p:cNvSpPr/>
            <p:nvPr/>
          </p:nvSpPr>
          <p:spPr>
            <a:xfrm>
              <a:off x="9118591" y="3360420"/>
              <a:ext cx="1624577" cy="16245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  <a:lumMod val="55000"/>
                  </a:schemeClr>
                </a:gs>
                <a:gs pos="100000">
                  <a:schemeClr val="bg1">
                    <a:shade val="100000"/>
                    <a:satMod val="115000"/>
                    <a:alpha val="5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441630" y="3850035"/>
              <a:ext cx="1097280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decel="22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226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226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226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0196" y="581891"/>
            <a:ext cx="4308764" cy="4308764"/>
            <a:chOff x="4223657" y="1364342"/>
            <a:chExt cx="3744686" cy="3744686"/>
          </a:xfrm>
        </p:grpSpPr>
        <p:sp>
          <p:nvSpPr>
            <p:cNvPr id="2" name="同心圆 1"/>
            <p:cNvSpPr/>
            <p:nvPr/>
          </p:nvSpPr>
          <p:spPr>
            <a:xfrm>
              <a:off x="4223657" y="1364342"/>
              <a:ext cx="3744686" cy="3744686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同心圆 5"/>
            <p:cNvSpPr/>
            <p:nvPr/>
          </p:nvSpPr>
          <p:spPr>
            <a:xfrm>
              <a:off x="4421415" y="1562100"/>
              <a:ext cx="3349172" cy="3349172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alpha val="70000"/>
                    <a:lumMod val="70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84190" y="1358574"/>
            <a:ext cx="102362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sz="115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1</a:t>
            </a:r>
            <a:endParaRPr lang="en-US" sz="11500" b="1" dirty="0"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4886851" y="2880037"/>
            <a:ext cx="24180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000" spc="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会议讨论</a:t>
            </a:r>
            <a:endParaRPr lang="zh-CN" altLang="en-US" sz="4000" spc="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4240694" y="109489"/>
            <a:ext cx="23926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</a:rPr>
              <a:t>会议讨论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14870" y="2040255"/>
            <a:ext cx="3752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会议时间：</a:t>
            </a:r>
            <a:r>
              <a:rPr lang="en-US" altLang="zh-CN" sz="2400">
                <a:solidFill>
                  <a:schemeClr val="bg1"/>
                </a:solidFill>
              </a:rPr>
              <a:t>2017.10.28</a:t>
            </a:r>
            <a:r>
              <a:rPr lang="zh-CN" altLang="en-US" sz="2400">
                <a:solidFill>
                  <a:schemeClr val="bg1"/>
                </a:solidFill>
              </a:rPr>
              <a:t>晚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14870" y="2868295"/>
            <a:ext cx="3309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会议地点：三食堂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72020" y="3716020"/>
            <a:ext cx="3928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会议目的：讨论首页设计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" name="图片 1" descr="QQ图片201711010005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1318895"/>
            <a:ext cx="6087745" cy="456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500" advClick="0" advTm="0">
        <p15:prstTrans prst="pageCurlDouble"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889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0196" y="581891"/>
            <a:ext cx="4308764" cy="4308764"/>
            <a:chOff x="4223657" y="1364342"/>
            <a:chExt cx="3744686" cy="3744686"/>
          </a:xfrm>
        </p:grpSpPr>
        <p:sp>
          <p:nvSpPr>
            <p:cNvPr id="2" name="同心圆 1"/>
            <p:cNvSpPr/>
            <p:nvPr/>
          </p:nvSpPr>
          <p:spPr>
            <a:xfrm>
              <a:off x="4223657" y="1364342"/>
              <a:ext cx="3744686" cy="3744686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同心圆 5"/>
            <p:cNvSpPr/>
            <p:nvPr/>
          </p:nvSpPr>
          <p:spPr>
            <a:xfrm>
              <a:off x="4421415" y="1562100"/>
              <a:ext cx="3349172" cy="3349172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alpha val="70000"/>
                    <a:lumMod val="70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84191" y="1358574"/>
            <a:ext cx="102362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115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2</a:t>
            </a:r>
            <a:endParaRPr lang="en-US" altLang="zh-CN" sz="11500" b="1" dirty="0"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4660493" y="2880037"/>
            <a:ext cx="2824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800" spc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个人设计</a:t>
            </a:r>
            <a:endParaRPr lang="zh-CN" altLang="en-US" sz="4800" spc="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0">
        <p:zoom dir="in"/>
        <p:sndAc>
          <p:endSnd/>
        </p:sndAc>
      </p:transition>
    </mc:Choice>
    <mc:Fallback>
      <p:transition spd="slow" advClick="0" advTm="0">
        <p:zoom dir="in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3867949" y="99964"/>
            <a:ext cx="369760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</a:rPr>
              <a:t>个 人 首 页 设 计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37920" y="6078220"/>
            <a:ext cx="3042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张高飞的首页设计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36" name="图片 35" descr="QQ图片201710312215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9475" y="697865"/>
            <a:ext cx="3498215" cy="524954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938770" y="6139815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刘洋的首页设计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2" name="图片 1" descr="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" y="1128395"/>
            <a:ext cx="3450590" cy="4601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4002569" y="99964"/>
            <a:ext cx="290131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  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</a:rPr>
              <a:t>个 人 设 计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80770" y="6182995"/>
            <a:ext cx="3042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胡鹏的首页设计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QQ图片201710312219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30" y="754380"/>
            <a:ext cx="3630930" cy="5230495"/>
          </a:xfrm>
          <a:prstGeom prst="rect">
            <a:avLst/>
          </a:prstGeom>
        </p:spPr>
      </p:pic>
      <p:pic>
        <p:nvPicPr>
          <p:cNvPr id="9" name="图片 8" descr="QQ图片20171031222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754380"/>
            <a:ext cx="3610610" cy="5115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38745" y="6068695"/>
            <a:ext cx="2738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陈博的首页设计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4240694" y="42814"/>
            <a:ext cx="23336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artika" panose="02020503030404060203" pitchFamily="18" charset="0"/>
                <a:ea typeface="方正姚体" panose="02010601030101010101" pitchFamily="2" charset="-122"/>
              </a:rPr>
              <a:t>讨 论</a:t>
            </a:r>
            <a:endParaRPr lang="zh-CN" alt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Kartika" panose="02020503030404060203" pitchFamily="18" charset="0"/>
              <a:ea typeface="方正姚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23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7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  <a:lumMod val="85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57164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  <a:lumMod val="70000"/>
                </a:schemeClr>
              </a:gs>
              <a:gs pos="100000">
                <a:schemeClr val="bg1">
                  <a:shade val="100000"/>
                  <a:satMod val="115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9563" y="-1321256"/>
            <a:ext cx="742400" cy="1155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  <a:lumMod val="55000"/>
                </a:schemeClr>
              </a:gs>
              <a:gs pos="100000">
                <a:schemeClr val="bg1">
                  <a:shade val="100000"/>
                  <a:satMod val="115000"/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 descr="2017-10-31_2204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51840"/>
            <a:ext cx="3474720" cy="5870575"/>
          </a:xfrm>
          <a:prstGeom prst="rect">
            <a:avLst/>
          </a:prstGeom>
        </p:spPr>
      </p:pic>
      <p:pic>
        <p:nvPicPr>
          <p:cNvPr id="9" name="图片 8" descr="2017-10-31_220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980" y="751840"/>
            <a:ext cx="2654300" cy="59588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43520" y="2982595"/>
            <a:ext cx="36239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</a:rPr>
              <a:t>qq</a:t>
            </a:r>
            <a:r>
              <a:rPr lang="zh-CN" altLang="en-US" sz="2800">
                <a:solidFill>
                  <a:schemeClr val="bg1"/>
                </a:solidFill>
              </a:rPr>
              <a:t>群讨论所做的主页设计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split dir="in"/>
      </p:transition>
    </mc:Choice>
    <mc:Fallback>
      <p:transition spd="slow" advClick="0" advTm="0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889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0196" y="581891"/>
            <a:ext cx="4308764" cy="4308764"/>
            <a:chOff x="4223657" y="1364342"/>
            <a:chExt cx="3744686" cy="3744686"/>
          </a:xfrm>
        </p:grpSpPr>
        <p:sp>
          <p:nvSpPr>
            <p:cNvPr id="2" name="同心圆 1"/>
            <p:cNvSpPr/>
            <p:nvPr/>
          </p:nvSpPr>
          <p:spPr>
            <a:xfrm>
              <a:off x="4223657" y="1364342"/>
              <a:ext cx="3744686" cy="3744686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同心圆 5"/>
            <p:cNvSpPr/>
            <p:nvPr/>
          </p:nvSpPr>
          <p:spPr>
            <a:xfrm>
              <a:off x="4421415" y="1562100"/>
              <a:ext cx="3349172" cy="3349172"/>
            </a:xfrm>
            <a:prstGeom prst="donut">
              <a:avLst>
                <a:gd name="adj" fmla="val 5512"/>
              </a:avLst>
            </a:prstGeom>
            <a:gradFill flip="none" rotWithShape="1">
              <a:gsLst>
                <a:gs pos="0">
                  <a:schemeClr val="bg1">
                    <a:alpha val="70000"/>
                    <a:lumMod val="70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584191" y="1358574"/>
            <a:ext cx="102362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a typeface="方正兰亭纤黑简体" panose="03000509000000000000" pitchFamily="65" charset="-122"/>
                <a:cs typeface="Microsoft Himalaya" panose="01010100010101010101" pitchFamily="2" charset="0"/>
              </a:defRPr>
            </a:lvl1pPr>
          </a:lstStyle>
          <a:p>
            <a:r>
              <a:rPr lang="en-US" altLang="zh-CN" sz="11500" b="1" dirty="0"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3</a:t>
            </a:r>
            <a:endParaRPr lang="en-US" altLang="zh-CN" sz="11500" b="1" dirty="0"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4660493" y="2880037"/>
            <a:ext cx="2824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4800" spc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确认首页</a:t>
            </a:r>
            <a:endParaRPr lang="zh-CN" altLang="en-US" sz="4800" spc="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zoom dir="in"/>
      </p:transition>
    </mc:Choice>
    <mc:Fallback>
      <p:transition advClick="0" advTm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29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演示</Application>
  <PresentationFormat>宽屏</PresentationFormat>
  <Paragraphs>102</Paragraphs>
  <Slides>14</Slides>
  <Notes>39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Microsoft Himalaya</vt:lpstr>
      <vt:lpstr>方正兰亭纤黑简体</vt:lpstr>
      <vt:lpstr>Kartika</vt:lpstr>
      <vt:lpstr>方正姚体</vt:lpstr>
      <vt:lpstr>Calibri</vt:lpstr>
      <vt:lpstr>Arial Narrow</vt:lpstr>
      <vt:lpstr>Arial Unicode MS</vt:lpstr>
      <vt:lpstr>Calibri Light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灰色光影</dc:title>
  <dc:creator>PC</dc:creator>
  <cp:lastModifiedBy>Administrator</cp:lastModifiedBy>
  <cp:revision>178</cp:revision>
  <dcterms:created xsi:type="dcterms:W3CDTF">2016-09-18T09:07:00Z</dcterms:created>
  <dcterms:modified xsi:type="dcterms:W3CDTF">2017-10-31T16:07:03Z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