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58" r:id="rId4"/>
    <p:sldId id="271" r:id="rId5"/>
    <p:sldId id="259" r:id="rId6"/>
    <p:sldId id="260" r:id="rId7"/>
    <p:sldId id="262" r:id="rId8"/>
    <p:sldId id="269" r:id="rId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C5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157" autoAdjust="0"/>
    <p:restoredTop sz="94660"/>
  </p:normalViewPr>
  <p:slideViewPr>
    <p:cSldViewPr>
      <p:cViewPr>
        <p:scale>
          <a:sx n="100" d="100"/>
          <a:sy n="100" d="100"/>
        </p:scale>
        <p:origin x="-2220" y="-930"/>
      </p:cViewPr>
      <p:guideLst>
        <p:guide orient="horz" pos="1166"/>
        <p:guide orient="horz" pos="2981"/>
        <p:guide orient="horz" pos="2210"/>
        <p:guide orient="horz" pos="2709"/>
        <p:guide orient="horz" pos="259"/>
        <p:guide pos="5284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2017/10/11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571618"/>
            <a:ext cx="8246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湘威驾校需求文档汇报</a:t>
            </a:r>
            <a:endParaRPr lang="zh-CN" altLang="en-US" sz="44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56432" y="3286130"/>
            <a:ext cx="7632000" cy="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57224" y="2643188"/>
            <a:ext cx="169455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800" smtClean="0">
                <a:solidFill>
                  <a:srgbClr val="4AC5FF"/>
                </a:solidFill>
                <a:latin typeface="方正粗圆简体" pitchFamily="65" charset="-122"/>
                <a:ea typeface="方正粗圆简体" pitchFamily="65" charset="-122"/>
              </a:rPr>
              <a:t>征程二</a:t>
            </a:r>
            <a:endParaRPr lang="zh-CN" altLang="en-US" sz="2800">
              <a:solidFill>
                <a:srgbClr val="4AC5FF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00892" y="4214824"/>
            <a:ext cx="312846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mtClean="0">
                <a:solidFill>
                  <a:srgbClr val="4AC5FF"/>
                </a:solidFill>
                <a:latin typeface="方正粗圆简体" pitchFamily="65" charset="-122"/>
                <a:ea typeface="方正粗圆简体" pitchFamily="65" charset="-122"/>
              </a:rPr>
              <a:t>源志不凡团队</a:t>
            </a:r>
            <a:endParaRPr lang="zh-CN" altLang="en-US">
              <a:solidFill>
                <a:srgbClr val="4AC5FF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357436"/>
            <a:ext cx="17904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CN" sz="20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First</a:t>
            </a:r>
            <a:endParaRPr lang="zh-CN" altLang="en-US" sz="20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233564" y="411163"/>
            <a:ext cx="0" cy="43198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26227" y="3373945"/>
            <a:ext cx="29033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zh-CN" altLang="en-US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三、总结</a:t>
            </a:r>
            <a:endParaRPr lang="zh-CN" altLang="en-US" sz="44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2000" y="2214560"/>
            <a:ext cx="29033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zh-CN" altLang="en-US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二、过程</a:t>
            </a:r>
            <a:endParaRPr lang="zh-CN" altLang="en-US" sz="44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14810" y="1071552"/>
            <a:ext cx="29033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zh-CN" altLang="en-US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一、准备</a:t>
            </a:r>
            <a:endParaRPr lang="zh-CN" altLang="en-US" sz="44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642910" y="1811090"/>
            <a:ext cx="1623800" cy="1260726"/>
            <a:chOff x="3881653" y="1064977"/>
            <a:chExt cx="873382" cy="678098"/>
          </a:xfrm>
        </p:grpSpPr>
        <p:sp>
          <p:nvSpPr>
            <p:cNvPr id="51" name="椭圆 50"/>
            <p:cNvSpPr/>
            <p:nvPr/>
          </p:nvSpPr>
          <p:spPr>
            <a:xfrm>
              <a:off x="4066832" y="1141943"/>
              <a:ext cx="504489" cy="504489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2" name="组合 9"/>
            <p:cNvGrpSpPr/>
            <p:nvPr/>
          </p:nvGrpSpPr>
          <p:grpSpPr>
            <a:xfrm>
              <a:off x="3881653" y="1064977"/>
              <a:ext cx="873382" cy="678098"/>
              <a:chOff x="3926636" y="1099902"/>
              <a:chExt cx="783416" cy="608248"/>
            </a:xfrm>
          </p:grpSpPr>
          <p:sp>
            <p:nvSpPr>
              <p:cNvPr id="54" name="空心弧 53"/>
              <p:cNvSpPr/>
              <p:nvPr/>
            </p:nvSpPr>
            <p:spPr>
              <a:xfrm>
                <a:off x="4024791" y="1099902"/>
                <a:ext cx="588570" cy="588570"/>
              </a:xfrm>
              <a:prstGeom prst="blockArc">
                <a:avLst>
                  <a:gd name="adj1" fmla="val 9764743"/>
                  <a:gd name="adj2" fmla="val 5213612"/>
                  <a:gd name="adj3" fmla="val 257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饼形 54"/>
              <p:cNvSpPr/>
              <p:nvPr/>
            </p:nvSpPr>
            <p:spPr>
              <a:xfrm rot="4980000">
                <a:off x="3926636" y="1279539"/>
                <a:ext cx="201818" cy="201818"/>
              </a:xfrm>
              <a:prstGeom prst="pie">
                <a:avLst>
                  <a:gd name="adj1" fmla="val 21442026"/>
                  <a:gd name="adj2" fmla="val 11923792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饼形 55"/>
              <p:cNvSpPr/>
              <p:nvPr/>
            </p:nvSpPr>
            <p:spPr>
              <a:xfrm rot="16620000" flipH="1">
                <a:off x="4508234" y="1279539"/>
                <a:ext cx="201818" cy="201818"/>
              </a:xfrm>
              <a:prstGeom prst="pie">
                <a:avLst>
                  <a:gd name="adj1" fmla="val 21442026"/>
                  <a:gd name="adj2" fmla="val 11923792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圆角矩形 56"/>
              <p:cNvSpPr/>
              <p:nvPr/>
            </p:nvSpPr>
            <p:spPr>
              <a:xfrm>
                <a:off x="4276037" y="1657701"/>
                <a:ext cx="84081" cy="50449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3" name="新月形 52"/>
            <p:cNvSpPr/>
            <p:nvPr/>
          </p:nvSpPr>
          <p:spPr>
            <a:xfrm rot="16200000">
              <a:off x="4271339" y="1471418"/>
              <a:ext cx="93479" cy="186958"/>
            </a:xfrm>
            <a:prstGeom prst="moon">
              <a:avLst>
                <a:gd name="adj" fmla="val 8014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848475"/>
            <a:ext cx="2592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一、准备</a:t>
            </a:r>
            <a:endParaRPr lang="zh-CN" altLang="en-US" sz="44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3233564" y="411163"/>
            <a:ext cx="0" cy="43198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5431312" y="1872534"/>
            <a:ext cx="1368152" cy="1368152"/>
          </a:xfrm>
          <a:prstGeom prst="ellipse">
            <a:avLst/>
          </a:prstGeom>
          <a:solidFill>
            <a:srgbClr val="4AC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616116" y="214009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业务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92198" y="2627545"/>
            <a:ext cx="1332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主要经济业务</a:t>
            </a:r>
            <a:endParaRPr lang="zh-CN" altLang="en-US" sz="1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5500694" y="3857634"/>
            <a:ext cx="1316386" cy="1083712"/>
            <a:chOff x="5552806" y="957548"/>
            <a:chExt cx="1316386" cy="1083712"/>
          </a:xfrm>
        </p:grpSpPr>
        <p:grpSp>
          <p:nvGrpSpPr>
            <p:cNvPr id="17" name="组合 16"/>
            <p:cNvGrpSpPr/>
            <p:nvPr/>
          </p:nvGrpSpPr>
          <p:grpSpPr>
            <a:xfrm>
              <a:off x="5741551" y="957548"/>
              <a:ext cx="873382" cy="678098"/>
              <a:chOff x="3881653" y="1064977"/>
              <a:chExt cx="873382" cy="678098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4066832" y="1141943"/>
                <a:ext cx="504489" cy="504489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6" name="组合 15"/>
              <p:cNvGrpSpPr/>
              <p:nvPr/>
            </p:nvGrpSpPr>
            <p:grpSpPr>
              <a:xfrm>
                <a:off x="3881653" y="1064977"/>
                <a:ext cx="873382" cy="678098"/>
                <a:chOff x="3926636" y="1099902"/>
                <a:chExt cx="783416" cy="608248"/>
              </a:xfrm>
            </p:grpSpPr>
            <p:sp>
              <p:nvSpPr>
                <p:cNvPr id="6" name="空心弧 5"/>
                <p:cNvSpPr/>
                <p:nvPr/>
              </p:nvSpPr>
              <p:spPr>
                <a:xfrm>
                  <a:off x="4024791" y="1099902"/>
                  <a:ext cx="588570" cy="588570"/>
                </a:xfrm>
                <a:prstGeom prst="blockArc">
                  <a:avLst>
                    <a:gd name="adj1" fmla="val 9764743"/>
                    <a:gd name="adj2" fmla="val 5213612"/>
                    <a:gd name="adj3" fmla="val 2579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" name="饼形 7"/>
                <p:cNvSpPr/>
                <p:nvPr/>
              </p:nvSpPr>
              <p:spPr>
                <a:xfrm rot="4980000">
                  <a:off x="3926636" y="1279539"/>
                  <a:ext cx="201818" cy="201818"/>
                </a:xfrm>
                <a:prstGeom prst="pie">
                  <a:avLst>
                    <a:gd name="adj1" fmla="val 21442026"/>
                    <a:gd name="adj2" fmla="val 11923792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" name="饼形 13"/>
                <p:cNvSpPr/>
                <p:nvPr/>
              </p:nvSpPr>
              <p:spPr>
                <a:xfrm rot="16620000" flipH="1">
                  <a:off x="4508234" y="1279539"/>
                  <a:ext cx="201818" cy="201818"/>
                </a:xfrm>
                <a:prstGeom prst="pie">
                  <a:avLst>
                    <a:gd name="adj1" fmla="val 21442026"/>
                    <a:gd name="adj2" fmla="val 11923792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圆角矩形 8"/>
                <p:cNvSpPr/>
                <p:nvPr/>
              </p:nvSpPr>
              <p:spPr>
                <a:xfrm>
                  <a:off x="4276037" y="1657701"/>
                  <a:ext cx="84081" cy="5044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0" name="新月形 9"/>
              <p:cNvSpPr/>
              <p:nvPr/>
            </p:nvSpPr>
            <p:spPr>
              <a:xfrm rot="16200000">
                <a:off x="4271339" y="1471418"/>
                <a:ext cx="93479" cy="186958"/>
              </a:xfrm>
              <a:prstGeom prst="moon">
                <a:avLst>
                  <a:gd name="adj" fmla="val 8014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552806" y="1671928"/>
              <a:ext cx="131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smtClean="0">
                  <a:solidFill>
                    <a:srgbClr val="4AC5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b="1" smtClean="0">
                  <a:solidFill>
                    <a:srgbClr val="4AC5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电话联系</a:t>
              </a:r>
              <a:endParaRPr lang="zh-CN" altLang="en-US" b="1">
                <a:solidFill>
                  <a:srgbClr val="4AC5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604442" y="1857370"/>
            <a:ext cx="901028" cy="1285884"/>
            <a:chOff x="5664577" y="3387901"/>
            <a:chExt cx="901028" cy="128588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4" cstate="print"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5">
                      <a14:imgEffect>
                        <a14:colorTemperature colorTemp="15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4577" y="3387901"/>
              <a:ext cx="901028" cy="874528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5703969" y="4304453"/>
              <a:ext cx="8547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smtClean="0">
                  <a:solidFill>
                    <a:srgbClr val="4AC5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en-US" b="1" smtClean="0">
                  <a:solidFill>
                    <a:srgbClr val="4AC5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查询</a:t>
              </a:r>
              <a:endParaRPr lang="zh-CN" altLang="en-US" b="1">
                <a:solidFill>
                  <a:srgbClr val="4AC5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074469" y="1923678"/>
            <a:ext cx="855365" cy="1446032"/>
            <a:chOff x="4263440" y="1970636"/>
            <a:chExt cx="855365" cy="1446032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r="28997"/>
            <a:stretch>
              <a:fillRect/>
            </a:stretch>
          </p:blipFill>
          <p:spPr>
            <a:xfrm>
              <a:off x="4301805" y="1970636"/>
              <a:ext cx="817000" cy="1048752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263440" y="3047336"/>
              <a:ext cx="8547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smtClean="0">
                  <a:solidFill>
                    <a:srgbClr val="4AC5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</a:t>
              </a:r>
              <a:r>
                <a:rPr lang="zh-CN" altLang="en-US" b="1" smtClean="0">
                  <a:solidFill>
                    <a:srgbClr val="4AC5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出发</a:t>
              </a:r>
              <a:endParaRPr lang="zh-CN" altLang="en-US" b="1">
                <a:solidFill>
                  <a:srgbClr val="4AC5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735286" y="312506"/>
            <a:ext cx="1122730" cy="1199816"/>
            <a:chOff x="7194629" y="2134459"/>
            <a:chExt cx="1122730" cy="119981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4629" y="2134459"/>
              <a:ext cx="1122730" cy="759046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7322270" y="2964943"/>
              <a:ext cx="9236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smtClean="0">
                  <a:solidFill>
                    <a:srgbClr val="4AC5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en-US" b="1" smtClean="0">
                  <a:solidFill>
                    <a:srgbClr val="4AC5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研讨</a:t>
              </a:r>
              <a:endParaRPr lang="zh-CN" altLang="en-US" b="1">
                <a:solidFill>
                  <a:srgbClr val="4AC5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5" name="弧形 34"/>
          <p:cNvSpPr/>
          <p:nvPr/>
        </p:nvSpPr>
        <p:spPr>
          <a:xfrm rot="2694472">
            <a:off x="5494251" y="1263773"/>
            <a:ext cx="936104" cy="936104"/>
          </a:xfrm>
          <a:prstGeom prst="arc">
            <a:avLst>
              <a:gd name="adj1" fmla="val 17731683"/>
              <a:gd name="adj2" fmla="val 20542708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弧形 35"/>
          <p:cNvSpPr/>
          <p:nvPr/>
        </p:nvSpPr>
        <p:spPr>
          <a:xfrm rot="18445088" flipH="1">
            <a:off x="5956347" y="2912956"/>
            <a:ext cx="936104" cy="936104"/>
          </a:xfrm>
          <a:prstGeom prst="arc">
            <a:avLst>
              <a:gd name="adj1" fmla="val 17731683"/>
              <a:gd name="adj2" fmla="val 20542708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弧形 36"/>
          <p:cNvSpPr/>
          <p:nvPr/>
        </p:nvSpPr>
        <p:spPr>
          <a:xfrm rot="13505528" flipH="1">
            <a:off x="4742760" y="1805346"/>
            <a:ext cx="936104" cy="936104"/>
          </a:xfrm>
          <a:prstGeom prst="arc">
            <a:avLst>
              <a:gd name="adj1" fmla="val 17137530"/>
              <a:gd name="adj2" fmla="val 20542708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弧形 37"/>
          <p:cNvSpPr/>
          <p:nvPr/>
        </p:nvSpPr>
        <p:spPr>
          <a:xfrm rot="8094472" flipH="1" flipV="1">
            <a:off x="6507766" y="2376110"/>
            <a:ext cx="936104" cy="936104"/>
          </a:xfrm>
          <a:prstGeom prst="arc">
            <a:avLst>
              <a:gd name="adj1" fmla="val 17731683"/>
              <a:gd name="adj2" fmla="val 21061561"/>
            </a:avLst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742"/>
            <a:ext cx="2592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前期准备</a:t>
            </a:r>
            <a:endParaRPr lang="zh-CN" altLang="en-US" sz="28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3233564" y="411163"/>
            <a:ext cx="0" cy="43198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 descr="C:\Users\Administrator\Desktop\IMG_20171011_00585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357686" y="857238"/>
            <a:ext cx="3357586" cy="2518189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3929058" y="3500444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为了本次的需求文档制作，我们准备了所需的材料</a:t>
            </a:r>
            <a:r>
              <a:rPr lang="en-US" altLang="zh-CN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,</a:t>
            </a:r>
            <a:r>
              <a:rPr lang="zh-CN" altLang="en-US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和商谈中所需用到的东西。</a:t>
            </a:r>
            <a:endParaRPr lang="zh-CN" altLang="en-US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直接连接符 28"/>
          <p:cNvCxnSpPr/>
          <p:nvPr/>
        </p:nvCxnSpPr>
        <p:spPr>
          <a:xfrm>
            <a:off x="3792367" y="1635854"/>
            <a:ext cx="0" cy="18720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5363939" y="1635854"/>
            <a:ext cx="0" cy="18720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6935511" y="1635125"/>
            <a:ext cx="0" cy="18720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32988" y="310804"/>
            <a:ext cx="35283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1.</a:t>
            </a:r>
            <a:r>
              <a:rPr lang="zh-CN" altLang="en-US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研讨</a:t>
            </a:r>
            <a:endParaRPr lang="zh-CN" altLang="en-US" sz="44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81970" y="1476324"/>
            <a:ext cx="1847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9600" b="1">
              <a:solidFill>
                <a:schemeClr val="bg1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29058" y="1928808"/>
            <a:ext cx="15001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</a:t>
            </a:r>
            <a:r>
              <a:rPr lang="zh-CN" altLang="en-US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在面对面交谈前需要准备的：本子、笔、调研资料</a:t>
            </a:r>
            <a:endParaRPr lang="zh-CN" altLang="en-US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24070" y="1938332"/>
            <a:ext cx="15001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</a:t>
            </a:r>
            <a:r>
              <a:rPr lang="zh-CN" altLang="en-US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客户将在交谈中提出的问题，并且该如何回答</a:t>
            </a:r>
            <a:endParaRPr lang="zh-CN" altLang="en-US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00694" y="195167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</a:t>
            </a:r>
            <a:r>
              <a:rPr lang="zh-CN" altLang="en-US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着装准备</a:t>
            </a:r>
            <a:endParaRPr lang="zh-CN" altLang="en-US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794" y="1912527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二、过程</a:t>
            </a:r>
            <a:endParaRPr lang="zh-CN" altLang="en-US" sz="44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233564" y="411163"/>
            <a:ext cx="0" cy="43198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48009" y="6181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调研文档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8009" y="21382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建议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48009" y="367803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共识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57620" y="1027799"/>
            <a:ext cx="5286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</a:rPr>
              <a:t>用自己团队所做的调研文档给客户看作为参考。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29058" y="2500312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</a:rPr>
              <a:t>对客户在某些方面的想法提出一点建议，引导客户进行需求文档制作。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00496" y="4065842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solidFill>
                  <a:schemeClr val="bg1"/>
                </a:solidFill>
              </a:rPr>
              <a:t>在一番的交谈协商中，我们最终达成一致的共识。</a:t>
            </a:r>
            <a:endParaRPr lang="zh-CN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912527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smtClean="0">
                <a:solidFill>
                  <a:schemeClr val="bg1"/>
                </a:solidFill>
                <a:latin typeface="方正粗圆简体" pitchFamily="65" charset="-122"/>
                <a:ea typeface="方正粗圆简体" pitchFamily="65" charset="-122"/>
              </a:rPr>
              <a:t>三、总结</a:t>
            </a:r>
            <a:endParaRPr lang="zh-CN" altLang="en-US" sz="4400">
              <a:solidFill>
                <a:schemeClr val="bg1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3233564" y="411163"/>
            <a:ext cx="0" cy="43198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071934" y="1357304"/>
            <a:ext cx="4143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</a:t>
            </a:r>
            <a:r>
              <a:rPr lang="zh-CN" altLang="en-US" sz="240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在此次的面对面交谈中，我们团队最终与客户共同协商制作出湘威驾校网站需求文档</a:t>
            </a: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640726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500" smtClean="0">
                <a:solidFill>
                  <a:srgbClr val="4AC5FF"/>
                </a:solidFill>
                <a:latin typeface="方正粗圆简体" pitchFamily="65" charset="-122"/>
                <a:ea typeface="方正粗圆简体" pitchFamily="65" charset="-122"/>
              </a:rPr>
              <a:t>谢谢观看</a:t>
            </a:r>
            <a:endParaRPr lang="zh-CN" altLang="en-US" sz="11500">
              <a:solidFill>
                <a:srgbClr val="4AC5FF"/>
              </a:solidFill>
              <a:latin typeface="方正粗圆简体" pitchFamily="65" charset="-122"/>
              <a:ea typeface="方正粗圆简体" pitchFamily="65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6695277" y="412538"/>
            <a:ext cx="0" cy="4319800"/>
          </a:xfrm>
          <a:prstGeom prst="line">
            <a:avLst/>
          </a:prstGeom>
          <a:ln w="28575">
            <a:solidFill>
              <a:srgbClr val="4AC5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011186" y="3488302"/>
            <a:ext cx="2561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湘威驾校需求文档汇报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74306" y="448843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源志不凡团队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303</Words>
  <Application>WPS 演示</Application>
  <PresentationFormat>全屏显示(16:9)</PresentationFormat>
  <Paragraphs>32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dreamsummit</cp:lastModifiedBy>
  <cp:revision>48</cp:revision>
  <dcterms:created xsi:type="dcterms:W3CDTF">2014-06-11T09:17:00Z</dcterms:created>
  <dcterms:modified xsi:type="dcterms:W3CDTF">2017-10-10T17:06:31Z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