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6" r:id="rId5"/>
    <p:sldId id="264" r:id="rId6"/>
    <p:sldId id="279" r:id="rId7"/>
    <p:sldId id="277" r:id="rId8"/>
    <p:sldId id="280" r:id="rId9"/>
    <p:sldId id="268" r:id="rId10"/>
    <p:sldId id="278" r:id="rId11"/>
    <p:sldId id="285" r:id="rId12"/>
    <p:sldId id="286" r:id="rId13"/>
    <p:sldId id="287" r:id="rId14"/>
    <p:sldId id="288" r:id="rId15"/>
    <p:sldId id="275" r:id="rId16"/>
  </p:sldIdLst>
  <p:sldSz cx="9144000" cy="5143500" type="screen16x9"/>
  <p:notesSz cx="6858000" cy="9144000"/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001" autoAdjust="0"/>
    <p:restoredTop sz="94660"/>
  </p:normalViewPr>
  <p:slideViewPr>
    <p:cSldViewPr>
      <p:cViewPr varScale="1">
        <p:scale>
          <a:sx n="87" d="100"/>
          <a:sy n="87" d="100"/>
        </p:scale>
        <p:origin x="-786" y="-90"/>
      </p:cViewPr>
      <p:guideLst>
        <p:guide orient="horz" pos="1625"/>
        <p:guide pos="28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9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47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948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1048949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950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951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5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5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8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6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2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2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7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7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9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489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94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94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944" name="文本框 37"/>
          <p:cNvSpPr txBox="1"/>
          <p:nvPr userDrawn="1"/>
        </p:nvSpPr>
        <p:spPr>
          <a:xfrm>
            <a:off x="899592" y="239588"/>
            <a:ext cx="1990115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1048945" name="文本框 38"/>
          <p:cNvSpPr txBox="1"/>
          <p:nvPr userDrawn="1"/>
        </p:nvSpPr>
        <p:spPr>
          <a:xfrm>
            <a:off x="899592" y="432889"/>
            <a:ext cx="1804166" cy="26665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097164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061718"/>
            <a:ext cx="2160240" cy="2163563"/>
          </a:xfrm>
          <a:prstGeom prst="rect">
            <a:avLst/>
          </a:prstGeom>
          <a:noFill/>
        </p:spPr>
      </p:pic>
      <p:pic>
        <p:nvPicPr>
          <p:cNvPr id="2097165" name="Picture 2" descr="C:\Users\Administrator\Desktop\75bab28f863d378bb007a7537ede48fc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3478"/>
            <a:ext cx="647077" cy="64807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fld id="{4C0F3E8C-8BCD-4A8F-98D8-F8D96B87BD28}" type="datetimeFigureOut">
              <a:rPr lang="zh-CN" altLang="en-US"/>
              <a:pPr/>
              <a:t>2017/10/18</a:t>
            </a:fld>
            <a:endParaRPr lang="zh-CN" altLang="en-US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/>
          <a:lstStyle>
            <a:lvl1pPr eaLnBrk="1" hangingPunct="1">
              <a:defRPr smtClean="0"/>
            </a:lvl1pPr>
          </a:lstStyle>
          <a:p>
            <a:fld id="{4AAA05D2-2F82-4D1D-9A69-4CC173608BC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2" descr="C:\Users\Administrator\Desktop\582c0aa58192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048934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104893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2017/10/18</a:t>
            </a:fld>
            <a:endParaRPr kumimoji="1" lang="zh-CN" altLang="en-US"/>
          </a:p>
        </p:txBody>
      </p:sp>
      <p:sp>
        <p:nvSpPr>
          <p:cNvPr id="104893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104893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图片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161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1048938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48939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1048940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619655"/>
          </a:xfrm>
          <a:prstGeom prst="rect">
            <a:avLst/>
          </a:prstGeom>
          <a:noFill/>
          <a:ln>
            <a:noFill/>
          </a:ln>
        </p:spPr>
        <p:txBody>
          <a:bodyPr wrap="square" lIns="65023" tIns="32511" rIns="65023" bIns="32511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621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2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623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工作回顾</a:t>
            </a:r>
          </a:p>
        </p:txBody>
      </p:sp>
      <p:sp>
        <p:nvSpPr>
          <p:cNvPr id="1048624" name="文本框 38"/>
          <p:cNvSpPr txBox="1"/>
          <p:nvPr userDrawn="1"/>
        </p:nvSpPr>
        <p:spPr>
          <a:xfrm>
            <a:off x="899592" y="432889"/>
            <a:ext cx="8659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review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625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3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724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25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26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自我评价</a:t>
            </a:r>
          </a:p>
        </p:txBody>
      </p:sp>
      <p:sp>
        <p:nvSpPr>
          <p:cNvPr id="1048727" name="文本框 38"/>
          <p:cNvSpPr txBox="1"/>
          <p:nvPr userDrawn="1"/>
        </p:nvSpPr>
        <p:spPr>
          <a:xfrm>
            <a:off x="899592" y="432889"/>
            <a:ext cx="1012283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Self-evaluation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28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78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8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788" name="文本框 37"/>
          <p:cNvSpPr txBox="1"/>
          <p:nvPr userDrawn="1"/>
        </p:nvSpPr>
        <p:spPr>
          <a:xfrm>
            <a:off x="899592" y="239588"/>
            <a:ext cx="912897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工作体会</a:t>
            </a:r>
          </a:p>
        </p:txBody>
      </p:sp>
      <p:sp>
        <p:nvSpPr>
          <p:cNvPr id="1048789" name="文本框 38"/>
          <p:cNvSpPr txBox="1"/>
          <p:nvPr userDrawn="1"/>
        </p:nvSpPr>
        <p:spPr>
          <a:xfrm>
            <a:off x="899592" y="432889"/>
            <a:ext cx="1126097" cy="25895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Work experience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790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9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860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861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48862" name="文本框 37"/>
          <p:cNvSpPr txBox="1"/>
          <p:nvPr userDrawn="1"/>
        </p:nvSpPr>
        <p:spPr>
          <a:xfrm>
            <a:off x="899592" y="239588"/>
            <a:ext cx="1451506" cy="312819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工作规划和展望</a:t>
            </a:r>
          </a:p>
        </p:txBody>
      </p:sp>
      <p:sp>
        <p:nvSpPr>
          <p:cNvPr id="1048863" name="文本框 38"/>
          <p:cNvSpPr txBox="1"/>
          <p:nvPr userDrawn="1"/>
        </p:nvSpPr>
        <p:spPr>
          <a:xfrm>
            <a:off x="899592" y="432889"/>
            <a:ext cx="1653368" cy="261533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0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Job planning and Outlook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48864" name="右箭头 9"/>
          <p:cNvSpPr/>
          <p:nvPr userDrawn="1"/>
        </p:nvSpPr>
        <p:spPr>
          <a:xfrm>
            <a:off x="467544" y="339502"/>
            <a:ext cx="432048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2017/10/18</a:t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notesSlide" Target="../notesSlides/notesSlide2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-71755"/>
            <a:ext cx="9142730" cy="5143500"/>
          </a:xfrm>
          <a:prstGeom prst="rect">
            <a:avLst/>
          </a:prstGeom>
        </p:spPr>
      </p:pic>
      <p:sp>
        <p:nvSpPr>
          <p:cNvPr id="1048587" name="TextBox 26"/>
          <p:cNvSpPr txBox="1"/>
          <p:nvPr/>
        </p:nvSpPr>
        <p:spPr>
          <a:xfrm>
            <a:off x="2276475" y="1758315"/>
            <a:ext cx="59556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金贝壳涂料需求文档签订及草拟合同</a:t>
            </a:r>
            <a:endParaRPr lang="zh-CN" altLang="en-US" sz="40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48588" name="TextBox 32"/>
          <p:cNvSpPr txBox="1"/>
          <p:nvPr/>
        </p:nvSpPr>
        <p:spPr>
          <a:xfrm>
            <a:off x="4296379" y="3589975"/>
            <a:ext cx="154940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10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月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17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日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048589" name="TextBox 33"/>
          <p:cNvSpPr txBox="1"/>
          <p:nvPr/>
        </p:nvSpPr>
        <p:spPr>
          <a:xfrm>
            <a:off x="3566473" y="4076070"/>
            <a:ext cx="3168352" cy="31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itchFamily="34" charset="-122"/>
              </a:rPr>
              <a:t>熊猫团队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itchFamily="34" charset="-122"/>
            </a:endParaRPr>
          </a:p>
        </p:txBody>
      </p:sp>
      <p:pic>
        <p:nvPicPr>
          <p:cNvPr id="6" name="图片 5" descr="youq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571750"/>
            <a:ext cx="1447580" cy="2414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15" y="273050"/>
            <a:ext cx="7861300" cy="45313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" y="243840"/>
            <a:ext cx="8073390" cy="46215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2"/>
          <a:srcRect t="3568" b="-8739"/>
          <a:stretch>
            <a:fillRect/>
          </a:stretch>
        </p:blipFill>
        <p:spPr>
          <a:xfrm>
            <a:off x="2786050" y="0"/>
            <a:ext cx="4262769" cy="51676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3360724" y="2285998"/>
            <a:ext cx="2819320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总结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728" y="1357304"/>
            <a:ext cx="650085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1.  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缺少沟通交流：没有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提前和客户约好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时间，导致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我们过去的时候客户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没空。团队内没有协商好个人时间，影响项目进展。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分工明确：每个人都有自己的任务，也都按时完成了。</a:t>
            </a: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endParaRPr lang="en-US" altLang="zh-CN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1" indent="-342900">
              <a:buAutoNum type="arabicPeriod" startAt="2"/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团队合作要加强：慢慢的发现团队合作中有很多小问题，需要及时改正，才能更好的完成项目。</a:t>
            </a:r>
            <a:endParaRPr lang="zh-CN" altLang="en-US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  <p:pic>
        <p:nvPicPr>
          <p:cNvPr id="3" name="图片 2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42858"/>
            <a:ext cx="1500198" cy="795443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1000100" y="357172"/>
            <a:ext cx="646331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 3" descr="C:\Users\Administrator\Desktop\未标题-2.jpg未标题-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927" name="TextBox 26"/>
          <p:cNvSpPr txBox="1"/>
          <p:nvPr/>
        </p:nvSpPr>
        <p:spPr>
          <a:xfrm>
            <a:off x="3428992" y="207168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谢谢</a:t>
            </a:r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观看</a:t>
            </a: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图片 29" descr="C:\Users\Administrator\Desktop\未标题-2.jpg未标题-2"/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593" name="MH_Others_1"/>
          <p:cNvSpPr txBox="1"/>
          <p:nvPr>
            <p:custDataLst>
              <p:tags r:id="rId1"/>
            </p:custDataLst>
          </p:nvPr>
        </p:nvSpPr>
        <p:spPr>
          <a:xfrm>
            <a:off x="1952711" y="1347614"/>
            <a:ext cx="2044019" cy="72251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47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目  录</a:t>
            </a:r>
          </a:p>
        </p:txBody>
      </p:sp>
      <p:sp>
        <p:nvSpPr>
          <p:cNvPr id="1048594" name="MH_Others_2"/>
          <p:cNvSpPr txBox="1"/>
          <p:nvPr>
            <p:custDataLst>
              <p:tags r:id="rId2"/>
            </p:custDataLst>
          </p:nvPr>
        </p:nvSpPr>
        <p:spPr>
          <a:xfrm>
            <a:off x="1963035" y="2070125"/>
            <a:ext cx="2023371" cy="30652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CONTENTS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37" name="组合 23"/>
          <p:cNvGrpSpPr/>
          <p:nvPr/>
        </p:nvGrpSpPr>
        <p:grpSpPr>
          <a:xfrm>
            <a:off x="4525320" y="1348030"/>
            <a:ext cx="3215826" cy="488307"/>
            <a:chOff x="4357092" y="1347614"/>
            <a:chExt cx="3215268" cy="488156"/>
          </a:xfrm>
        </p:grpSpPr>
        <p:sp>
          <p:nvSpPr>
            <p:cNvPr id="1048595" name="MH_SubTitle_1"/>
            <p:cNvSpPr txBox="1"/>
            <p:nvPr>
              <p:custDataLst>
                <p:tags r:id="rId16"/>
              </p:custDataLst>
            </p:nvPr>
          </p:nvSpPr>
          <p:spPr>
            <a:xfrm>
              <a:off x="5391574" y="1485997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需求文档的签订</a:t>
              </a:r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38" name="组合 2"/>
            <p:cNvGrpSpPr/>
            <p:nvPr/>
          </p:nvGrpSpPr>
          <p:grpSpPr>
            <a:xfrm>
              <a:off x="4357092" y="1347614"/>
              <a:ext cx="802436" cy="488156"/>
              <a:chOff x="6127160" y="2096130"/>
              <a:chExt cx="1128426" cy="686432"/>
            </a:xfrm>
          </p:grpSpPr>
          <p:cxnSp>
            <p:nvCxnSpPr>
              <p:cNvPr id="3145728" name="MH_Other_1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6525624" y="2096130"/>
                <a:ext cx="729962" cy="686432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6" name="MH_Other_2"/>
              <p:cNvSpPr/>
              <p:nvPr>
                <p:custDataLst>
                  <p:tags r:id="rId18"/>
                </p:custDataLst>
              </p:nvPr>
            </p:nvSpPr>
            <p:spPr>
              <a:xfrm>
                <a:off x="6145577" y="2497943"/>
                <a:ext cx="532403" cy="242763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597" name="MH_Other_3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27160" y="2108477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da-DK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A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39" name="组合 24"/>
          <p:cNvGrpSpPr/>
          <p:nvPr/>
        </p:nvGrpSpPr>
        <p:grpSpPr>
          <a:xfrm>
            <a:off x="4525320" y="2092004"/>
            <a:ext cx="3215826" cy="488307"/>
            <a:chOff x="4357092" y="2091358"/>
            <a:chExt cx="3215268" cy="488156"/>
          </a:xfrm>
        </p:grpSpPr>
        <p:sp>
          <p:nvSpPr>
            <p:cNvPr id="1048598" name="MH_SubTitle_2"/>
            <p:cNvSpPr txBox="1"/>
            <p:nvPr>
              <p:custDataLst>
                <p:tags r:id="rId12"/>
              </p:custDataLst>
            </p:nvPr>
          </p:nvSpPr>
          <p:spPr>
            <a:xfrm>
              <a:off x="5391574" y="2229344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草拟合同讨论过程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0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3145729" name="MH_Other_4"/>
              <p:cNvCxnSpPr/>
              <p:nvPr>
                <p:custDataLst>
                  <p:tags r:id="rId13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599" name="MH_Other_5"/>
              <p:cNvSpPr/>
              <p:nvPr>
                <p:custDataLst>
                  <p:tags r:id="rId14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0" name="MH_Other_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27160" y="3154868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B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grpSp>
        <p:nvGrpSpPr>
          <p:cNvPr id="41" name="组合 25"/>
          <p:cNvGrpSpPr/>
          <p:nvPr/>
        </p:nvGrpSpPr>
        <p:grpSpPr>
          <a:xfrm>
            <a:off x="4525320" y="2835975"/>
            <a:ext cx="3215826" cy="488307"/>
            <a:chOff x="4357092" y="2835101"/>
            <a:chExt cx="3215268" cy="488156"/>
          </a:xfrm>
        </p:grpSpPr>
        <p:sp>
          <p:nvSpPr>
            <p:cNvPr id="1048601" name="MH_SubTitle_3"/>
            <p:cNvSpPr txBox="1"/>
            <p:nvPr>
              <p:custDataLst>
                <p:tags r:id="rId8"/>
              </p:custDataLst>
            </p:nvPr>
          </p:nvSpPr>
          <p:spPr>
            <a:xfrm>
              <a:off x="5391574" y="2972623"/>
              <a:ext cx="2180786" cy="123073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endParaRPr lang="zh-CN" altLang="en-US" sz="8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2" name="组合 7"/>
            <p:cNvGrpSpPr/>
            <p:nvPr/>
          </p:nvGrpSpPr>
          <p:grpSpPr>
            <a:xfrm>
              <a:off x="4357092" y="2835101"/>
              <a:ext cx="802436" cy="488156"/>
              <a:chOff x="6127160" y="4187237"/>
              <a:chExt cx="1128426" cy="686432"/>
            </a:xfrm>
          </p:grpSpPr>
          <p:cxnSp>
            <p:nvCxnSpPr>
              <p:cNvPr id="3145730" name="MH_Other_7"/>
              <p:cNvCxnSpPr/>
              <p:nvPr>
                <p:custDataLst>
                  <p:tags r:id="rId9"/>
                </p:custDataLst>
              </p:nvPr>
            </p:nvCxnSpPr>
            <p:spPr>
              <a:xfrm flipH="1">
                <a:off x="6525624" y="4187237"/>
                <a:ext cx="729962" cy="686432"/>
              </a:xfrm>
              <a:prstGeom prst="line">
                <a:avLst/>
              </a:prstGeom>
              <a:ln w="127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8602" name="MH_Other_8"/>
              <p:cNvSpPr/>
              <p:nvPr>
                <p:custDataLst>
                  <p:tags r:id="rId10"/>
                </p:custDataLst>
              </p:nvPr>
            </p:nvSpPr>
            <p:spPr>
              <a:xfrm>
                <a:off x="6145577" y="4589050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1048603" name="MH_Other_9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127160" y="4199584"/>
                <a:ext cx="565888" cy="3894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C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</p:grpSp>
      </p:grpSp>
      <p:sp>
        <p:nvSpPr>
          <p:cNvPr id="1048604" name="MH_SubTitle_4"/>
          <p:cNvSpPr txBox="1"/>
          <p:nvPr>
            <p:custDataLst>
              <p:tags r:id="rId3"/>
            </p:custDataLst>
          </p:nvPr>
        </p:nvSpPr>
        <p:spPr>
          <a:xfrm>
            <a:off x="5572132" y="2929009"/>
            <a:ext cx="2181164" cy="2768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lvl="0"/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合同内容整理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grpSp>
        <p:nvGrpSpPr>
          <p:cNvPr id="2" name="组合 24"/>
          <p:cNvGrpSpPr/>
          <p:nvPr/>
        </p:nvGrpSpPr>
        <p:grpSpPr>
          <a:xfrm>
            <a:off x="4508810" y="3510594"/>
            <a:ext cx="3215826" cy="488307"/>
            <a:chOff x="4357092" y="2091358"/>
            <a:chExt cx="3215268" cy="488156"/>
          </a:xfrm>
        </p:grpSpPr>
        <p:sp>
          <p:nvSpPr>
            <p:cNvPr id="3" name="MH_SubTitle_2"/>
            <p:cNvSpPr txBox="1"/>
            <p:nvPr>
              <p:custDataLst>
                <p:tags r:id="rId4"/>
              </p:custDataLst>
            </p:nvPr>
          </p:nvSpPr>
          <p:spPr>
            <a:xfrm>
              <a:off x="5391574" y="2229344"/>
              <a:ext cx="2180786" cy="27677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/>
            <a:p>
              <a:pPr lvl="0"/>
              <a:r>
                <a:rPr lang="zh-CN" altLang="en-US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rPr>
                <a:t>总结</a:t>
              </a:r>
              <a:endParaRPr lang="zh-CN" alt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endParaRPr>
            </a:p>
          </p:txBody>
        </p:sp>
        <p:grpSp>
          <p:nvGrpSpPr>
            <p:cNvPr id="4" name="组合 6"/>
            <p:cNvGrpSpPr/>
            <p:nvPr/>
          </p:nvGrpSpPr>
          <p:grpSpPr>
            <a:xfrm>
              <a:off x="4357092" y="2091358"/>
              <a:ext cx="802436" cy="488156"/>
              <a:chOff x="6127160" y="3142521"/>
              <a:chExt cx="1128426" cy="686432"/>
            </a:xfrm>
          </p:grpSpPr>
          <p:cxnSp>
            <p:nvCxnSpPr>
              <p:cNvPr id="5" name="MH_Other_4"/>
              <p:cNvCxnSpPr/>
              <p:nvPr>
                <p:custDataLst>
                  <p:tags r:id="rId5"/>
                </p:custDataLst>
              </p:nvPr>
            </p:nvCxnSpPr>
            <p:spPr>
              <a:xfrm flipH="1">
                <a:off x="6525624" y="3142521"/>
                <a:ext cx="729962" cy="686432"/>
              </a:xfrm>
              <a:prstGeom prst="line">
                <a:avLst/>
              </a:prstGeom>
              <a:ln w="127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MH_Other_5"/>
              <p:cNvSpPr/>
              <p:nvPr>
                <p:custDataLst>
                  <p:tags r:id="rId6"/>
                </p:custDataLst>
              </p:nvPr>
            </p:nvSpPr>
            <p:spPr>
              <a:xfrm>
                <a:off x="6145577" y="3544334"/>
                <a:ext cx="532403" cy="241088"/>
              </a:xfrm>
              <a:custGeom>
                <a:avLst/>
                <a:gdLst>
                  <a:gd name="connsiteX0" fmla="*/ 0 w 928918"/>
                  <a:gd name="connsiteY0" fmla="*/ 0 h 459023"/>
                  <a:gd name="connsiteX1" fmla="*/ 928918 w 928918"/>
                  <a:gd name="connsiteY1" fmla="*/ 0 h 459023"/>
                  <a:gd name="connsiteX2" fmla="*/ 464459 w 928918"/>
                  <a:gd name="connsiteY2" fmla="*/ 459023 h 45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28918" h="459023">
                    <a:moveTo>
                      <a:pt x="0" y="0"/>
                    </a:moveTo>
                    <a:lnTo>
                      <a:pt x="928918" y="0"/>
                    </a:lnTo>
                    <a:lnTo>
                      <a:pt x="464459" y="45902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5933" anchor="ctr">
                <a:normAutofit fontScale="70000" lnSpcReduction="20000"/>
              </a:bodyPr>
              <a:lstStyle/>
              <a:p>
                <a:pPr algn="ctr"/>
                <a:endPara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ea typeface="微软雅黑" pitchFamily="34" charset="-122"/>
                  <a:sym typeface="Arial" pitchFamily="34" charset="0"/>
                </a:endParaRPr>
              </a:p>
            </p:txBody>
          </p:sp>
          <p:sp>
            <p:nvSpPr>
              <p:cNvPr id="7" name="MH_Other_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127160" y="3155141"/>
                <a:ext cx="565888" cy="3891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b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 algn="ctr"/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Arial" pitchFamily="34" charset="0"/>
                    <a:ea typeface="微软雅黑" pitchFamily="34" charset="-122"/>
                    <a:sym typeface="Arial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610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1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612" name="矩形 28"/>
          <p:cNvSpPr/>
          <p:nvPr/>
        </p:nvSpPr>
        <p:spPr>
          <a:xfrm>
            <a:off x="2506980" y="2325370"/>
            <a:ext cx="3119755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需求文档的签订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0"/>
            <a:ext cx="2928958" cy="107155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7158" y="358123"/>
            <a:ext cx="1783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需求文档的签订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5852" y="1429693"/>
            <a:ext cx="6500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1.  10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15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日我们第一次到了金贝壳涂料的店铺里，因为老板正在进行店铺的搬迁没有时间与我们签订。</a:t>
            </a: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lvl="1"/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2.  10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月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17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因为李佩珍与王叶出门有事，安排了其他三个去签订需求文档，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但由于一些原因，最终我们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的需求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文档未能</a:t>
            </a: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sym typeface="Arial" pitchFamily="34" charset="0"/>
              </a:rPr>
              <a:t>成功签订。</a:t>
            </a:r>
          </a:p>
          <a:p>
            <a:endParaRPr lang="zh-CN" altLang="en-US" dirty="0" smtClean="0">
              <a:solidFill>
                <a:schemeClr val="bg1">
                  <a:lumMod val="50000"/>
                </a:schemeClr>
              </a:solidFill>
              <a:sym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13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4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5" name="矩形 28"/>
          <p:cNvSpPr/>
          <p:nvPr/>
        </p:nvSpPr>
        <p:spPr>
          <a:xfrm>
            <a:off x="2248535" y="2357120"/>
            <a:ext cx="3521710" cy="492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草拟合同讨论过程</a:t>
            </a:r>
            <a:endParaRPr lang="zh-CN" altLang="en-US" sz="1100" b="1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16" name="TextBox 11"/>
          <p:cNvSpPr txBox="1"/>
          <p:nvPr/>
        </p:nvSpPr>
        <p:spPr>
          <a:xfrm>
            <a:off x="2555776" y="2686158"/>
            <a:ext cx="12311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21920" lvl="1" indent="-121920">
              <a:buFont typeface="Arial" pitchFamily="34" charset="0"/>
              <a:buChar char="•"/>
            </a:pP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105908"/>
            <a:ext cx="2000263" cy="96564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925809" y="510129"/>
            <a:ext cx="316366" cy="369332"/>
            <a:chOff x="4400134" y="1065982"/>
            <a:chExt cx="316409" cy="369331"/>
          </a:xfrm>
          <a:solidFill>
            <a:srgbClr val="F83003"/>
          </a:solidFill>
        </p:grpSpPr>
        <p:sp>
          <p:nvSpPr>
            <p:cNvPr id="3" name="椭圆 2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400134" y="1065982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itchFamily="34" charset="-122"/>
                </a:rPr>
                <a:t>1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47470" y="399415"/>
            <a:ext cx="1097280" cy="447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课堂讨论</a:t>
            </a:r>
          </a:p>
        </p:txBody>
      </p:sp>
      <p:pic>
        <p:nvPicPr>
          <p:cNvPr id="8" name="图片 7" descr="QQ图片201710172041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90" y="1296670"/>
            <a:ext cx="4190365" cy="3143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678170" y="2391410"/>
            <a:ext cx="2708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在课堂上讨论了合同要包含哪些大致内容和项目费用怎么写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1" y="142858"/>
            <a:ext cx="2000264" cy="921460"/>
          </a:xfrm>
          <a:prstGeom prst="rect">
            <a:avLst/>
          </a:prstGeom>
        </p:spPr>
      </p:pic>
      <p:grpSp>
        <p:nvGrpSpPr>
          <p:cNvPr id="10" name="组合 4"/>
          <p:cNvGrpSpPr/>
          <p:nvPr/>
        </p:nvGrpSpPr>
        <p:grpSpPr>
          <a:xfrm>
            <a:off x="997564" y="501316"/>
            <a:ext cx="316366" cy="369332"/>
            <a:chOff x="4400134" y="1060384"/>
            <a:chExt cx="316409" cy="369331"/>
          </a:xfrm>
          <a:solidFill>
            <a:srgbClr val="0070C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4" y="1060384"/>
              <a:ext cx="301686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微软雅黑" pitchFamily="34" charset="-122"/>
                </a:rPr>
                <a:t>2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347470" y="399415"/>
            <a:ext cx="1107996" cy="41735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 smtClean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课后会议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charset="0"/>
              <a:ea typeface="微软雅黑" charset="0"/>
            </a:endParaRPr>
          </a:p>
        </p:txBody>
      </p:sp>
      <p:pic>
        <p:nvPicPr>
          <p:cNvPr id="14" name="图片 13" descr="QQ图片201710172057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85" y="1337310"/>
            <a:ext cx="4090670" cy="30683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473065" y="2323465"/>
            <a:ext cx="3383280" cy="640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课后在求实楼开会</a:t>
            </a:r>
          </a:p>
          <a:p>
            <a:r>
              <a:rPr lang="zh-CN" altLang="en-US">
                <a:solidFill>
                  <a:schemeClr val="bg1">
                    <a:lumMod val="50000"/>
                  </a:schemeClr>
                </a:solidFill>
              </a:rPr>
              <a:t>组长安排了每个人要完成的工作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u=3352063252,2028814426&amp;fm=27&amp;gp=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9" y="214296"/>
            <a:ext cx="1860892" cy="857256"/>
          </a:xfrm>
          <a:prstGeom prst="rect">
            <a:avLst/>
          </a:prstGeom>
        </p:spPr>
      </p:pic>
      <p:grpSp>
        <p:nvGrpSpPr>
          <p:cNvPr id="3" name="组合 4"/>
          <p:cNvGrpSpPr/>
          <p:nvPr/>
        </p:nvGrpSpPr>
        <p:grpSpPr>
          <a:xfrm>
            <a:off x="997563" y="501316"/>
            <a:ext cx="316367" cy="369332"/>
            <a:chOff x="4400133" y="1060384"/>
            <a:chExt cx="316410" cy="369331"/>
          </a:xfrm>
          <a:solidFill>
            <a:srgbClr val="00B0F0"/>
          </a:solidFill>
        </p:grpSpPr>
        <p:sp>
          <p:nvSpPr>
            <p:cNvPr id="11" name="椭圆 5"/>
            <p:cNvSpPr/>
            <p:nvPr/>
          </p:nvSpPr>
          <p:spPr>
            <a:xfrm>
              <a:off x="4417853" y="1095705"/>
              <a:ext cx="298690" cy="29869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12" tIns="45706" rIns="91412" bIns="45706" numCol="1" anchor="t" anchorCtr="0" compatLnSpc="1"/>
            <a:lstStyle/>
            <a:p>
              <a:endPara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itchFamily="34" charset="-122"/>
              </a:endParaRPr>
            </a:p>
          </p:txBody>
        </p:sp>
        <p:sp>
          <p:nvSpPr>
            <p:cNvPr id="12" name="TextBox 6"/>
            <p:cNvSpPr txBox="1"/>
            <p:nvPr/>
          </p:nvSpPr>
          <p:spPr>
            <a:xfrm>
              <a:off x="4400133" y="1060384"/>
              <a:ext cx="301686" cy="369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solidFill>
                    <a:schemeClr val="bg1"/>
                  </a:solidFill>
                  <a:ea typeface="微软雅黑" pitchFamily="34" charset="-122"/>
                </a:rPr>
                <a:t>3</a:t>
              </a:r>
              <a:endParaRPr lang="zh-CN" altLang="en-US" sz="18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549650" y="1527175"/>
            <a:ext cx="5669915" cy="2303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王叶：改需求文档，整理合同</a:t>
            </a: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李佩珍：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制作</a:t>
            </a: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周喜才：合同内容（甲方乙方，项目内容，双方的权利）</a:t>
            </a: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潘涛：合同内容（双方的义务，项目流程，项目时间）</a:t>
            </a:r>
          </a:p>
          <a:p>
            <a:endParaRPr lang="en-US" altLang="zh-CN" sz="1600" dirty="0" smtClean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谢育珑：合同内容（项目费用，补充协议及附件，违约责任）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47470" y="399415"/>
            <a:ext cx="1097280" cy="4476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charset="0"/>
                <a:ea typeface="微软雅黑" charset="0"/>
              </a:rPr>
              <a:t>工作安排</a:t>
            </a:r>
          </a:p>
        </p:txBody>
      </p:sp>
      <p:pic>
        <p:nvPicPr>
          <p:cNvPr id="5" name="图片 4" descr="QQ图片20171017214620"/>
          <p:cNvPicPr>
            <a:picLocks noChangeAspect="1"/>
          </p:cNvPicPr>
          <p:nvPr/>
        </p:nvPicPr>
        <p:blipFill>
          <a:blip r:embed="rId3"/>
          <a:srcRect l="-2147" r="16063"/>
          <a:stretch>
            <a:fillRect/>
          </a:stretch>
        </p:blipFill>
        <p:spPr>
          <a:xfrm rot="5400000">
            <a:off x="102870" y="1234440"/>
            <a:ext cx="3625850" cy="322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图片 9" descr="C:\Users\Administrator\Desktop\未标题-2.jpg未标题-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4" y="0"/>
            <a:ext cx="9142730" cy="5143500"/>
          </a:xfrm>
          <a:prstGeom prst="rect">
            <a:avLst/>
          </a:prstGeom>
        </p:spPr>
      </p:pic>
      <p:sp>
        <p:nvSpPr>
          <p:cNvPr id="1048775" name="任意多边形 26"/>
          <p:cNvSpPr/>
          <p:nvPr>
            <p:custDataLst>
              <p:tags r:id="rId1"/>
            </p:custDataLst>
          </p:nvPr>
        </p:nvSpPr>
        <p:spPr>
          <a:xfrm>
            <a:off x="3783210" y="1716101"/>
            <a:ext cx="2507617" cy="1711300"/>
          </a:xfrm>
          <a:custGeom>
            <a:avLst/>
            <a:gdLst>
              <a:gd name="connsiteX0" fmla="*/ 0 w 2219325"/>
              <a:gd name="connsiteY0" fmla="*/ 0 h 1514475"/>
              <a:gd name="connsiteX1" fmla="*/ 2219325 w 2219325"/>
              <a:gd name="connsiteY1" fmla="*/ 0 h 1514475"/>
              <a:gd name="connsiteX2" fmla="*/ 2219325 w 2219325"/>
              <a:gd name="connsiteY2" fmla="*/ 1514475 h 1514475"/>
              <a:gd name="connsiteX3" fmla="*/ 0 w 2219325"/>
              <a:gd name="connsiteY3" fmla="*/ 1514475 h 1514475"/>
              <a:gd name="connsiteX4" fmla="*/ 0 w 2219325"/>
              <a:gd name="connsiteY4" fmla="*/ 1214437 h 1514475"/>
              <a:gd name="connsiteX5" fmla="*/ 238125 w 2219325"/>
              <a:gd name="connsiteY5" fmla="*/ 1214437 h 1514475"/>
              <a:gd name="connsiteX6" fmla="*/ 238125 w 2219325"/>
              <a:gd name="connsiteY6" fmla="*/ 300037 h 1514475"/>
              <a:gd name="connsiteX7" fmla="*/ 0 w 2219325"/>
              <a:gd name="connsiteY7" fmla="*/ 300037 h 1514475"/>
              <a:gd name="connsiteX0-1" fmla="*/ 238125 w 2219325"/>
              <a:gd name="connsiteY0-2" fmla="*/ 300037 h 1514475"/>
              <a:gd name="connsiteX1-3" fmla="*/ 0 w 2219325"/>
              <a:gd name="connsiteY1-4" fmla="*/ 300037 h 1514475"/>
              <a:gd name="connsiteX2-5" fmla="*/ 0 w 2219325"/>
              <a:gd name="connsiteY2-6" fmla="*/ 0 h 1514475"/>
              <a:gd name="connsiteX3-7" fmla="*/ 2219325 w 2219325"/>
              <a:gd name="connsiteY3-8" fmla="*/ 0 h 1514475"/>
              <a:gd name="connsiteX4-9" fmla="*/ 2219325 w 2219325"/>
              <a:gd name="connsiteY4-10" fmla="*/ 1514475 h 1514475"/>
              <a:gd name="connsiteX5-11" fmla="*/ 0 w 2219325"/>
              <a:gd name="connsiteY5-12" fmla="*/ 1514475 h 1514475"/>
              <a:gd name="connsiteX6-13" fmla="*/ 0 w 2219325"/>
              <a:gd name="connsiteY6-14" fmla="*/ 1214437 h 1514475"/>
              <a:gd name="connsiteX7-15" fmla="*/ 238125 w 2219325"/>
              <a:gd name="connsiteY7-16" fmla="*/ 1214437 h 1514475"/>
              <a:gd name="connsiteX8" fmla="*/ 329565 w 2219325"/>
              <a:gd name="connsiteY8" fmla="*/ 391477 h 1514475"/>
              <a:gd name="connsiteX0-17" fmla="*/ 0 w 2219325"/>
              <a:gd name="connsiteY0-18" fmla="*/ 300037 h 1514475"/>
              <a:gd name="connsiteX1-19" fmla="*/ 0 w 2219325"/>
              <a:gd name="connsiteY1-20" fmla="*/ 0 h 1514475"/>
              <a:gd name="connsiteX2-21" fmla="*/ 2219325 w 2219325"/>
              <a:gd name="connsiteY2-22" fmla="*/ 0 h 1514475"/>
              <a:gd name="connsiteX3-23" fmla="*/ 2219325 w 2219325"/>
              <a:gd name="connsiteY3-24" fmla="*/ 1514475 h 1514475"/>
              <a:gd name="connsiteX4-25" fmla="*/ 0 w 2219325"/>
              <a:gd name="connsiteY4-26" fmla="*/ 1514475 h 1514475"/>
              <a:gd name="connsiteX5-27" fmla="*/ 0 w 2219325"/>
              <a:gd name="connsiteY5-28" fmla="*/ 1214437 h 1514475"/>
              <a:gd name="connsiteX6-29" fmla="*/ 238125 w 2219325"/>
              <a:gd name="connsiteY6-30" fmla="*/ 1214437 h 1514475"/>
              <a:gd name="connsiteX7-31" fmla="*/ 329565 w 2219325"/>
              <a:gd name="connsiteY7-32" fmla="*/ 391477 h 1514475"/>
              <a:gd name="connsiteX0-33" fmla="*/ 0 w 2219325"/>
              <a:gd name="connsiteY0-34" fmla="*/ 300037 h 1514475"/>
              <a:gd name="connsiteX1-35" fmla="*/ 0 w 2219325"/>
              <a:gd name="connsiteY1-36" fmla="*/ 0 h 1514475"/>
              <a:gd name="connsiteX2-37" fmla="*/ 2219325 w 2219325"/>
              <a:gd name="connsiteY2-38" fmla="*/ 0 h 1514475"/>
              <a:gd name="connsiteX3-39" fmla="*/ 2219325 w 2219325"/>
              <a:gd name="connsiteY3-40" fmla="*/ 1514475 h 1514475"/>
              <a:gd name="connsiteX4-41" fmla="*/ 0 w 2219325"/>
              <a:gd name="connsiteY4-42" fmla="*/ 1514475 h 1514475"/>
              <a:gd name="connsiteX5-43" fmla="*/ 0 w 2219325"/>
              <a:gd name="connsiteY5-44" fmla="*/ 1214437 h 1514475"/>
              <a:gd name="connsiteX6-45" fmla="*/ 238125 w 2219325"/>
              <a:gd name="connsiteY6-46" fmla="*/ 1214437 h 1514475"/>
              <a:gd name="connsiteX0-47" fmla="*/ 0 w 2219325"/>
              <a:gd name="connsiteY0-48" fmla="*/ 300037 h 1514475"/>
              <a:gd name="connsiteX1-49" fmla="*/ 0 w 2219325"/>
              <a:gd name="connsiteY1-50" fmla="*/ 0 h 1514475"/>
              <a:gd name="connsiteX2-51" fmla="*/ 2219325 w 2219325"/>
              <a:gd name="connsiteY2-52" fmla="*/ 0 h 1514475"/>
              <a:gd name="connsiteX3-53" fmla="*/ 2219325 w 2219325"/>
              <a:gd name="connsiteY3-54" fmla="*/ 1514475 h 1514475"/>
              <a:gd name="connsiteX4-55" fmla="*/ 0 w 2219325"/>
              <a:gd name="connsiteY4-56" fmla="*/ 1514475 h 1514475"/>
              <a:gd name="connsiteX5-57" fmla="*/ 0 w 2219325"/>
              <a:gd name="connsiteY5-58" fmla="*/ 1214437 h 15144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219325" h="1514475">
                <a:moveTo>
                  <a:pt x="0" y="300037"/>
                </a:moveTo>
                <a:lnTo>
                  <a:pt x="0" y="0"/>
                </a:lnTo>
                <a:lnTo>
                  <a:pt x="2219325" y="0"/>
                </a:lnTo>
                <a:lnTo>
                  <a:pt x="2219325" y="1514475"/>
                </a:lnTo>
                <a:lnTo>
                  <a:pt x="0" y="1514475"/>
                </a:lnTo>
                <a:lnTo>
                  <a:pt x="0" y="1214437"/>
                </a:lnTo>
              </a:path>
            </a:pathLst>
          </a:cu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/>
            <a:endParaRPr lang="zh-CN" altLang="en-US" sz="28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6" name="文本框 6"/>
          <p:cNvSpPr txBox="1"/>
          <p:nvPr>
            <p:custDataLst>
              <p:tags r:id="rId2"/>
            </p:custDataLst>
          </p:nvPr>
        </p:nvSpPr>
        <p:spPr>
          <a:xfrm>
            <a:off x="5770110" y="1815436"/>
            <a:ext cx="408968" cy="1512630"/>
          </a:xfrm>
          <a:prstGeom prst="rect">
            <a:avLst/>
          </a:prstGeom>
          <a:noFill/>
        </p:spPr>
        <p:txBody>
          <a:bodyPr vert="vert" lIns="0" tIns="0" rIns="0" bIns="0" anchor="ctr"/>
          <a:lstStyle/>
          <a:p>
            <a:pPr algn="ctr"/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PART</a:t>
            </a:r>
            <a:endParaRPr lang="zh-CN" altLang="en-US" sz="3100" dirty="0">
              <a:solidFill>
                <a:schemeClr val="bg1">
                  <a:lumMod val="50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048777" name="矩形 28"/>
          <p:cNvSpPr/>
          <p:nvPr/>
        </p:nvSpPr>
        <p:spPr>
          <a:xfrm>
            <a:off x="2643174" y="2285998"/>
            <a:ext cx="2819320" cy="521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微软雅黑" pitchFamily="34" charset="-122"/>
                <a:sym typeface="Arial" pitchFamily="34" charset="0"/>
              </a:rPr>
              <a:t>合同内容整理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 pitchFamily="34" charset="0"/>
              <a:ea typeface="微软雅黑" pitchFamily="34" charset="-122"/>
              <a:sym typeface="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Freeform 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503"/>
  <p:tag name="MH_LIBRARY" val="GRAPHIC"/>
  <p:tag name="MH_ORDER" val="TextBox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725"/>
  <p:tag name="MH_LIBRARY" val="GRAPHIC"/>
  <p:tag name="MH_TYPE" val="Other"/>
  <p:tag name="MH_ORDER" val="7"/>
</p:tagLst>
</file>

<file path=ppt/theme/theme1.xml><?xml version="1.0" encoding="utf-8"?>
<a:theme xmlns:a="http://schemas.openxmlformats.org/drawingml/2006/main" name="Office 主题​​">
  <a:themeElements>
    <a:clrScheme name="自定义 1145">
      <a:dk1>
        <a:sysClr val="windowText" lastClr="000000"/>
      </a:dk1>
      <a:lt1>
        <a:sysClr val="window" lastClr="FFFFFF"/>
      </a:lt1>
      <a:dk2>
        <a:srgbClr val="69676D"/>
      </a:dk2>
      <a:lt2>
        <a:srgbClr val="7F7F7F"/>
      </a:lt2>
      <a:accent1>
        <a:srgbClr val="139D5F"/>
      </a:accent1>
      <a:accent2>
        <a:srgbClr val="6BB1C9"/>
      </a:accent2>
      <a:accent3>
        <a:srgbClr val="139D5F"/>
      </a:accent3>
      <a:accent4>
        <a:srgbClr val="6BB1C9"/>
      </a:accent4>
      <a:accent5>
        <a:srgbClr val="139D5F"/>
      </a:accent5>
      <a:accent6>
        <a:srgbClr val="6BB1C9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308</Words>
  <Application>WPS 演示</Application>
  <PresentationFormat>全屏显示(16:9)</PresentationFormat>
  <Paragraphs>60</Paragraphs>
  <Slides>15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多彩年度工作总结</dc:title>
  <dc:creator>USER</dc:creator>
  <cp:lastModifiedBy>王叶</cp:lastModifiedBy>
  <cp:revision>35</cp:revision>
  <dcterms:created xsi:type="dcterms:W3CDTF">2014-11-08T09:07:00Z</dcterms:created>
  <dcterms:modified xsi:type="dcterms:W3CDTF">2017-10-17T19:09:56Z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