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85" r:id="rId6"/>
    <p:sldId id="262" r:id="rId7"/>
    <p:sldId id="263" r:id="rId8"/>
    <p:sldId id="267" r:id="rId9"/>
    <p:sldId id="283" r:id="rId10"/>
    <p:sldId id="284" r:id="rId11"/>
    <p:sldId id="268" r:id="rId12"/>
    <p:sldId id="271" r:id="rId13"/>
    <p:sldId id="272" r:id="rId14"/>
    <p:sldId id="275" r:id="rId15"/>
    <p:sldId id="28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346"/>
    <a:srgbClr val="1C1C1C"/>
    <a:srgbClr val="F7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C6F0-B5B9-4E5B-BE48-682C293DE264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F86D4-CD65-4638-B5DE-85256906A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80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9097-F538-4996-AD85-B9AE779776D6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672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09345" y="2368028"/>
            <a:ext cx="49580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需求文档项目汇报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11334" y="3919122"/>
            <a:ext cx="37540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汇报人：蚁行团队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2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3770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洽谈过程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组合 103"/>
          <p:cNvGrpSpPr/>
          <p:nvPr/>
        </p:nvGrpSpPr>
        <p:grpSpPr>
          <a:xfrm>
            <a:off x="839470" y="596175"/>
            <a:ext cx="5514340" cy="5514340"/>
            <a:chOff x="3256280" y="4098925"/>
            <a:chExt cx="5514340" cy="5514340"/>
          </a:xfrm>
        </p:grpSpPr>
        <p:pic>
          <p:nvPicPr>
            <p:cNvPr id="105" name="Frame Mock U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6280" y="4098925"/>
              <a:ext cx="5514340" cy="5514340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106" name="图片 105" descr="C:\Users\ASUS\Desktop\3][[NVX61$]H@0{ORQN4_70.jpg3][[NVX61$]H@0{ORQN4_7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305300" y="5928678"/>
              <a:ext cx="3029585" cy="1703705"/>
            </a:xfrm>
            <a:custGeom>
              <a:avLst/>
              <a:gdLst>
                <a:gd name="connsiteX0" fmla="*/ 0 w 3995737"/>
                <a:gd name="connsiteY0" fmla="*/ 0 h 2843212"/>
                <a:gd name="connsiteX1" fmla="*/ 3995737 w 3995737"/>
                <a:gd name="connsiteY1" fmla="*/ 0 h 2843212"/>
                <a:gd name="connsiteX2" fmla="*/ 3995737 w 3995737"/>
                <a:gd name="connsiteY2" fmla="*/ 2843212 h 2843212"/>
                <a:gd name="connsiteX3" fmla="*/ 0 w 3995737"/>
                <a:gd name="connsiteY3" fmla="*/ 2843212 h 284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5737" h="2843212">
                  <a:moveTo>
                    <a:pt x="0" y="0"/>
                  </a:moveTo>
                  <a:lnTo>
                    <a:pt x="3995737" y="0"/>
                  </a:lnTo>
                  <a:lnTo>
                    <a:pt x="3995737" y="2843212"/>
                  </a:lnTo>
                  <a:lnTo>
                    <a:pt x="0" y="2843212"/>
                  </a:lnTo>
                  <a:close/>
                </a:path>
              </a:pathLst>
            </a:custGeom>
          </p:spPr>
        </p:pic>
      </p:grpSp>
      <p:grpSp>
        <p:nvGrpSpPr>
          <p:cNvPr id="2" name="组合 1"/>
          <p:cNvGrpSpPr/>
          <p:nvPr/>
        </p:nvGrpSpPr>
        <p:grpSpPr>
          <a:xfrm>
            <a:off x="5589905" y="-85815"/>
            <a:ext cx="5514340" cy="5514340"/>
            <a:chOff x="3256280" y="4098925"/>
            <a:chExt cx="5514340" cy="5514340"/>
          </a:xfrm>
        </p:grpSpPr>
        <p:pic>
          <p:nvPicPr>
            <p:cNvPr id="5" name="Frame Mock U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6280" y="4098925"/>
              <a:ext cx="5514340" cy="5514340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6" name="图片 5" descr="C:\Users\ASUS\Desktop\PS1FPLV[K%K2$`5VXX(0}V7.jpgPS1FPLV[K%K2$`5VXX(0}V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482465" y="5810250"/>
              <a:ext cx="3061970" cy="2051050"/>
            </a:xfrm>
            <a:custGeom>
              <a:avLst/>
              <a:gdLst>
                <a:gd name="connsiteX0" fmla="*/ 0 w 3995737"/>
                <a:gd name="connsiteY0" fmla="*/ 0 h 2843212"/>
                <a:gd name="connsiteX1" fmla="*/ 3995737 w 3995737"/>
                <a:gd name="connsiteY1" fmla="*/ 0 h 2843212"/>
                <a:gd name="connsiteX2" fmla="*/ 3995737 w 3995737"/>
                <a:gd name="connsiteY2" fmla="*/ 2843212 h 2843212"/>
                <a:gd name="connsiteX3" fmla="*/ 0 w 3995737"/>
                <a:gd name="connsiteY3" fmla="*/ 2843212 h 284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5737" h="2843212">
                  <a:moveTo>
                    <a:pt x="0" y="0"/>
                  </a:moveTo>
                  <a:lnTo>
                    <a:pt x="3995737" y="0"/>
                  </a:lnTo>
                  <a:lnTo>
                    <a:pt x="3995737" y="2843212"/>
                  </a:lnTo>
                  <a:lnTo>
                    <a:pt x="0" y="2843212"/>
                  </a:lnTo>
                  <a:close/>
                </a:path>
              </a:pathLst>
            </a:custGeom>
          </p:spPr>
        </p:pic>
      </p:grpSp>
      <p:sp>
        <p:nvSpPr>
          <p:cNvPr id="7" name="文本框 6"/>
          <p:cNvSpPr txBox="1"/>
          <p:nvPr/>
        </p:nvSpPr>
        <p:spPr>
          <a:xfrm>
            <a:off x="6295390" y="4855845"/>
            <a:ext cx="484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随后，我们与老板更是对主页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</a:rPr>
              <a:t>栏目、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服务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</a:rPr>
              <a:t>项目展开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了激烈的讨论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425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84905" y="3437651"/>
            <a:ext cx="7632700" cy="1107916"/>
            <a:chOff x="4678045" y="2786539"/>
            <a:chExt cx="7632700" cy="1107916"/>
          </a:xfrm>
        </p:grpSpPr>
        <p:sp>
          <p:nvSpPr>
            <p:cNvPr id="38" name="矩形 60"/>
            <p:cNvSpPr/>
            <p:nvPr/>
          </p:nvSpPr>
          <p:spPr>
            <a:xfrm>
              <a:off x="4678045" y="2786539"/>
              <a:ext cx="7632700" cy="11074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2A346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2A346"/>
                  </a:solidFill>
                  <a:effectLst/>
                  <a:uLnTx/>
                  <a:uFillTx/>
                  <a:cs typeface="+mn-ea"/>
                  <a:sym typeface="+mn-lt"/>
                </a:rPr>
                <a:t>最终方案</a:t>
              </a:r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6727825" y="3495675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TextBox 15"/>
            <p:cNvSpPr txBox="1"/>
            <p:nvPr/>
          </p:nvSpPr>
          <p:spPr>
            <a:xfrm>
              <a:off x="9017000" y="3479800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87620" y="1437640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672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JB@[Y%$KOM~YK[EM@%%SH`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10" y="652780"/>
            <a:ext cx="4620895" cy="5218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72225" y="3200400"/>
            <a:ext cx="4101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经过长达一个多小时的交谈，我们与</a:t>
            </a: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老板最终达成一致！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5974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664826" y="691693"/>
            <a:ext cx="4516657" cy="5239324"/>
            <a:chOff x="7315200" y="1439336"/>
            <a:chExt cx="4021663" cy="4665131"/>
          </a:xfrm>
        </p:grpSpPr>
        <p:sp>
          <p:nvSpPr>
            <p:cNvPr id="55" name="六边形 54"/>
            <p:cNvSpPr/>
            <p:nvPr/>
          </p:nvSpPr>
          <p:spPr>
            <a:xfrm rot="5400000">
              <a:off x="6993466" y="1761070"/>
              <a:ext cx="4665131" cy="4021663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6" name="图片 55" descr="C:\Users\ASUS\Desktop\[GA4%}PO2BW)$_K[Z2%G5MY.png[GA4%}PO2BW)$_K[Z2%G5MY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525385" y="1823511"/>
              <a:ext cx="3425825" cy="3902075"/>
            </a:xfrm>
            <a:custGeom>
              <a:avLst/>
              <a:gdLst>
                <a:gd name="connsiteX0" fmla="*/ 1791866 w 3583733"/>
                <a:gd name="connsiteY0" fmla="*/ 0 h 4157133"/>
                <a:gd name="connsiteX1" fmla="*/ 3583733 w 3583733"/>
                <a:gd name="connsiteY1" fmla="*/ 895934 h 4157133"/>
                <a:gd name="connsiteX2" fmla="*/ 3583733 w 3583733"/>
                <a:gd name="connsiteY2" fmla="*/ 3261200 h 4157133"/>
                <a:gd name="connsiteX3" fmla="*/ 1791866 w 3583733"/>
                <a:gd name="connsiteY3" fmla="*/ 4157133 h 4157133"/>
                <a:gd name="connsiteX4" fmla="*/ 1791865 w 3583733"/>
                <a:gd name="connsiteY4" fmla="*/ 4157133 h 4157133"/>
                <a:gd name="connsiteX5" fmla="*/ 0 w 3583733"/>
                <a:gd name="connsiteY5" fmla="*/ 3261200 h 4157133"/>
                <a:gd name="connsiteX6" fmla="*/ 0 w 3583733"/>
                <a:gd name="connsiteY6" fmla="*/ 895934 h 415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733" h="4157133">
                  <a:moveTo>
                    <a:pt x="1791866" y="0"/>
                  </a:moveTo>
                  <a:lnTo>
                    <a:pt x="3583733" y="895934"/>
                  </a:lnTo>
                  <a:lnTo>
                    <a:pt x="3583733" y="3261200"/>
                  </a:lnTo>
                  <a:lnTo>
                    <a:pt x="1791866" y="4157133"/>
                  </a:lnTo>
                  <a:lnTo>
                    <a:pt x="1791865" y="4157133"/>
                  </a:lnTo>
                  <a:lnTo>
                    <a:pt x="0" y="3261200"/>
                  </a:lnTo>
                  <a:lnTo>
                    <a:pt x="0" y="895934"/>
                  </a:lnTo>
                  <a:close/>
                </a:path>
              </a:pathLst>
            </a:custGeom>
            <a:ln w="5715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组合 59"/>
          <p:cNvGrpSpPr/>
          <p:nvPr/>
        </p:nvGrpSpPr>
        <p:grpSpPr>
          <a:xfrm>
            <a:off x="3782022" y="2107684"/>
            <a:ext cx="543116" cy="689716"/>
            <a:chOff x="3517075" y="2558534"/>
            <a:chExt cx="543116" cy="689716"/>
          </a:xfrm>
        </p:grpSpPr>
        <p:sp>
          <p:nvSpPr>
            <p:cNvPr id="61" name="矩形 60"/>
            <p:cNvSpPr/>
            <p:nvPr/>
          </p:nvSpPr>
          <p:spPr>
            <a:xfrm>
              <a:off x="3750311" y="2558534"/>
              <a:ext cx="30988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517075" y="2879950"/>
              <a:ext cx="30988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672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511208" y="877663"/>
            <a:ext cx="3412610" cy="5282669"/>
            <a:chOff x="7835150" y="1140319"/>
            <a:chExt cx="3412610" cy="5282669"/>
          </a:xfrm>
        </p:grpSpPr>
        <p:pic>
          <p:nvPicPr>
            <p:cNvPr id="51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150" y="1140319"/>
              <a:ext cx="3412610" cy="5282669"/>
            </a:xfrm>
            <a:prstGeom prst="rect">
              <a:avLst/>
            </a:prstGeom>
          </p:spPr>
        </p:pic>
        <p:pic>
          <p:nvPicPr>
            <p:cNvPr id="52" name="图片占位符 4" descr="C:\Users\ASUS\Desktop\Y]00C72$W18VJ96)B`W20~G.pngY]00C72$W18VJ96)B`W20~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991360" y="1918829"/>
              <a:ext cx="3099435" cy="3557270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6742430" y="3393440"/>
            <a:ext cx="3462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我们的需求文档到此算是顺利完工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672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87865" y="2368028"/>
            <a:ext cx="3801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spc="300" dirty="0">
                <a:solidFill>
                  <a:srgbClr val="F2A346"/>
                </a:solidFill>
                <a:latin typeface="Agency FB" panose="020F0502020204030204"/>
                <a:ea typeface="微软雅黑" panose="020B0503020204020204" charset="-122"/>
                <a:cs typeface="+mn-ea"/>
                <a:sym typeface="+mn-lt"/>
              </a:rPr>
              <a:t>谢谢您</a:t>
            </a:r>
            <a:r>
              <a:rPr lang="zh-CN" altLang="en-US" sz="4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F0502020204030204"/>
                <a:ea typeface="微软雅黑" panose="020B0503020204020204" charset="-122"/>
                <a:cs typeface="+mn-ea"/>
                <a:sym typeface="+mn-lt"/>
              </a:rPr>
              <a:t>的欣赏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gency FB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18954" y="3900072"/>
            <a:ext cx="37540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F0502020204030204"/>
                <a:ea typeface="微软雅黑" panose="020B0503020204020204" charset="-122"/>
                <a:cs typeface="+mn-ea"/>
                <a:sym typeface="+mn-lt"/>
              </a:rPr>
              <a:t>汇报人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F0502020204030204"/>
                <a:ea typeface="微软雅黑" panose="020B0503020204020204" charset="-122"/>
                <a:cs typeface="+mn-ea"/>
                <a:sym typeface="+mn-lt"/>
              </a:rPr>
              <a:t>：蚁行团队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20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-85724"/>
            <a:ext cx="12192000" cy="6943724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8091" y="2663011"/>
            <a:ext cx="2076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  <a:endParaRPr kumimoji="0" lang="en-US" altLang="zh-CN" sz="4400" b="1" u="none" strike="noStrike" kern="1200" cap="none" spc="0" normalizeH="0" baseline="0" noProof="0" dirty="0">
              <a:ln>
                <a:noFill/>
              </a:ln>
              <a:solidFill>
                <a:srgbClr val="F2A34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CONENTS</a:t>
            </a:r>
            <a:endParaRPr kumimoji="0" lang="zh-CN" alt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173980" y="1798320"/>
            <a:ext cx="0" cy="26746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809001" y="1798407"/>
            <a:ext cx="3787244" cy="469901"/>
            <a:chOff x="6087677" y="2708677"/>
            <a:chExt cx="3675448" cy="370592"/>
          </a:xfrm>
        </p:grpSpPr>
        <p:sp>
          <p:nvSpPr>
            <p:cNvPr id="23" name="TextBox 119"/>
            <p:cNvSpPr txBox="1"/>
            <p:nvPr/>
          </p:nvSpPr>
          <p:spPr>
            <a:xfrm>
              <a:off x="6087677" y="2788805"/>
              <a:ext cx="2987606" cy="290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b="1" dirty="0">
                  <a:solidFill>
                    <a:srgbClr val="F2A346"/>
                  </a:solidFill>
                  <a:cs typeface="+mn-ea"/>
                  <a:sym typeface="+mn-lt"/>
                </a:rPr>
                <a:t>01</a:t>
              </a:r>
              <a:r>
                <a:rPr lang="zh-CN" altLang="en-US" b="1" dirty="0">
                  <a:solidFill>
                    <a:srgbClr val="F2A346"/>
                  </a:solidFill>
                  <a:cs typeface="+mn-ea"/>
                  <a:sym typeface="+mn-lt"/>
                </a:rPr>
                <a:t>、前期准备</a:t>
              </a:r>
            </a:p>
          </p:txBody>
        </p:sp>
        <p:sp>
          <p:nvSpPr>
            <p:cNvPr id="24" name="Rectangle 120"/>
            <p:cNvSpPr/>
            <p:nvPr/>
          </p:nvSpPr>
          <p:spPr>
            <a:xfrm>
              <a:off x="6169639" y="2708677"/>
              <a:ext cx="3593486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>
                <a:lnSpc>
                  <a:spcPct val="150000"/>
                </a:lnSpc>
              </a:pPr>
              <a:endParaRPr lang="id-ID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39205" y="2034540"/>
            <a:ext cx="2689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757670" y="2777490"/>
            <a:ext cx="2403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b="1" dirty="0">
                <a:solidFill>
                  <a:srgbClr val="F2A346"/>
                </a:solidFill>
                <a:cs typeface="+mn-ea"/>
                <a:sym typeface="+mn-lt"/>
              </a:rPr>
              <a:t>02</a:t>
            </a:r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、洽谈过程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57670" y="3771900"/>
            <a:ext cx="2437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2A346"/>
                </a:solidFill>
                <a:cs typeface="+mn-ea"/>
                <a:sym typeface="+mn-lt"/>
              </a:rPr>
              <a:t>03</a:t>
            </a:r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、最终方案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>
          <a:xfrm>
            <a:off x="-50165" y="0"/>
            <a:ext cx="12192000" cy="3771901"/>
          </a:xfrm>
        </p:spPr>
      </p:pic>
      <p:sp>
        <p:nvSpPr>
          <p:cNvPr id="14" name="矩形 13"/>
          <p:cNvSpPr/>
          <p:nvPr/>
        </p:nvSpPr>
        <p:spPr>
          <a:xfrm>
            <a:off x="-50165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0166" y="-85725"/>
            <a:ext cx="12243031" cy="694372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17102" y="3438525"/>
            <a:ext cx="7657465" cy="1107440"/>
            <a:chOff x="3252152" y="2880215"/>
            <a:chExt cx="7657465" cy="1014240"/>
          </a:xfrm>
        </p:grpSpPr>
        <p:sp>
          <p:nvSpPr>
            <p:cNvPr id="38" name="矩形 60"/>
            <p:cNvSpPr/>
            <p:nvPr/>
          </p:nvSpPr>
          <p:spPr>
            <a:xfrm>
              <a:off x="3252152" y="2880215"/>
              <a:ext cx="7657465" cy="1014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7200" b="1" dirty="0">
                  <a:solidFill>
                    <a:srgbClr val="F2A346"/>
                  </a:solidFill>
                  <a:latin typeface="+mj-ea"/>
                  <a:ea typeface="+mj-ea"/>
                  <a:cs typeface="+mn-ea"/>
                  <a:sym typeface="+mn-lt"/>
                </a:rPr>
                <a:t>前期准备</a:t>
              </a:r>
            </a:p>
          </p:txBody>
        </p:sp>
        <p:sp>
          <p:nvSpPr>
            <p:cNvPr id="39" name="TextBox 65"/>
            <p:cNvSpPr txBox="1"/>
            <p:nvPr/>
          </p:nvSpPr>
          <p:spPr>
            <a:xfrm>
              <a:off x="4624388" y="3495675"/>
              <a:ext cx="1533525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6697980" y="3495675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15"/>
            <p:cNvSpPr txBox="1"/>
            <p:nvPr/>
          </p:nvSpPr>
          <p:spPr>
            <a:xfrm>
              <a:off x="9017000" y="3479800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41850" y="1799311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>
          <a:xfrm>
            <a:off x="0" y="-4445"/>
            <a:ext cx="12192000" cy="3771901"/>
          </a:xfrm>
        </p:spPr>
      </p:pic>
      <p:sp>
        <p:nvSpPr>
          <p:cNvPr id="14" name="矩形 13"/>
          <p:cNvSpPr/>
          <p:nvPr/>
        </p:nvSpPr>
        <p:spPr>
          <a:xfrm>
            <a:off x="0" y="-90169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-90169"/>
            <a:ext cx="12192000" cy="6948169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0763" y="364809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前期准备</a:t>
            </a:r>
          </a:p>
        </p:txBody>
      </p:sp>
      <p:cxnSp>
        <p:nvCxnSpPr>
          <p:cNvPr id="29" name="直接连接符 28"/>
          <p:cNvCxnSpPr>
            <a:cxnSpLocks/>
          </p:cNvCxnSpPr>
          <p:nvPr/>
        </p:nvCxnSpPr>
        <p:spPr>
          <a:xfrm>
            <a:off x="5713761" y="719735"/>
            <a:ext cx="9219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4"/>
          <p:cNvSpPr txBox="1"/>
          <p:nvPr/>
        </p:nvSpPr>
        <p:spPr>
          <a:xfrm>
            <a:off x="4942073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1970441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Placeholder 4"/>
          <p:cNvSpPr txBox="1"/>
          <p:nvPr/>
        </p:nvSpPr>
        <p:spPr>
          <a:xfrm>
            <a:off x="7913705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5" y="1755775"/>
            <a:ext cx="5278755" cy="3822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84085" y="3436620"/>
            <a:ext cx="3740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工欲善其事必先利其器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>
          <a:xfrm>
            <a:off x="0" y="-4445"/>
            <a:ext cx="12192000" cy="3771901"/>
          </a:xfrm>
        </p:spPr>
      </p:pic>
      <p:sp>
        <p:nvSpPr>
          <p:cNvPr id="14" name="矩形 13"/>
          <p:cNvSpPr/>
          <p:nvPr/>
        </p:nvSpPr>
        <p:spPr>
          <a:xfrm>
            <a:off x="0" y="-90169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294" y="-90169"/>
            <a:ext cx="12192000" cy="6948169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0763" y="364809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前期准备</a:t>
            </a:r>
          </a:p>
        </p:txBody>
      </p:sp>
      <p:cxnSp>
        <p:nvCxnSpPr>
          <p:cNvPr id="29" name="直接连接符 28"/>
          <p:cNvCxnSpPr>
            <a:cxnSpLocks/>
          </p:cNvCxnSpPr>
          <p:nvPr/>
        </p:nvCxnSpPr>
        <p:spPr>
          <a:xfrm>
            <a:off x="5713761" y="719735"/>
            <a:ext cx="9219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4"/>
          <p:cNvSpPr txBox="1"/>
          <p:nvPr/>
        </p:nvSpPr>
        <p:spPr>
          <a:xfrm>
            <a:off x="4942073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1970441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Placeholder 4"/>
          <p:cNvSpPr txBox="1"/>
          <p:nvPr/>
        </p:nvSpPr>
        <p:spPr>
          <a:xfrm>
            <a:off x="7913705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26" name="Picture 2" descr="C:\Users\734008057\Desktop\FRYO7_@}Q3B_K~`)LAMNCW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4" y="1519820"/>
            <a:ext cx="3266609" cy="48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2504" y="3497065"/>
            <a:ext cx="539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经过团队的讨论，我们初步确定了需求文档</a:t>
            </a:r>
          </a:p>
        </p:txBody>
      </p:sp>
    </p:spTree>
    <p:extLst>
      <p:ext uri="{BB962C8B-B14F-4D97-AF65-F5344CB8AC3E}">
        <p14:creationId xmlns:p14="http://schemas.microsoft.com/office/powerpoint/2010/main" val="7912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3230" y="46164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前期准备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"/>
          <p:cNvSpPr txBox="1"/>
          <p:nvPr/>
        </p:nvSpPr>
        <p:spPr>
          <a:xfrm>
            <a:off x="6072921" y="4009626"/>
            <a:ext cx="4671279" cy="1024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97656" y="2690494"/>
            <a:ext cx="44107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在行动前，我们团队就已经商量好了</a:t>
            </a:r>
          </a:p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如何提问，从哪些方面提问，如何诱导</a:t>
            </a:r>
          </a:p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老板跟着我们的思路走等等！一切准备好后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我们便开始出发！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-85724"/>
            <a:ext cx="12192129" cy="6426139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62363" y="3040182"/>
            <a:ext cx="8399462" cy="1913690"/>
            <a:chOff x="4624388" y="1980765"/>
            <a:chExt cx="8399462" cy="1913690"/>
          </a:xfrm>
        </p:grpSpPr>
        <p:sp>
          <p:nvSpPr>
            <p:cNvPr id="38" name="矩形 60"/>
            <p:cNvSpPr/>
            <p:nvPr/>
          </p:nvSpPr>
          <p:spPr>
            <a:xfrm>
              <a:off x="5391150" y="1980765"/>
              <a:ext cx="7632700" cy="11074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2A346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A346"/>
                  </a:solidFill>
                  <a:effectLst/>
                  <a:uLnTx/>
                  <a:uFillTx/>
                  <a:cs typeface="+mn-ea"/>
                  <a:sym typeface="+mn-lt"/>
                </a:rPr>
                <a:t>洽谈过程</a:t>
              </a:r>
            </a:p>
          </p:txBody>
        </p:sp>
        <p:sp>
          <p:nvSpPr>
            <p:cNvPr id="39" name="TextBox 65"/>
            <p:cNvSpPr txBox="1"/>
            <p:nvPr/>
          </p:nvSpPr>
          <p:spPr>
            <a:xfrm>
              <a:off x="4624388" y="3495675"/>
              <a:ext cx="1533525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6727825" y="3495675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TextBox 15"/>
            <p:cNvSpPr txBox="1"/>
            <p:nvPr/>
          </p:nvSpPr>
          <p:spPr>
            <a:xfrm>
              <a:off x="9017000" y="3479800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87620" y="1437640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活动运作策划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组合 103"/>
          <p:cNvGrpSpPr/>
          <p:nvPr/>
        </p:nvGrpSpPr>
        <p:grpSpPr>
          <a:xfrm>
            <a:off x="98902" y="190567"/>
            <a:ext cx="6858001" cy="6858001"/>
            <a:chOff x="0" y="107950"/>
            <a:chExt cx="6858001" cy="6858001"/>
          </a:xfrm>
        </p:grpSpPr>
        <p:pic>
          <p:nvPicPr>
            <p:cNvPr id="105" name="Frame Mock U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7950"/>
              <a:ext cx="6858001" cy="6858001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106" name="图片 105" descr="C:\Users\ASUS\Desktop\W638Y79$@O26DV1WJ(DOP%G.jpgW638Y79$@O26DV1WJ(DOP%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3515" y="2429986"/>
              <a:ext cx="3995737" cy="2247265"/>
            </a:xfrm>
            <a:custGeom>
              <a:avLst/>
              <a:gdLst>
                <a:gd name="connsiteX0" fmla="*/ 0 w 3995737"/>
                <a:gd name="connsiteY0" fmla="*/ 0 h 2843212"/>
                <a:gd name="connsiteX1" fmla="*/ 3995737 w 3995737"/>
                <a:gd name="connsiteY1" fmla="*/ 0 h 2843212"/>
                <a:gd name="connsiteX2" fmla="*/ 3995737 w 3995737"/>
                <a:gd name="connsiteY2" fmla="*/ 2843212 h 2843212"/>
                <a:gd name="connsiteX3" fmla="*/ 0 w 3995737"/>
                <a:gd name="connsiteY3" fmla="*/ 2843212 h 284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5737" h="2843212">
                  <a:moveTo>
                    <a:pt x="0" y="0"/>
                  </a:moveTo>
                  <a:lnTo>
                    <a:pt x="3995737" y="0"/>
                  </a:lnTo>
                  <a:lnTo>
                    <a:pt x="3995737" y="2843212"/>
                  </a:lnTo>
                  <a:lnTo>
                    <a:pt x="0" y="2843212"/>
                  </a:lnTo>
                  <a:close/>
                </a:path>
              </a:pathLst>
            </a:custGeom>
          </p:spPr>
        </p:pic>
      </p:grpSp>
      <p:sp>
        <p:nvSpPr>
          <p:cNvPr id="4" name="文本框 3"/>
          <p:cNvSpPr txBox="1"/>
          <p:nvPr/>
        </p:nvSpPr>
        <p:spPr>
          <a:xfrm>
            <a:off x="7052310" y="3280410"/>
            <a:ext cx="3740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经过一段行程后，我们到达目的地</a:t>
            </a:r>
          </a:p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开始与老板进行交流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洽谈过程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组合 103"/>
          <p:cNvGrpSpPr/>
          <p:nvPr/>
        </p:nvGrpSpPr>
        <p:grpSpPr>
          <a:xfrm>
            <a:off x="294005" y="232955"/>
            <a:ext cx="6858001" cy="6858001"/>
            <a:chOff x="2214880" y="1584325"/>
            <a:chExt cx="6858001" cy="6858001"/>
          </a:xfrm>
        </p:grpSpPr>
        <p:pic>
          <p:nvPicPr>
            <p:cNvPr id="105" name="Frame Mock U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4880" y="1584325"/>
              <a:ext cx="6858001" cy="6858001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106" name="图片 105" descr="C:\Users\ASUS\Desktop\BHWABM9HE%N]D$_E]_XK1CK.jpgBHWABM9HE%N]D$_E]_XK1CK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737610" y="3910330"/>
              <a:ext cx="3712210" cy="2088515"/>
            </a:xfrm>
            <a:custGeom>
              <a:avLst/>
              <a:gdLst>
                <a:gd name="connsiteX0" fmla="*/ 0 w 3995737"/>
                <a:gd name="connsiteY0" fmla="*/ 0 h 2843212"/>
                <a:gd name="connsiteX1" fmla="*/ 3995737 w 3995737"/>
                <a:gd name="connsiteY1" fmla="*/ 0 h 2843212"/>
                <a:gd name="connsiteX2" fmla="*/ 3995737 w 3995737"/>
                <a:gd name="connsiteY2" fmla="*/ 2843212 h 2843212"/>
                <a:gd name="connsiteX3" fmla="*/ 0 w 3995737"/>
                <a:gd name="connsiteY3" fmla="*/ 2843212 h 284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5737" h="2843212">
                  <a:moveTo>
                    <a:pt x="0" y="0"/>
                  </a:moveTo>
                  <a:lnTo>
                    <a:pt x="3995737" y="0"/>
                  </a:lnTo>
                  <a:lnTo>
                    <a:pt x="3995737" y="2843212"/>
                  </a:lnTo>
                  <a:lnTo>
                    <a:pt x="0" y="2843212"/>
                  </a:lnTo>
                  <a:close/>
                </a:path>
              </a:pathLst>
            </a:custGeom>
          </p:spPr>
        </p:pic>
      </p:grpSp>
      <p:sp>
        <p:nvSpPr>
          <p:cNvPr id="4" name="文本框 3"/>
          <p:cNvSpPr txBox="1"/>
          <p:nvPr/>
        </p:nvSpPr>
        <p:spPr>
          <a:xfrm>
            <a:off x="7052310" y="3280410"/>
            <a:ext cx="3740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我们先同老板对网站名称、网站风格、网站定位等等进行了讨论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m2lx4w1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193</Words>
  <Application>Microsoft Office PowerPoint</Application>
  <PresentationFormat>自定义</PresentationFormat>
  <Paragraphs>48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Windows 用户</cp:lastModifiedBy>
  <cp:revision>34</cp:revision>
  <dcterms:created xsi:type="dcterms:W3CDTF">2017-08-22T13:33:00Z</dcterms:created>
  <dcterms:modified xsi:type="dcterms:W3CDTF">2017-10-11T21:49:09Z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