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4"/>
  </p:handoutMasterIdLst>
  <p:sldIdLst>
    <p:sldId id="256" r:id="rId2"/>
    <p:sldId id="259" r:id="rId3"/>
    <p:sldId id="303" r:id="rId4"/>
    <p:sldId id="267" r:id="rId5"/>
    <p:sldId id="271" r:id="rId6"/>
    <p:sldId id="301" r:id="rId7"/>
    <p:sldId id="304" r:id="rId8"/>
    <p:sldId id="260" r:id="rId9"/>
    <p:sldId id="269" r:id="rId10"/>
    <p:sldId id="288" r:id="rId11"/>
    <p:sldId id="305" r:id="rId12"/>
    <p:sldId id="289" r:id="rId13"/>
    <p:sldId id="306" r:id="rId14"/>
    <p:sldId id="297" r:id="rId15"/>
    <p:sldId id="298" r:id="rId16"/>
    <p:sldId id="287" r:id="rId17"/>
    <p:sldId id="285" r:id="rId18"/>
    <p:sldId id="307" r:id="rId19"/>
    <p:sldId id="268" r:id="rId20"/>
    <p:sldId id="295" r:id="rId21"/>
    <p:sldId id="286" r:id="rId22"/>
    <p:sldId id="302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92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0"/>
    <a:srgbClr val="9FCC3E"/>
    <a:srgbClr val="471111"/>
    <a:srgbClr val="CC0000"/>
    <a:srgbClr val="91B913"/>
    <a:srgbClr val="58B21A"/>
    <a:srgbClr val="9DCB35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53" autoAdjust="0"/>
    <p:restoredTop sz="94660"/>
  </p:normalViewPr>
  <p:slideViewPr>
    <p:cSldViewPr snapToGrid="0">
      <p:cViewPr varScale="1">
        <p:scale>
          <a:sx n="79" d="100"/>
          <a:sy n="79" d="100"/>
        </p:scale>
        <p:origin x="456" y="96"/>
      </p:cViewPr>
      <p:guideLst>
        <p:guide orient="horz" pos="2160"/>
        <p:guide pos="3840"/>
        <p:guide pos="92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B8F2659-CB60-4F83-BAFC-35D3664FBC15}" type="datetimeFigureOut">
              <a:rPr lang="zh-CN" altLang="en-US"/>
              <a:pPr>
                <a:defRPr/>
              </a:pPr>
              <a:t>2014/6/4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0F020-5DF9-4F30-AC67-CD3839F128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4195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4240213"/>
            <a:ext cx="12192000" cy="2617787"/>
          </a:xfrm>
          <a:prstGeom prst="rect">
            <a:avLst/>
          </a:prstGeom>
          <a:solidFill>
            <a:srgbClr val="E9D4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rcRect t="48717"/>
          <a:stretch>
            <a:fillRect/>
          </a:stretch>
        </p:blipFill>
        <p:spPr bwMode="auto">
          <a:xfrm>
            <a:off x="4657725" y="4252913"/>
            <a:ext cx="8108950" cy="272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b="51286"/>
          <a:stretch>
            <a:fillRect/>
          </a:stretch>
        </p:blipFill>
        <p:spPr bwMode="auto">
          <a:xfrm>
            <a:off x="4657725" y="1651000"/>
            <a:ext cx="8108950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98438" y="0"/>
            <a:ext cx="5268912" cy="481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bg>
      <p:bgPr>
        <a:solidFill>
          <a:srgbClr val="9FCC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3"/>
          <p:cNvSpPr/>
          <p:nvPr userDrawn="1"/>
        </p:nvSpPr>
        <p:spPr>
          <a:xfrm>
            <a:off x="0" y="1601788"/>
            <a:ext cx="12192000" cy="541337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14"/>
          <p:cNvSpPr/>
          <p:nvPr userDrawn="1"/>
        </p:nvSpPr>
        <p:spPr>
          <a:xfrm>
            <a:off x="0" y="558800"/>
            <a:ext cx="12192000" cy="53975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15"/>
          <p:cNvSpPr/>
          <p:nvPr userDrawn="1"/>
        </p:nvSpPr>
        <p:spPr>
          <a:xfrm>
            <a:off x="0" y="5778500"/>
            <a:ext cx="12192000" cy="53975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16"/>
          <p:cNvSpPr/>
          <p:nvPr userDrawn="1"/>
        </p:nvSpPr>
        <p:spPr>
          <a:xfrm>
            <a:off x="0" y="2646363"/>
            <a:ext cx="12192000" cy="53975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7"/>
          <p:cNvSpPr/>
          <p:nvPr userDrawn="1"/>
        </p:nvSpPr>
        <p:spPr>
          <a:xfrm>
            <a:off x="0" y="3690938"/>
            <a:ext cx="12192000" cy="53975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8"/>
          <p:cNvSpPr/>
          <p:nvPr userDrawn="1"/>
        </p:nvSpPr>
        <p:spPr>
          <a:xfrm>
            <a:off x="0" y="4733925"/>
            <a:ext cx="12192000" cy="53975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33"/>
          <p:cNvSpPr/>
          <p:nvPr userDrawn="1"/>
        </p:nvSpPr>
        <p:spPr>
          <a:xfrm>
            <a:off x="539750" y="0"/>
            <a:ext cx="53975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34"/>
          <p:cNvSpPr/>
          <p:nvPr userDrawn="1"/>
        </p:nvSpPr>
        <p:spPr>
          <a:xfrm>
            <a:off x="8997950" y="0"/>
            <a:ext cx="53975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35"/>
          <p:cNvSpPr/>
          <p:nvPr userDrawn="1"/>
        </p:nvSpPr>
        <p:spPr>
          <a:xfrm>
            <a:off x="11112500" y="0"/>
            <a:ext cx="53975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36"/>
          <p:cNvSpPr/>
          <p:nvPr userDrawn="1"/>
        </p:nvSpPr>
        <p:spPr>
          <a:xfrm>
            <a:off x="1597025" y="0"/>
            <a:ext cx="53975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37"/>
          <p:cNvSpPr/>
          <p:nvPr userDrawn="1"/>
        </p:nvSpPr>
        <p:spPr>
          <a:xfrm>
            <a:off x="3711575" y="0"/>
            <a:ext cx="53975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38"/>
          <p:cNvSpPr/>
          <p:nvPr userDrawn="1"/>
        </p:nvSpPr>
        <p:spPr>
          <a:xfrm>
            <a:off x="6883400" y="0"/>
            <a:ext cx="53975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39"/>
          <p:cNvSpPr/>
          <p:nvPr userDrawn="1"/>
        </p:nvSpPr>
        <p:spPr>
          <a:xfrm>
            <a:off x="10055225" y="0"/>
            <a:ext cx="53975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40"/>
          <p:cNvSpPr/>
          <p:nvPr userDrawn="1"/>
        </p:nvSpPr>
        <p:spPr>
          <a:xfrm>
            <a:off x="2654300" y="0"/>
            <a:ext cx="53975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41"/>
          <p:cNvSpPr/>
          <p:nvPr userDrawn="1"/>
        </p:nvSpPr>
        <p:spPr>
          <a:xfrm>
            <a:off x="4768850" y="0"/>
            <a:ext cx="53975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42"/>
          <p:cNvSpPr/>
          <p:nvPr userDrawn="1"/>
        </p:nvSpPr>
        <p:spPr>
          <a:xfrm>
            <a:off x="5826125" y="0"/>
            <a:ext cx="53975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43"/>
          <p:cNvSpPr/>
          <p:nvPr userDrawn="1"/>
        </p:nvSpPr>
        <p:spPr>
          <a:xfrm>
            <a:off x="7940675" y="0"/>
            <a:ext cx="539750" cy="6858000"/>
          </a:xfrm>
          <a:prstGeom prst="rect">
            <a:avLst/>
          </a:prstGeom>
          <a:solidFill>
            <a:srgbClr val="8FC32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六边形 19"/>
          <p:cNvSpPr/>
          <p:nvPr userDrawn="1"/>
        </p:nvSpPr>
        <p:spPr>
          <a:xfrm rot="16200000">
            <a:off x="391318" y="767557"/>
            <a:ext cx="1935163" cy="1670050"/>
          </a:xfrm>
          <a:prstGeom prst="hexagon">
            <a:avLst/>
          </a:prstGeom>
          <a:solidFill>
            <a:srgbClr val="FFFFFF">
              <a:alpha val="36078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" name="图片 20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55613" y="1871663"/>
            <a:ext cx="2676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 userDrawn="1"/>
        </p:nvSpPr>
        <p:spPr>
          <a:xfrm>
            <a:off x="1371600" y="365125"/>
            <a:ext cx="169386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Chp1 </a:t>
            </a: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知识概述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 userDrawn="1"/>
        </p:nvSpPr>
        <p:spPr>
          <a:xfrm>
            <a:off x="1371600" y="365125"/>
            <a:ext cx="173831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Chp4 </a:t>
            </a: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服务方式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 userDrawn="1"/>
        </p:nvSpPr>
        <p:spPr>
          <a:xfrm>
            <a:off x="1371600" y="365125"/>
            <a:ext cx="1733550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Chp5 </a:t>
            </a: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导入程序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 userDrawn="1"/>
        </p:nvSpPr>
        <p:spPr>
          <a:xfrm>
            <a:off x="1371600" y="365125"/>
            <a:ext cx="19637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Chp6 </a:t>
            </a:r>
            <a:r>
              <a:rPr lang="zh-CN" altLang="en-US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心理辅导师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 userDrawn="1"/>
        </p:nvSpPr>
        <p:spPr>
          <a:xfrm>
            <a:off x="1371600" y="365125"/>
            <a:ext cx="20478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Chp7 </a:t>
            </a:r>
            <a:r>
              <a:rPr lang="en-US" altLang="zh-CN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PCA &amp; EHP</a:t>
            </a:r>
            <a:endParaRPr lang="zh-CN" altLang="en-US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D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0"/>
          <p:cNvSpPr>
            <a:spLocks noChangeArrowheads="1"/>
          </p:cNvSpPr>
          <p:nvPr userDrawn="1"/>
        </p:nvSpPr>
        <p:spPr bwMode="auto">
          <a:xfrm>
            <a:off x="833438" y="965200"/>
            <a:ext cx="396875" cy="66675"/>
          </a:xfrm>
          <a:prstGeom prst="ellipse">
            <a:avLst/>
          </a:prstGeom>
          <a:solidFill>
            <a:srgbClr val="806D3E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" name="Freeform 41"/>
          <p:cNvSpPr>
            <a:spLocks/>
          </p:cNvSpPr>
          <p:nvPr userDrawn="1"/>
        </p:nvSpPr>
        <p:spPr bwMode="auto">
          <a:xfrm>
            <a:off x="792163" y="334963"/>
            <a:ext cx="479425" cy="663575"/>
          </a:xfrm>
          <a:custGeom>
            <a:avLst/>
            <a:gdLst>
              <a:gd name="T0" fmla="*/ 128 w 128"/>
              <a:gd name="T1" fmla="*/ 68 h 177"/>
              <a:gd name="T2" fmla="*/ 128 w 128"/>
              <a:gd name="T3" fmla="*/ 64 h 177"/>
              <a:gd name="T4" fmla="*/ 64 w 128"/>
              <a:gd name="T5" fmla="*/ 0 h 177"/>
              <a:gd name="T6" fmla="*/ 0 w 128"/>
              <a:gd name="T7" fmla="*/ 64 h 177"/>
              <a:gd name="T8" fmla="*/ 0 w 128"/>
              <a:gd name="T9" fmla="*/ 70 h 177"/>
              <a:gd name="T10" fmla="*/ 0 w 128"/>
              <a:gd name="T11" fmla="*/ 71 h 177"/>
              <a:gd name="T12" fmla="*/ 64 w 128"/>
              <a:gd name="T13" fmla="*/ 177 h 177"/>
              <a:gd name="T14" fmla="*/ 125 w 128"/>
              <a:gd name="T15" fmla="*/ 83 h 177"/>
              <a:gd name="T16" fmla="*/ 128 w 128"/>
              <a:gd name="T17" fmla="*/ 6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177">
                <a:moveTo>
                  <a:pt x="128" y="68"/>
                </a:moveTo>
                <a:cubicBezTo>
                  <a:pt x="128" y="65"/>
                  <a:pt x="128" y="64"/>
                  <a:pt x="128" y="64"/>
                </a:cubicBezTo>
                <a:cubicBezTo>
                  <a:pt x="128" y="28"/>
                  <a:pt x="99" y="0"/>
                  <a:pt x="64" y="0"/>
                </a:cubicBezTo>
                <a:cubicBezTo>
                  <a:pt x="29" y="0"/>
                  <a:pt x="0" y="28"/>
                  <a:pt x="0" y="64"/>
                </a:cubicBezTo>
                <a:cubicBezTo>
                  <a:pt x="0" y="66"/>
                  <a:pt x="0" y="68"/>
                  <a:pt x="0" y="70"/>
                </a:cubicBezTo>
                <a:cubicBezTo>
                  <a:pt x="0" y="70"/>
                  <a:pt x="0" y="70"/>
                  <a:pt x="0" y="71"/>
                </a:cubicBezTo>
                <a:cubicBezTo>
                  <a:pt x="5" y="122"/>
                  <a:pt x="64" y="177"/>
                  <a:pt x="64" y="177"/>
                </a:cubicBezTo>
                <a:cubicBezTo>
                  <a:pt x="105" y="138"/>
                  <a:pt x="120" y="103"/>
                  <a:pt x="125" y="83"/>
                </a:cubicBezTo>
                <a:cubicBezTo>
                  <a:pt x="127" y="78"/>
                  <a:pt x="127" y="73"/>
                  <a:pt x="128" y="68"/>
                </a:cubicBezTo>
                <a:close/>
              </a:path>
            </a:pathLst>
          </a:custGeom>
          <a:solidFill>
            <a:srgbClr val="8CB208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Oval 42"/>
          <p:cNvSpPr>
            <a:spLocks noChangeArrowheads="1"/>
          </p:cNvSpPr>
          <p:nvPr userDrawn="1"/>
        </p:nvSpPr>
        <p:spPr bwMode="auto">
          <a:xfrm>
            <a:off x="850900" y="403225"/>
            <a:ext cx="360363" cy="360363"/>
          </a:xfrm>
          <a:prstGeom prst="ellipse">
            <a:avLst/>
          </a:prstGeom>
          <a:solidFill>
            <a:schemeClr val="bg1">
              <a:alpha val="32157"/>
            </a:schemeClr>
          </a:solidFill>
          <a:ln w="57150"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" name="TextBox 15"/>
          <p:cNvSpPr txBox="1"/>
          <p:nvPr userDrawn="1"/>
        </p:nvSpPr>
        <p:spPr>
          <a:xfrm>
            <a:off x="706438" y="412750"/>
            <a:ext cx="6508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5E80B1A7-F9A4-4B20-A8DD-E9B2715A4C79}" type="slidenum">
              <a:rPr lang="zh-CN" altLang="en-US" sz="160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32593;&#31449;/index.html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8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oleObject" Target="../embeddings/oleObject8.bin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pn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oleObject" Target="../embeddings/oleObject9.bin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8.jpeg"/><Relationship Id="rId5" Type="http://schemas.openxmlformats.org/officeDocument/2006/relationships/image" Target="../media/image24.jpeg"/><Relationship Id="rId4" Type="http://schemas.openxmlformats.org/officeDocument/2006/relationships/image" Target="../media/image7.png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oleObject" Target="../embeddings/oleObject10.bin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8.png"/><Relationship Id="rId5" Type="http://schemas.openxmlformats.org/officeDocument/2006/relationships/image" Target="../media/image8.jpeg"/><Relationship Id="rId10" Type="http://schemas.openxmlformats.org/officeDocument/2006/relationships/image" Target="../media/image32.png"/><Relationship Id="rId4" Type="http://schemas.openxmlformats.org/officeDocument/2006/relationships/image" Target="../media/image7.png"/><Relationship Id="rId9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3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4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8.jpeg"/><Relationship Id="rId5" Type="http://schemas.openxmlformats.org/officeDocument/2006/relationships/image" Target="../media/image35.jpe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oleObject" Target="../embeddings/oleObject3.bin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hyperlink" Target="dream%20%20fly&#38656;&#27714;&#25991;&#26723;.doc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jpeg"/><Relationship Id="rId5" Type="http://schemas.openxmlformats.org/officeDocument/2006/relationships/hyperlink" Target="&#20851;&#20110;&#22242;&#38431;&#32593;&#31449;&#30340;&#32593;&#19978;&#35266;&#23519;&#27861;&#35843;&#30740;.doc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B2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7"/>
          <p:cNvSpPr>
            <a:spLocks noChangeArrowheads="1"/>
          </p:cNvSpPr>
          <p:nvPr/>
        </p:nvSpPr>
        <p:spPr bwMode="auto">
          <a:xfrm>
            <a:off x="8134350" y="2262188"/>
            <a:ext cx="3057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217613"/>
            <a:r>
              <a:rPr lang="en-US" altLang="zh-CN" i="1">
                <a:solidFill>
                  <a:srgbClr val="E9D4A8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i="1">
                <a:solidFill>
                  <a:srgbClr val="E9D4A8"/>
                </a:solidFill>
                <a:latin typeface="微软雅黑" pitchFamily="34" charset="-122"/>
                <a:ea typeface="微软雅黑" pitchFamily="34" charset="-122"/>
              </a:rPr>
              <a:t>青春有梦，勇敢去追</a:t>
            </a:r>
            <a:endParaRPr lang="zh-CN" altLang="en-US" i="1">
              <a:solidFill>
                <a:srgbClr val="E9D4A8"/>
              </a:solidFill>
              <a:latin typeface="Calibri" pitchFamily="34" charset="0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1955800" y="5359400"/>
            <a:ext cx="1660525" cy="868363"/>
          </a:xfrm>
          <a:prstGeom prst="roundRect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44" name="Freeform 60"/>
          <p:cNvSpPr>
            <a:spLocks/>
          </p:cNvSpPr>
          <p:nvPr/>
        </p:nvSpPr>
        <p:spPr bwMode="auto">
          <a:xfrm flipH="1">
            <a:off x="2781300" y="5354638"/>
            <a:ext cx="873125" cy="873125"/>
          </a:xfrm>
          <a:custGeom>
            <a:avLst/>
            <a:gdLst>
              <a:gd name="T0" fmla="*/ 2147483647 w 128"/>
              <a:gd name="T1" fmla="*/ 0 h 128"/>
              <a:gd name="T2" fmla="*/ 0 w 128"/>
              <a:gd name="T3" fmla="*/ 2147483647 h 128"/>
              <a:gd name="T4" fmla="*/ 2147483647 w 128"/>
              <a:gd name="T5" fmla="*/ 2147483647 h 128"/>
              <a:gd name="T6" fmla="*/ 2147483647 w 128"/>
              <a:gd name="T7" fmla="*/ 2147483647 h 128"/>
              <a:gd name="T8" fmla="*/ 2147483647 w 128"/>
              <a:gd name="T9" fmla="*/ 2147483647 h 128"/>
              <a:gd name="T10" fmla="*/ 2147483647 w 128"/>
              <a:gd name="T11" fmla="*/ 0 h 12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8"/>
              <a:gd name="T19" fmla="*/ 0 h 128"/>
              <a:gd name="T20" fmla="*/ 128 w 128"/>
              <a:gd name="T21" fmla="*/ 128 h 12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29"/>
                  <a:pt x="100" y="0"/>
                  <a:pt x="64" y="0"/>
                </a:cubicBezTo>
                <a:close/>
              </a:path>
            </a:pathLst>
          </a:custGeom>
          <a:solidFill>
            <a:srgbClr val="8CB208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5" name="矩形 40"/>
          <p:cNvSpPr>
            <a:spLocks noChangeArrowheads="1"/>
          </p:cNvSpPr>
          <p:nvPr/>
        </p:nvSpPr>
        <p:spPr bwMode="auto">
          <a:xfrm>
            <a:off x="2744788" y="5529263"/>
            <a:ext cx="973137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Dream</a:t>
            </a:r>
          </a:p>
          <a:p>
            <a:pPr algn="ctr">
              <a:lnSpc>
                <a:spcPct val="70000"/>
              </a:lnSpc>
            </a:pP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70000"/>
              </a:lnSpc>
            </a:pP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Fly</a:t>
            </a:r>
          </a:p>
          <a:p>
            <a:pPr algn="ctr"/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46" name="Picture 62" descr="b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3313" y="2978150"/>
            <a:ext cx="5108575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Text Box 63"/>
          <p:cNvSpPr txBox="1">
            <a:spLocks noChangeArrowheads="1"/>
          </p:cNvSpPr>
          <p:nvPr/>
        </p:nvSpPr>
        <p:spPr bwMode="auto">
          <a:xfrm>
            <a:off x="5851525" y="711200"/>
            <a:ext cx="5740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9600" b="1" dirty="0">
                <a:solidFill>
                  <a:srgbClr val="EDDCB9"/>
                </a:solidFill>
                <a:hlinkClick r:id="rId3" action="ppaction://hlinkfile"/>
              </a:rPr>
              <a:t>Dream fly</a:t>
            </a:r>
            <a:endParaRPr lang="en-US" altLang="zh-CN" sz="9600" b="1" dirty="0">
              <a:solidFill>
                <a:srgbClr val="EDDCB9"/>
              </a:solidFill>
            </a:endParaRPr>
          </a:p>
        </p:txBody>
      </p:sp>
      <p:sp>
        <p:nvSpPr>
          <p:cNvPr id="10248" name="Text Box 64"/>
          <p:cNvSpPr txBox="1">
            <a:spLocks noChangeArrowheads="1"/>
          </p:cNvSpPr>
          <p:nvPr/>
        </p:nvSpPr>
        <p:spPr bwMode="auto">
          <a:xfrm>
            <a:off x="7426325" y="3711575"/>
            <a:ext cx="4037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Dream fly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团队网站建设汇报</a:t>
            </a:r>
          </a:p>
        </p:txBody>
      </p:sp>
      <p:sp>
        <p:nvSpPr>
          <p:cNvPr id="10249" name="矩形 1"/>
          <p:cNvSpPr>
            <a:spLocks noChangeArrowheads="1"/>
          </p:cNvSpPr>
          <p:nvPr/>
        </p:nvSpPr>
        <p:spPr bwMode="auto">
          <a:xfrm>
            <a:off x="8535988" y="4808538"/>
            <a:ext cx="3465512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charset="0"/>
              <a:buNone/>
            </a:pPr>
            <a:r>
              <a:rPr lang="zh-CN" altLang="en-US">
                <a:solidFill>
                  <a:srgbClr val="471111"/>
                </a:solidFill>
                <a:latin typeface="微软雅黑 Light"/>
                <a:ea typeface="微软雅黑 Light"/>
                <a:cs typeface="Times New Roman" pitchFamily="18" charset="0"/>
              </a:rPr>
              <a:t>成员：李亦蕾、谭永梅、吴娟、</a:t>
            </a:r>
          </a:p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charset="0"/>
              <a:buNone/>
            </a:pPr>
            <a:r>
              <a:rPr lang="zh-CN" altLang="en-US">
                <a:solidFill>
                  <a:srgbClr val="471111"/>
                </a:solidFill>
                <a:latin typeface="微软雅黑 Light"/>
                <a:ea typeface="微软雅黑 Light"/>
                <a:cs typeface="Times New Roman" pitchFamily="18" charset="0"/>
              </a:rPr>
              <a:t>      邓海琴、张经胜、朱玲芝</a:t>
            </a: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Times New Roman" pitchFamily="18" charset="0"/>
              </a:rPr>
              <a:t> </a:t>
            </a:r>
            <a:endParaRPr lang="zh-CN" altLang="zh-CN">
              <a:solidFill>
                <a:srgbClr val="595959"/>
              </a:solidFill>
              <a:latin typeface="微软雅黑 Light"/>
              <a:ea typeface="微软雅黑 Light"/>
              <a:cs typeface="Times New Roman" pitchFamily="18" charset="0"/>
            </a:endParaRPr>
          </a:p>
        </p:txBody>
      </p:sp>
      <p:pic>
        <p:nvPicPr>
          <p:cNvPr id="10250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1538" y="5421313"/>
            <a:ext cx="530225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Text Box 22"/>
          <p:cNvSpPr txBox="1">
            <a:spLocks noChangeArrowheads="1"/>
          </p:cNvSpPr>
          <p:nvPr/>
        </p:nvSpPr>
        <p:spPr bwMode="auto">
          <a:xfrm>
            <a:off x="2244725" y="5484813"/>
            <a:ext cx="28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0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47" name="Object 11"/>
          <p:cNvGraphicFramePr>
            <a:graphicFrameLocks noChangeAspect="1"/>
          </p:cNvGraphicFramePr>
          <p:nvPr/>
        </p:nvGraphicFramePr>
        <p:xfrm>
          <a:off x="1365250" y="2032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8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0" y="203200"/>
                        <a:ext cx="1866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3509963"/>
            <a:ext cx="12192000" cy="147637"/>
          </a:xfrm>
          <a:prstGeom prst="rect">
            <a:avLst/>
          </a:prstGeom>
          <a:solidFill>
            <a:srgbClr val="8FC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949" name="文本框 3"/>
          <p:cNvSpPr txBox="1">
            <a:spLocks noChangeArrowheads="1"/>
          </p:cNvSpPr>
          <p:nvPr/>
        </p:nvSpPr>
        <p:spPr bwMode="auto">
          <a:xfrm>
            <a:off x="1855788" y="1392238"/>
            <a:ext cx="44513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4800" b="1">
                <a:solidFill>
                  <a:srgbClr val="8FC320"/>
                </a:solidFill>
                <a:latin typeface="微软雅黑" pitchFamily="34" charset="-122"/>
                <a:ea typeface="微软雅黑" pitchFamily="34" charset="-122"/>
              </a:rPr>
              <a:t>组员积极讨论中</a:t>
            </a:r>
          </a:p>
        </p:txBody>
      </p:sp>
      <p:sp>
        <p:nvSpPr>
          <p:cNvPr id="39950" name="矩形 4"/>
          <p:cNvSpPr>
            <a:spLocks noChangeArrowheads="1"/>
          </p:cNvSpPr>
          <p:nvPr/>
        </p:nvSpPr>
        <p:spPr bwMode="auto">
          <a:xfrm>
            <a:off x="8535988" y="887413"/>
            <a:ext cx="3408362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我们的信念：</a:t>
            </a: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         不为很好，只为更好</a:t>
            </a:r>
          </a:p>
          <a:p>
            <a:pPr>
              <a:lnSpc>
                <a:spcPct val="130000"/>
              </a:lnSpc>
            </a:pPr>
            <a:endParaRPr lang="zh-CN" altLang="en-US">
              <a:solidFill>
                <a:srgbClr val="595959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pic>
        <p:nvPicPr>
          <p:cNvPr id="39951" name="Picture 6" descr="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53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2" name="Picture 7" descr="IMG_3478_副本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3913" y="3668713"/>
            <a:ext cx="4446587" cy="317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3" name="Picture 8" descr="IMG_3476_副本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64300" y="3673475"/>
            <a:ext cx="4560888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4" name="AutoShape 9"/>
          <p:cNvSpPr>
            <a:spLocks noChangeArrowheads="1"/>
          </p:cNvSpPr>
          <p:nvPr/>
        </p:nvSpPr>
        <p:spPr bwMode="auto">
          <a:xfrm>
            <a:off x="5499100" y="5118100"/>
            <a:ext cx="609600" cy="292100"/>
          </a:xfrm>
          <a:prstGeom prst="leftRightArrow">
            <a:avLst>
              <a:gd name="adj1" fmla="val 50000"/>
              <a:gd name="adj2" fmla="val 41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55" name="Text Box 10"/>
          <p:cNvSpPr txBox="1">
            <a:spLocks noChangeArrowheads="1"/>
          </p:cNvSpPr>
          <p:nvPr/>
        </p:nvSpPr>
        <p:spPr bwMode="auto">
          <a:xfrm>
            <a:off x="874713" y="392113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9956" name="文本框 15"/>
          <p:cNvSpPr txBox="1">
            <a:spLocks noChangeArrowheads="1"/>
          </p:cNvSpPr>
          <p:nvPr/>
        </p:nvSpPr>
        <p:spPr bwMode="auto">
          <a:xfrm>
            <a:off x="1384300" y="57785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讨论</a:t>
            </a:r>
            <a:endParaRPr lang="zh-CN" altLang="en-US" sz="2400" b="1">
              <a:solidFill>
                <a:srgbClr val="806D3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1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10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10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1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9" grpId="0"/>
      <p:bldP spid="39950" grpId="0"/>
      <p:bldP spid="39954" grpId="0" animBg="1"/>
      <p:bldP spid="399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"/>
          <p:cNvSpPr txBox="1">
            <a:spLocks noChangeArrowheads="1"/>
          </p:cNvSpPr>
          <p:nvPr/>
        </p:nvSpPr>
        <p:spPr bwMode="auto">
          <a:xfrm>
            <a:off x="574675" y="1200150"/>
            <a:ext cx="1570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 Light"/>
                <a:ea typeface="微软雅黑 Light"/>
                <a:cs typeface="Meiryo UI" pitchFamily="34" charset="-128"/>
              </a:rPr>
              <a:t>Chapter.3</a:t>
            </a:r>
            <a:endParaRPr lang="zh-CN" altLang="en-US" sz="2400" b="1">
              <a:solidFill>
                <a:schemeClr val="bg1"/>
              </a:solidFill>
              <a:latin typeface="微软雅黑 Light"/>
              <a:ea typeface="微软雅黑 Light"/>
              <a:cs typeface="Meiryo UI" pitchFamily="34" charset="-128"/>
            </a:endParaRPr>
          </a:p>
        </p:txBody>
      </p:sp>
      <p:sp>
        <p:nvSpPr>
          <p:cNvPr id="70658" name="文本框 2"/>
          <p:cNvSpPr txBox="1">
            <a:spLocks noChangeArrowheads="1"/>
          </p:cNvSpPr>
          <p:nvPr/>
        </p:nvSpPr>
        <p:spPr bwMode="auto">
          <a:xfrm>
            <a:off x="4156075" y="2652713"/>
            <a:ext cx="465455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项目进度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21" name="Object 41"/>
          <p:cNvGraphicFramePr>
            <a:graphicFrameLocks noChangeAspect="1"/>
          </p:cNvGraphicFramePr>
          <p:nvPr/>
        </p:nvGraphicFramePr>
        <p:xfrm>
          <a:off x="1365250" y="2032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2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0" y="203200"/>
                        <a:ext cx="1866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9" name="直接连接符 88"/>
          <p:cNvCxnSpPr>
            <a:stCxn id="96" idx="2"/>
            <a:endCxn id="98" idx="0"/>
          </p:cNvCxnSpPr>
          <p:nvPr/>
        </p:nvCxnSpPr>
        <p:spPr>
          <a:xfrm>
            <a:off x="3933825" y="2787650"/>
            <a:ext cx="38100" cy="50800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101" idx="4"/>
            <a:endCxn id="110" idx="0"/>
          </p:cNvCxnSpPr>
          <p:nvPr/>
        </p:nvCxnSpPr>
        <p:spPr>
          <a:xfrm>
            <a:off x="6134100" y="3606800"/>
            <a:ext cx="0" cy="1157288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104" idx="0"/>
            <a:endCxn id="109" idx="2"/>
          </p:cNvCxnSpPr>
          <p:nvPr/>
        </p:nvCxnSpPr>
        <p:spPr>
          <a:xfrm flipV="1">
            <a:off x="8299450" y="2041525"/>
            <a:ext cx="0" cy="128270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107" idx="4"/>
            <a:endCxn id="111" idx="0"/>
          </p:cNvCxnSpPr>
          <p:nvPr/>
        </p:nvCxnSpPr>
        <p:spPr>
          <a:xfrm>
            <a:off x="10464800" y="3606800"/>
            <a:ext cx="0" cy="588963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0" y="3465513"/>
            <a:ext cx="12192000" cy="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椭圆 93"/>
          <p:cNvSpPr/>
          <p:nvPr/>
        </p:nvSpPr>
        <p:spPr>
          <a:xfrm>
            <a:off x="906463" y="2601913"/>
            <a:ext cx="1725612" cy="17272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>
                <a:solidFill>
                  <a:srgbClr val="806D3E"/>
                </a:solidFill>
                <a:latin typeface="微软雅黑" pitchFamily="34" charset="-122"/>
                <a:ea typeface="微软雅黑" pitchFamily="34" charset="-122"/>
              </a:rPr>
              <a:t>项目进度</a:t>
            </a:r>
          </a:p>
        </p:txBody>
      </p:sp>
      <p:sp>
        <p:nvSpPr>
          <p:cNvPr id="95" name="椭圆 94"/>
          <p:cNvSpPr/>
          <p:nvPr/>
        </p:nvSpPr>
        <p:spPr>
          <a:xfrm>
            <a:off x="1081088" y="2535238"/>
            <a:ext cx="407987" cy="407987"/>
          </a:xfrm>
          <a:prstGeom prst="ellipse">
            <a:avLst/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000">
                <a:solidFill>
                  <a:srgbClr val="FFFFFF"/>
                </a:solidFill>
                <a:latin typeface="Arial Unicode MS"/>
                <a:ea typeface="Arial Unicode MS"/>
                <a:cs typeface="Arial Unicode MS"/>
              </a:rPr>
              <a:t>1</a:t>
            </a:r>
            <a:endParaRPr lang="zh-CN" altLang="en-US" sz="2000">
              <a:solidFill>
                <a:srgbClr val="FFFFFF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3328988" y="1577975"/>
            <a:ext cx="1209675" cy="1209675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6130" name="组合 96"/>
          <p:cNvGrpSpPr>
            <a:grpSpLocks/>
          </p:cNvGrpSpPr>
          <p:nvPr/>
        </p:nvGrpSpPr>
        <p:grpSpPr bwMode="auto">
          <a:xfrm>
            <a:off x="3830638" y="3324225"/>
            <a:ext cx="282575" cy="282575"/>
            <a:chOff x="3827463" y="3324836"/>
            <a:chExt cx="281354" cy="281354"/>
          </a:xfrm>
        </p:grpSpPr>
        <p:sp>
          <p:nvSpPr>
            <p:cNvPr id="98" name="椭圆 97"/>
            <p:cNvSpPr/>
            <p:nvPr/>
          </p:nvSpPr>
          <p:spPr>
            <a:xfrm>
              <a:off x="382746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895430" y="3392804"/>
              <a:ext cx="145419" cy="145419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6131" name="组合 99"/>
          <p:cNvGrpSpPr>
            <a:grpSpLocks/>
          </p:cNvGrpSpPr>
          <p:nvPr/>
        </p:nvGrpSpPr>
        <p:grpSpPr bwMode="auto">
          <a:xfrm>
            <a:off x="5992813" y="3324225"/>
            <a:ext cx="280987" cy="282575"/>
            <a:chOff x="5993198" y="3324836"/>
            <a:chExt cx="281354" cy="281354"/>
          </a:xfrm>
        </p:grpSpPr>
        <p:sp>
          <p:nvSpPr>
            <p:cNvPr id="101" name="椭圆 100"/>
            <p:cNvSpPr/>
            <p:nvPr/>
          </p:nvSpPr>
          <p:spPr>
            <a:xfrm>
              <a:off x="5993198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6061549" y="3392804"/>
              <a:ext cx="144652" cy="145419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6132" name="组合 102"/>
          <p:cNvGrpSpPr>
            <a:grpSpLocks/>
          </p:cNvGrpSpPr>
          <p:nvPr/>
        </p:nvGrpSpPr>
        <p:grpSpPr bwMode="auto">
          <a:xfrm>
            <a:off x="8158163" y="3324225"/>
            <a:ext cx="282575" cy="282575"/>
            <a:chOff x="8158933" y="3324836"/>
            <a:chExt cx="281354" cy="281354"/>
          </a:xfrm>
        </p:grpSpPr>
        <p:sp>
          <p:nvSpPr>
            <p:cNvPr id="104" name="椭圆 103"/>
            <p:cNvSpPr/>
            <p:nvPr/>
          </p:nvSpPr>
          <p:spPr>
            <a:xfrm>
              <a:off x="815893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8226900" y="3392804"/>
              <a:ext cx="145419" cy="145419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6133" name="组合 105"/>
          <p:cNvGrpSpPr>
            <a:grpSpLocks/>
          </p:cNvGrpSpPr>
          <p:nvPr/>
        </p:nvGrpSpPr>
        <p:grpSpPr bwMode="auto">
          <a:xfrm>
            <a:off x="10325100" y="3324225"/>
            <a:ext cx="280988" cy="282575"/>
            <a:chOff x="10324669" y="3324836"/>
            <a:chExt cx="281354" cy="281354"/>
          </a:xfrm>
        </p:grpSpPr>
        <p:sp>
          <p:nvSpPr>
            <p:cNvPr id="107" name="椭圆 106"/>
            <p:cNvSpPr/>
            <p:nvPr/>
          </p:nvSpPr>
          <p:spPr>
            <a:xfrm>
              <a:off x="10324669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10393021" y="3392804"/>
              <a:ext cx="144650" cy="145419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9" name="圆角矩形 108"/>
          <p:cNvSpPr/>
          <p:nvPr/>
        </p:nvSpPr>
        <p:spPr>
          <a:xfrm>
            <a:off x="7694613" y="831850"/>
            <a:ext cx="1209675" cy="1209675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>
            <a:off x="5529263" y="4764088"/>
            <a:ext cx="1209675" cy="1209675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>
            <a:off x="9859963" y="4195763"/>
            <a:ext cx="1209675" cy="1209675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137" name="矩形 111"/>
          <p:cNvSpPr>
            <a:spLocks noChangeArrowheads="1"/>
          </p:cNvSpPr>
          <p:nvPr/>
        </p:nvSpPr>
        <p:spPr bwMode="auto">
          <a:xfrm>
            <a:off x="4624388" y="1500188"/>
            <a:ext cx="150971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分配任务</a:t>
            </a:r>
            <a:endParaRPr lang="en-US" altLang="zh-CN" sz="2000" b="1">
              <a:solidFill>
                <a:srgbClr val="806D3E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46138" name="矩形 112"/>
          <p:cNvSpPr>
            <a:spLocks noChangeArrowheads="1"/>
          </p:cNvSpPr>
          <p:nvPr/>
        </p:nvSpPr>
        <p:spPr bwMode="auto">
          <a:xfrm>
            <a:off x="4624388" y="2098675"/>
            <a:ext cx="22796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分配到每一个人手上</a:t>
            </a:r>
            <a:endParaRPr lang="en-US" altLang="zh-CN">
              <a:solidFill>
                <a:srgbClr val="595959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46139" name="矩形 128"/>
          <p:cNvSpPr>
            <a:spLocks noChangeArrowheads="1"/>
          </p:cNvSpPr>
          <p:nvPr/>
        </p:nvSpPr>
        <p:spPr bwMode="auto">
          <a:xfrm>
            <a:off x="9274175" y="5446713"/>
            <a:ext cx="2455863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20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最终定稿</a:t>
            </a:r>
            <a:endParaRPr lang="en-US" altLang="zh-CN" sz="2000" b="1">
              <a:solidFill>
                <a:srgbClr val="806D3E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46140" name="矩形 129"/>
          <p:cNvSpPr>
            <a:spLocks noChangeArrowheads="1"/>
          </p:cNvSpPr>
          <p:nvPr/>
        </p:nvSpPr>
        <p:spPr bwMode="auto">
          <a:xfrm>
            <a:off x="6788150" y="4722813"/>
            <a:ext cx="15113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人员到位</a:t>
            </a:r>
            <a:endParaRPr lang="en-US" altLang="zh-CN" sz="2000" b="1">
              <a:solidFill>
                <a:srgbClr val="806D3E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46141" name="矩形 130"/>
          <p:cNvSpPr>
            <a:spLocks noChangeArrowheads="1"/>
          </p:cNvSpPr>
          <p:nvPr/>
        </p:nvSpPr>
        <p:spPr bwMode="auto">
          <a:xfrm>
            <a:off x="6799263" y="5286375"/>
            <a:ext cx="17700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组员交流讨论</a:t>
            </a:r>
          </a:p>
        </p:txBody>
      </p:sp>
      <p:sp>
        <p:nvSpPr>
          <p:cNvPr id="46142" name="矩形 131"/>
          <p:cNvSpPr>
            <a:spLocks noChangeArrowheads="1"/>
          </p:cNvSpPr>
          <p:nvPr/>
        </p:nvSpPr>
        <p:spPr bwMode="auto">
          <a:xfrm>
            <a:off x="8951913" y="788988"/>
            <a:ext cx="150971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交流讨论</a:t>
            </a:r>
            <a:endParaRPr lang="en-US" altLang="zh-CN" sz="2000" b="1">
              <a:solidFill>
                <a:srgbClr val="806D3E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46143" name="矩形 132"/>
          <p:cNvSpPr>
            <a:spLocks noChangeArrowheads="1"/>
          </p:cNvSpPr>
          <p:nvPr/>
        </p:nvSpPr>
        <p:spPr bwMode="auto">
          <a:xfrm>
            <a:off x="8961438" y="1352550"/>
            <a:ext cx="25860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做好自己的工作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5685358" y="4913094"/>
            <a:ext cx="948062" cy="797621"/>
            <a:chOff x="5146675" y="766763"/>
            <a:chExt cx="1590676" cy="1338263"/>
          </a:xfrm>
          <a:solidFill>
            <a:schemeClr val="bg1"/>
          </a:solidFill>
        </p:grpSpPr>
        <p:sp>
          <p:nvSpPr>
            <p:cNvPr id="136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7" name="Freeform 19"/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8" name="Freeform 20"/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9" name="Freeform 21"/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0" name="Freeform 22"/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1" name="Freeform 23"/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2" name="Freeform 24"/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3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4" name="Freeform 26"/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5" name="Freeform 27"/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6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7" name="Freeform 29"/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46145" name="Group 4"/>
          <p:cNvGrpSpPr>
            <a:grpSpLocks noChangeAspect="1"/>
          </p:cNvGrpSpPr>
          <p:nvPr/>
        </p:nvGrpSpPr>
        <p:grpSpPr bwMode="auto">
          <a:xfrm>
            <a:off x="3629025" y="1781175"/>
            <a:ext cx="546100" cy="825500"/>
            <a:chOff x="542" y="1242"/>
            <a:chExt cx="381" cy="576"/>
          </a:xfrm>
        </p:grpSpPr>
        <p:sp>
          <p:nvSpPr>
            <p:cNvPr id="461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42" y="1242"/>
              <a:ext cx="381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7" tIns="45713" rIns="91427" bIns="45713"/>
            <a:lstStyle/>
            <a:p>
              <a:endParaRPr lang="zh-CN" altLang="en-US"/>
            </a:p>
          </p:txBody>
        </p:sp>
        <p:sp>
          <p:nvSpPr>
            <p:cNvPr id="46152" name="Freeform 5"/>
            <p:cNvSpPr>
              <a:spLocks noEditPoints="1"/>
            </p:cNvSpPr>
            <p:nvPr/>
          </p:nvSpPr>
          <p:spPr bwMode="auto">
            <a:xfrm>
              <a:off x="541" y="1242"/>
              <a:ext cx="383" cy="576"/>
            </a:xfrm>
            <a:custGeom>
              <a:avLst/>
              <a:gdLst>
                <a:gd name="T0" fmla="*/ 0 w 1295"/>
                <a:gd name="T1" fmla="*/ 0 h 1946"/>
                <a:gd name="T2" fmla="*/ 0 w 1295"/>
                <a:gd name="T3" fmla="*/ 0 h 1946"/>
                <a:gd name="T4" fmla="*/ 0 w 1295"/>
                <a:gd name="T5" fmla="*/ 0 h 1946"/>
                <a:gd name="T6" fmla="*/ 0 w 1295"/>
                <a:gd name="T7" fmla="*/ 0 h 1946"/>
                <a:gd name="T8" fmla="*/ 0 w 1295"/>
                <a:gd name="T9" fmla="*/ 0 h 1946"/>
                <a:gd name="T10" fmla="*/ 0 w 1295"/>
                <a:gd name="T11" fmla="*/ 0 h 1946"/>
                <a:gd name="T12" fmla="*/ 0 w 1295"/>
                <a:gd name="T13" fmla="*/ 0 h 1946"/>
                <a:gd name="T14" fmla="*/ 0 w 1295"/>
                <a:gd name="T15" fmla="*/ 0 h 1946"/>
                <a:gd name="T16" fmla="*/ 0 w 1295"/>
                <a:gd name="T17" fmla="*/ 0 h 1946"/>
                <a:gd name="T18" fmla="*/ 0 w 1295"/>
                <a:gd name="T19" fmla="*/ 0 h 1946"/>
                <a:gd name="T20" fmla="*/ 0 w 1295"/>
                <a:gd name="T21" fmla="*/ 0 h 1946"/>
                <a:gd name="T22" fmla="*/ 0 w 1295"/>
                <a:gd name="T23" fmla="*/ 0 h 1946"/>
                <a:gd name="T24" fmla="*/ 0 w 1295"/>
                <a:gd name="T25" fmla="*/ 0 h 1946"/>
                <a:gd name="T26" fmla="*/ 0 w 1295"/>
                <a:gd name="T27" fmla="*/ 0 h 1946"/>
                <a:gd name="T28" fmla="*/ 0 w 1295"/>
                <a:gd name="T29" fmla="*/ 0 h 1946"/>
                <a:gd name="T30" fmla="*/ 0 w 1295"/>
                <a:gd name="T31" fmla="*/ 0 h 1946"/>
                <a:gd name="T32" fmla="*/ 0 w 1295"/>
                <a:gd name="T33" fmla="*/ 0 h 1946"/>
                <a:gd name="T34" fmla="*/ 0 w 1295"/>
                <a:gd name="T35" fmla="*/ 0 h 1946"/>
                <a:gd name="T36" fmla="*/ 0 w 1295"/>
                <a:gd name="T37" fmla="*/ 0 h 1946"/>
                <a:gd name="T38" fmla="*/ 0 w 1295"/>
                <a:gd name="T39" fmla="*/ 0 h 1946"/>
                <a:gd name="T40" fmla="*/ 0 w 1295"/>
                <a:gd name="T41" fmla="*/ 0 h 1946"/>
                <a:gd name="T42" fmla="*/ 0 w 1295"/>
                <a:gd name="T43" fmla="*/ 0 h 1946"/>
                <a:gd name="T44" fmla="*/ 0 w 1295"/>
                <a:gd name="T45" fmla="*/ 0 h 1946"/>
                <a:gd name="T46" fmla="*/ 0 w 1295"/>
                <a:gd name="T47" fmla="*/ 0 h 1946"/>
                <a:gd name="T48" fmla="*/ 0 w 1295"/>
                <a:gd name="T49" fmla="*/ 0 h 1946"/>
                <a:gd name="T50" fmla="*/ 0 w 1295"/>
                <a:gd name="T51" fmla="*/ 0 h 19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95"/>
                <a:gd name="T79" fmla="*/ 0 h 1946"/>
                <a:gd name="T80" fmla="*/ 1295 w 1295"/>
                <a:gd name="T81" fmla="*/ 1946 h 19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95" h="1946">
                  <a:moveTo>
                    <a:pt x="1021" y="376"/>
                  </a:moveTo>
                  <a:cubicBezTo>
                    <a:pt x="1021" y="583"/>
                    <a:pt x="853" y="751"/>
                    <a:pt x="645" y="751"/>
                  </a:cubicBezTo>
                  <a:cubicBezTo>
                    <a:pt x="438" y="751"/>
                    <a:pt x="270" y="583"/>
                    <a:pt x="270" y="376"/>
                  </a:cubicBezTo>
                  <a:cubicBezTo>
                    <a:pt x="270" y="168"/>
                    <a:pt x="438" y="0"/>
                    <a:pt x="645" y="0"/>
                  </a:cubicBezTo>
                  <a:cubicBezTo>
                    <a:pt x="853" y="0"/>
                    <a:pt x="1021" y="168"/>
                    <a:pt x="1021" y="376"/>
                  </a:cubicBezTo>
                  <a:close/>
                  <a:moveTo>
                    <a:pt x="645" y="922"/>
                  </a:moveTo>
                  <a:cubicBezTo>
                    <a:pt x="589" y="815"/>
                    <a:pt x="589" y="815"/>
                    <a:pt x="589" y="815"/>
                  </a:cubicBezTo>
                  <a:cubicBezTo>
                    <a:pt x="589" y="815"/>
                    <a:pt x="424" y="757"/>
                    <a:pt x="327" y="668"/>
                  </a:cubicBezTo>
                  <a:cubicBezTo>
                    <a:pt x="174" y="922"/>
                    <a:pt x="4" y="1196"/>
                    <a:pt x="4" y="1504"/>
                  </a:cubicBezTo>
                  <a:cubicBezTo>
                    <a:pt x="4" y="1574"/>
                    <a:pt x="0" y="1652"/>
                    <a:pt x="34" y="1717"/>
                  </a:cubicBezTo>
                  <a:cubicBezTo>
                    <a:pt x="73" y="1791"/>
                    <a:pt x="139" y="1821"/>
                    <a:pt x="209" y="1857"/>
                  </a:cubicBezTo>
                  <a:cubicBezTo>
                    <a:pt x="342" y="1926"/>
                    <a:pt x="498" y="1933"/>
                    <a:pt x="645" y="1946"/>
                  </a:cubicBezTo>
                  <a:cubicBezTo>
                    <a:pt x="650" y="1946"/>
                    <a:pt x="650" y="1946"/>
                    <a:pt x="650" y="1946"/>
                  </a:cubicBezTo>
                  <a:cubicBezTo>
                    <a:pt x="797" y="1933"/>
                    <a:pt x="953" y="1926"/>
                    <a:pt x="1086" y="1857"/>
                  </a:cubicBezTo>
                  <a:cubicBezTo>
                    <a:pt x="1156" y="1821"/>
                    <a:pt x="1223" y="1791"/>
                    <a:pt x="1261" y="1717"/>
                  </a:cubicBezTo>
                  <a:cubicBezTo>
                    <a:pt x="1295" y="1652"/>
                    <a:pt x="1291" y="1574"/>
                    <a:pt x="1291" y="1504"/>
                  </a:cubicBezTo>
                  <a:cubicBezTo>
                    <a:pt x="1291" y="1196"/>
                    <a:pt x="1122" y="922"/>
                    <a:pt x="969" y="668"/>
                  </a:cubicBezTo>
                  <a:cubicBezTo>
                    <a:pt x="872" y="757"/>
                    <a:pt x="821" y="775"/>
                    <a:pt x="695" y="811"/>
                  </a:cubicBezTo>
                  <a:lnTo>
                    <a:pt x="645" y="922"/>
                  </a:lnTo>
                  <a:close/>
                  <a:moveTo>
                    <a:pt x="644" y="1592"/>
                  </a:moveTo>
                  <a:cubicBezTo>
                    <a:pt x="571" y="1492"/>
                    <a:pt x="571" y="1492"/>
                    <a:pt x="571" y="1492"/>
                  </a:cubicBezTo>
                  <a:cubicBezTo>
                    <a:pt x="601" y="1038"/>
                    <a:pt x="601" y="1038"/>
                    <a:pt x="601" y="1038"/>
                  </a:cubicBezTo>
                  <a:cubicBezTo>
                    <a:pt x="644" y="983"/>
                    <a:pt x="644" y="983"/>
                    <a:pt x="644" y="983"/>
                  </a:cubicBezTo>
                  <a:cubicBezTo>
                    <a:pt x="689" y="1038"/>
                    <a:pt x="689" y="1038"/>
                    <a:pt x="689" y="1038"/>
                  </a:cubicBezTo>
                  <a:cubicBezTo>
                    <a:pt x="720" y="1492"/>
                    <a:pt x="720" y="1492"/>
                    <a:pt x="720" y="1492"/>
                  </a:cubicBezTo>
                  <a:lnTo>
                    <a:pt x="644" y="15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lIns="91427" tIns="45713" rIns="91427" bIns="45713"/>
            <a:lstStyle/>
            <a:p>
              <a:endParaRPr lang="zh-CN" altLang="en-US"/>
            </a:p>
          </p:txBody>
        </p:sp>
      </p:grpSp>
      <p:pic>
        <p:nvPicPr>
          <p:cNvPr id="46146" name="Picture 38" descr="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53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8" name="组合 127"/>
          <p:cNvGrpSpPr/>
          <p:nvPr/>
        </p:nvGrpSpPr>
        <p:grpSpPr>
          <a:xfrm>
            <a:off x="7868515" y="1081845"/>
            <a:ext cx="788955" cy="716635"/>
            <a:chOff x="3241676" y="1744885"/>
            <a:chExt cx="381000" cy="346075"/>
          </a:xfrm>
          <a:solidFill>
            <a:schemeClr val="bg1"/>
          </a:solidFill>
        </p:grpSpPr>
        <p:sp>
          <p:nvSpPr>
            <p:cNvPr id="2" name="Freeform 118"/>
            <p:cNvSpPr>
              <a:spLocks/>
            </p:cNvSpPr>
            <p:nvPr/>
          </p:nvSpPr>
          <p:spPr bwMode="auto">
            <a:xfrm>
              <a:off x="3241676" y="1744885"/>
              <a:ext cx="315913" cy="195263"/>
            </a:xfrm>
            <a:custGeom>
              <a:avLst/>
              <a:gdLst>
                <a:gd name="T0" fmla="*/ 296 w 399"/>
                <a:gd name="T1" fmla="*/ 107 h 247"/>
                <a:gd name="T2" fmla="*/ 296 w 399"/>
                <a:gd name="T3" fmla="*/ 107 h 247"/>
                <a:gd name="T4" fmla="*/ 275 w 399"/>
                <a:gd name="T5" fmla="*/ 100 h 247"/>
                <a:gd name="T6" fmla="*/ 254 w 399"/>
                <a:gd name="T7" fmla="*/ 94 h 247"/>
                <a:gd name="T8" fmla="*/ 214 w 399"/>
                <a:gd name="T9" fmla="*/ 87 h 247"/>
                <a:gd name="T10" fmla="*/ 214 w 399"/>
                <a:gd name="T11" fmla="*/ 0 h 247"/>
                <a:gd name="T12" fmla="*/ 0 w 399"/>
                <a:gd name="T13" fmla="*/ 124 h 247"/>
                <a:gd name="T14" fmla="*/ 214 w 399"/>
                <a:gd name="T15" fmla="*/ 247 h 247"/>
                <a:gd name="T16" fmla="*/ 214 w 399"/>
                <a:gd name="T17" fmla="*/ 162 h 247"/>
                <a:gd name="T18" fmla="*/ 214 w 399"/>
                <a:gd name="T19" fmla="*/ 162 h 247"/>
                <a:gd name="T20" fmla="*/ 243 w 399"/>
                <a:gd name="T21" fmla="*/ 160 h 247"/>
                <a:gd name="T22" fmla="*/ 273 w 399"/>
                <a:gd name="T23" fmla="*/ 160 h 247"/>
                <a:gd name="T24" fmla="*/ 303 w 399"/>
                <a:gd name="T25" fmla="*/ 162 h 247"/>
                <a:gd name="T26" fmla="*/ 330 w 399"/>
                <a:gd name="T27" fmla="*/ 165 h 247"/>
                <a:gd name="T28" fmla="*/ 330 w 399"/>
                <a:gd name="T29" fmla="*/ 165 h 247"/>
                <a:gd name="T30" fmla="*/ 364 w 399"/>
                <a:gd name="T31" fmla="*/ 172 h 247"/>
                <a:gd name="T32" fmla="*/ 385 w 399"/>
                <a:gd name="T33" fmla="*/ 177 h 247"/>
                <a:gd name="T34" fmla="*/ 396 w 399"/>
                <a:gd name="T35" fmla="*/ 183 h 247"/>
                <a:gd name="T36" fmla="*/ 399 w 399"/>
                <a:gd name="T37" fmla="*/ 184 h 247"/>
                <a:gd name="T38" fmla="*/ 399 w 399"/>
                <a:gd name="T39" fmla="*/ 184 h 247"/>
                <a:gd name="T40" fmla="*/ 390 w 399"/>
                <a:gd name="T41" fmla="*/ 174 h 247"/>
                <a:gd name="T42" fmla="*/ 368 w 399"/>
                <a:gd name="T43" fmla="*/ 152 h 247"/>
                <a:gd name="T44" fmla="*/ 353 w 399"/>
                <a:gd name="T45" fmla="*/ 139 h 247"/>
                <a:gd name="T46" fmla="*/ 334 w 399"/>
                <a:gd name="T47" fmla="*/ 127 h 247"/>
                <a:gd name="T48" fmla="*/ 316 w 399"/>
                <a:gd name="T49" fmla="*/ 115 h 247"/>
                <a:gd name="T50" fmla="*/ 296 w 399"/>
                <a:gd name="T51" fmla="*/ 107 h 247"/>
                <a:gd name="T52" fmla="*/ 296 w 399"/>
                <a:gd name="T53" fmla="*/ 10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9" h="247">
                  <a:moveTo>
                    <a:pt x="296" y="107"/>
                  </a:moveTo>
                  <a:lnTo>
                    <a:pt x="296" y="107"/>
                  </a:lnTo>
                  <a:lnTo>
                    <a:pt x="275" y="100"/>
                  </a:lnTo>
                  <a:lnTo>
                    <a:pt x="254" y="94"/>
                  </a:lnTo>
                  <a:lnTo>
                    <a:pt x="214" y="87"/>
                  </a:lnTo>
                  <a:lnTo>
                    <a:pt x="214" y="0"/>
                  </a:lnTo>
                  <a:lnTo>
                    <a:pt x="0" y="124"/>
                  </a:lnTo>
                  <a:lnTo>
                    <a:pt x="214" y="247"/>
                  </a:lnTo>
                  <a:lnTo>
                    <a:pt x="214" y="162"/>
                  </a:lnTo>
                  <a:lnTo>
                    <a:pt x="214" y="162"/>
                  </a:lnTo>
                  <a:lnTo>
                    <a:pt x="243" y="160"/>
                  </a:lnTo>
                  <a:lnTo>
                    <a:pt x="273" y="160"/>
                  </a:lnTo>
                  <a:lnTo>
                    <a:pt x="303" y="162"/>
                  </a:lnTo>
                  <a:lnTo>
                    <a:pt x="330" y="165"/>
                  </a:lnTo>
                  <a:lnTo>
                    <a:pt x="330" y="165"/>
                  </a:lnTo>
                  <a:lnTo>
                    <a:pt x="364" y="172"/>
                  </a:lnTo>
                  <a:lnTo>
                    <a:pt x="385" y="177"/>
                  </a:lnTo>
                  <a:lnTo>
                    <a:pt x="396" y="183"/>
                  </a:lnTo>
                  <a:lnTo>
                    <a:pt x="399" y="184"/>
                  </a:lnTo>
                  <a:lnTo>
                    <a:pt x="399" y="184"/>
                  </a:lnTo>
                  <a:lnTo>
                    <a:pt x="390" y="174"/>
                  </a:lnTo>
                  <a:lnTo>
                    <a:pt x="368" y="152"/>
                  </a:lnTo>
                  <a:lnTo>
                    <a:pt x="353" y="139"/>
                  </a:lnTo>
                  <a:lnTo>
                    <a:pt x="334" y="127"/>
                  </a:lnTo>
                  <a:lnTo>
                    <a:pt x="316" y="115"/>
                  </a:lnTo>
                  <a:lnTo>
                    <a:pt x="296" y="107"/>
                  </a:lnTo>
                  <a:lnTo>
                    <a:pt x="296" y="10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4" name="Freeform 119"/>
            <p:cNvSpPr>
              <a:spLocks/>
            </p:cNvSpPr>
            <p:nvPr/>
          </p:nvSpPr>
          <p:spPr bwMode="auto">
            <a:xfrm>
              <a:off x="3308351" y="1894110"/>
              <a:ext cx="314325" cy="196850"/>
            </a:xfrm>
            <a:custGeom>
              <a:avLst/>
              <a:gdLst>
                <a:gd name="T0" fmla="*/ 102 w 397"/>
                <a:gd name="T1" fmla="*/ 140 h 247"/>
                <a:gd name="T2" fmla="*/ 102 w 397"/>
                <a:gd name="T3" fmla="*/ 140 h 247"/>
                <a:gd name="T4" fmla="*/ 123 w 397"/>
                <a:gd name="T5" fmla="*/ 146 h 247"/>
                <a:gd name="T6" fmla="*/ 144 w 397"/>
                <a:gd name="T7" fmla="*/ 151 h 247"/>
                <a:gd name="T8" fmla="*/ 183 w 397"/>
                <a:gd name="T9" fmla="*/ 160 h 247"/>
                <a:gd name="T10" fmla="*/ 183 w 397"/>
                <a:gd name="T11" fmla="*/ 247 h 247"/>
                <a:gd name="T12" fmla="*/ 397 w 397"/>
                <a:gd name="T13" fmla="*/ 123 h 247"/>
                <a:gd name="T14" fmla="*/ 183 w 397"/>
                <a:gd name="T15" fmla="*/ 0 h 247"/>
                <a:gd name="T16" fmla="*/ 183 w 397"/>
                <a:gd name="T17" fmla="*/ 85 h 247"/>
                <a:gd name="T18" fmla="*/ 183 w 397"/>
                <a:gd name="T19" fmla="*/ 85 h 247"/>
                <a:gd name="T20" fmla="*/ 155 w 397"/>
                <a:gd name="T21" fmla="*/ 87 h 247"/>
                <a:gd name="T22" fmla="*/ 124 w 397"/>
                <a:gd name="T23" fmla="*/ 87 h 247"/>
                <a:gd name="T24" fmla="*/ 95 w 397"/>
                <a:gd name="T25" fmla="*/ 85 h 247"/>
                <a:gd name="T26" fmla="*/ 68 w 397"/>
                <a:gd name="T27" fmla="*/ 83 h 247"/>
                <a:gd name="T28" fmla="*/ 68 w 397"/>
                <a:gd name="T29" fmla="*/ 83 h 247"/>
                <a:gd name="T30" fmla="*/ 35 w 397"/>
                <a:gd name="T31" fmla="*/ 76 h 247"/>
                <a:gd name="T32" fmla="*/ 14 w 397"/>
                <a:gd name="T33" fmla="*/ 69 h 247"/>
                <a:gd name="T34" fmla="*/ 2 w 397"/>
                <a:gd name="T35" fmla="*/ 64 h 247"/>
                <a:gd name="T36" fmla="*/ 0 w 397"/>
                <a:gd name="T37" fmla="*/ 63 h 247"/>
                <a:gd name="T38" fmla="*/ 0 w 397"/>
                <a:gd name="T39" fmla="*/ 63 h 247"/>
                <a:gd name="T40" fmla="*/ 8 w 397"/>
                <a:gd name="T41" fmla="*/ 73 h 247"/>
                <a:gd name="T42" fmla="*/ 30 w 397"/>
                <a:gd name="T43" fmla="*/ 94 h 247"/>
                <a:gd name="T44" fmla="*/ 46 w 397"/>
                <a:gd name="T45" fmla="*/ 108 h 247"/>
                <a:gd name="T46" fmla="*/ 64 w 397"/>
                <a:gd name="T47" fmla="*/ 121 h 247"/>
                <a:gd name="T48" fmla="*/ 82 w 397"/>
                <a:gd name="T49" fmla="*/ 132 h 247"/>
                <a:gd name="T50" fmla="*/ 102 w 397"/>
                <a:gd name="T51" fmla="*/ 140 h 247"/>
                <a:gd name="T52" fmla="*/ 102 w 397"/>
                <a:gd name="T53" fmla="*/ 1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7" h="247">
                  <a:moveTo>
                    <a:pt x="102" y="140"/>
                  </a:moveTo>
                  <a:lnTo>
                    <a:pt x="102" y="140"/>
                  </a:lnTo>
                  <a:lnTo>
                    <a:pt x="123" y="146"/>
                  </a:lnTo>
                  <a:lnTo>
                    <a:pt x="144" y="151"/>
                  </a:lnTo>
                  <a:lnTo>
                    <a:pt x="183" y="160"/>
                  </a:lnTo>
                  <a:lnTo>
                    <a:pt x="183" y="247"/>
                  </a:lnTo>
                  <a:lnTo>
                    <a:pt x="397" y="123"/>
                  </a:lnTo>
                  <a:lnTo>
                    <a:pt x="183" y="0"/>
                  </a:lnTo>
                  <a:lnTo>
                    <a:pt x="183" y="85"/>
                  </a:lnTo>
                  <a:lnTo>
                    <a:pt x="183" y="85"/>
                  </a:lnTo>
                  <a:lnTo>
                    <a:pt x="155" y="87"/>
                  </a:lnTo>
                  <a:lnTo>
                    <a:pt x="124" y="87"/>
                  </a:lnTo>
                  <a:lnTo>
                    <a:pt x="95" y="85"/>
                  </a:lnTo>
                  <a:lnTo>
                    <a:pt x="68" y="83"/>
                  </a:lnTo>
                  <a:lnTo>
                    <a:pt x="68" y="83"/>
                  </a:lnTo>
                  <a:lnTo>
                    <a:pt x="35" y="76"/>
                  </a:lnTo>
                  <a:lnTo>
                    <a:pt x="14" y="69"/>
                  </a:lnTo>
                  <a:lnTo>
                    <a:pt x="2" y="64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8" y="73"/>
                  </a:lnTo>
                  <a:lnTo>
                    <a:pt x="30" y="94"/>
                  </a:lnTo>
                  <a:lnTo>
                    <a:pt x="46" y="108"/>
                  </a:lnTo>
                  <a:lnTo>
                    <a:pt x="64" y="121"/>
                  </a:lnTo>
                  <a:lnTo>
                    <a:pt x="82" y="132"/>
                  </a:lnTo>
                  <a:lnTo>
                    <a:pt x="102" y="140"/>
                  </a:lnTo>
                  <a:lnTo>
                    <a:pt x="102" y="1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" name="Freeform 220"/>
            <p:cNvSpPr>
              <a:spLocks/>
            </p:cNvSpPr>
            <p:nvPr/>
          </p:nvSpPr>
          <p:spPr bwMode="auto">
            <a:xfrm>
              <a:off x="3241676" y="1744885"/>
              <a:ext cx="315913" cy="195263"/>
            </a:xfrm>
            <a:custGeom>
              <a:avLst/>
              <a:gdLst>
                <a:gd name="T0" fmla="*/ 296 w 399"/>
                <a:gd name="T1" fmla="*/ 107 h 247"/>
                <a:gd name="T2" fmla="*/ 296 w 399"/>
                <a:gd name="T3" fmla="*/ 107 h 247"/>
                <a:gd name="T4" fmla="*/ 275 w 399"/>
                <a:gd name="T5" fmla="*/ 100 h 247"/>
                <a:gd name="T6" fmla="*/ 254 w 399"/>
                <a:gd name="T7" fmla="*/ 94 h 247"/>
                <a:gd name="T8" fmla="*/ 214 w 399"/>
                <a:gd name="T9" fmla="*/ 87 h 247"/>
                <a:gd name="T10" fmla="*/ 214 w 399"/>
                <a:gd name="T11" fmla="*/ 0 h 247"/>
                <a:gd name="T12" fmla="*/ 0 w 399"/>
                <a:gd name="T13" fmla="*/ 124 h 247"/>
                <a:gd name="T14" fmla="*/ 214 w 399"/>
                <a:gd name="T15" fmla="*/ 247 h 247"/>
                <a:gd name="T16" fmla="*/ 214 w 399"/>
                <a:gd name="T17" fmla="*/ 162 h 247"/>
                <a:gd name="T18" fmla="*/ 214 w 399"/>
                <a:gd name="T19" fmla="*/ 162 h 247"/>
                <a:gd name="T20" fmla="*/ 243 w 399"/>
                <a:gd name="T21" fmla="*/ 160 h 247"/>
                <a:gd name="T22" fmla="*/ 273 w 399"/>
                <a:gd name="T23" fmla="*/ 160 h 247"/>
                <a:gd name="T24" fmla="*/ 303 w 399"/>
                <a:gd name="T25" fmla="*/ 162 h 247"/>
                <a:gd name="T26" fmla="*/ 330 w 399"/>
                <a:gd name="T27" fmla="*/ 165 h 247"/>
                <a:gd name="T28" fmla="*/ 330 w 399"/>
                <a:gd name="T29" fmla="*/ 165 h 247"/>
                <a:gd name="T30" fmla="*/ 364 w 399"/>
                <a:gd name="T31" fmla="*/ 172 h 247"/>
                <a:gd name="T32" fmla="*/ 385 w 399"/>
                <a:gd name="T33" fmla="*/ 177 h 247"/>
                <a:gd name="T34" fmla="*/ 396 w 399"/>
                <a:gd name="T35" fmla="*/ 183 h 247"/>
                <a:gd name="T36" fmla="*/ 399 w 399"/>
                <a:gd name="T37" fmla="*/ 184 h 247"/>
                <a:gd name="T38" fmla="*/ 399 w 399"/>
                <a:gd name="T39" fmla="*/ 184 h 247"/>
                <a:gd name="T40" fmla="*/ 390 w 399"/>
                <a:gd name="T41" fmla="*/ 174 h 247"/>
                <a:gd name="T42" fmla="*/ 368 w 399"/>
                <a:gd name="T43" fmla="*/ 152 h 247"/>
                <a:gd name="T44" fmla="*/ 353 w 399"/>
                <a:gd name="T45" fmla="*/ 139 h 247"/>
                <a:gd name="T46" fmla="*/ 334 w 399"/>
                <a:gd name="T47" fmla="*/ 127 h 247"/>
                <a:gd name="T48" fmla="*/ 316 w 399"/>
                <a:gd name="T49" fmla="*/ 115 h 247"/>
                <a:gd name="T50" fmla="*/ 296 w 399"/>
                <a:gd name="T51" fmla="*/ 107 h 247"/>
                <a:gd name="T52" fmla="*/ 296 w 399"/>
                <a:gd name="T53" fmla="*/ 10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9" h="247">
                  <a:moveTo>
                    <a:pt x="296" y="107"/>
                  </a:moveTo>
                  <a:lnTo>
                    <a:pt x="296" y="107"/>
                  </a:lnTo>
                  <a:lnTo>
                    <a:pt x="275" y="100"/>
                  </a:lnTo>
                  <a:lnTo>
                    <a:pt x="254" y="94"/>
                  </a:lnTo>
                  <a:lnTo>
                    <a:pt x="214" y="87"/>
                  </a:lnTo>
                  <a:lnTo>
                    <a:pt x="214" y="0"/>
                  </a:lnTo>
                  <a:lnTo>
                    <a:pt x="0" y="124"/>
                  </a:lnTo>
                  <a:lnTo>
                    <a:pt x="214" y="247"/>
                  </a:lnTo>
                  <a:lnTo>
                    <a:pt x="214" y="162"/>
                  </a:lnTo>
                  <a:lnTo>
                    <a:pt x="214" y="162"/>
                  </a:lnTo>
                  <a:lnTo>
                    <a:pt x="243" y="160"/>
                  </a:lnTo>
                  <a:lnTo>
                    <a:pt x="273" y="160"/>
                  </a:lnTo>
                  <a:lnTo>
                    <a:pt x="303" y="162"/>
                  </a:lnTo>
                  <a:lnTo>
                    <a:pt x="330" y="165"/>
                  </a:lnTo>
                  <a:lnTo>
                    <a:pt x="330" y="165"/>
                  </a:lnTo>
                  <a:lnTo>
                    <a:pt x="364" y="172"/>
                  </a:lnTo>
                  <a:lnTo>
                    <a:pt x="385" y="177"/>
                  </a:lnTo>
                  <a:lnTo>
                    <a:pt x="396" y="183"/>
                  </a:lnTo>
                  <a:lnTo>
                    <a:pt x="399" y="184"/>
                  </a:lnTo>
                  <a:lnTo>
                    <a:pt x="399" y="184"/>
                  </a:lnTo>
                  <a:lnTo>
                    <a:pt x="390" y="174"/>
                  </a:lnTo>
                  <a:lnTo>
                    <a:pt x="368" y="152"/>
                  </a:lnTo>
                  <a:lnTo>
                    <a:pt x="353" y="139"/>
                  </a:lnTo>
                  <a:lnTo>
                    <a:pt x="334" y="127"/>
                  </a:lnTo>
                  <a:lnTo>
                    <a:pt x="316" y="115"/>
                  </a:lnTo>
                  <a:lnTo>
                    <a:pt x="296" y="107"/>
                  </a:lnTo>
                  <a:lnTo>
                    <a:pt x="296" y="10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221"/>
            <p:cNvSpPr>
              <a:spLocks/>
            </p:cNvSpPr>
            <p:nvPr/>
          </p:nvSpPr>
          <p:spPr bwMode="auto">
            <a:xfrm>
              <a:off x="3308351" y="1894110"/>
              <a:ext cx="314325" cy="196850"/>
            </a:xfrm>
            <a:custGeom>
              <a:avLst/>
              <a:gdLst>
                <a:gd name="T0" fmla="*/ 102 w 397"/>
                <a:gd name="T1" fmla="*/ 140 h 247"/>
                <a:gd name="T2" fmla="*/ 102 w 397"/>
                <a:gd name="T3" fmla="*/ 140 h 247"/>
                <a:gd name="T4" fmla="*/ 123 w 397"/>
                <a:gd name="T5" fmla="*/ 146 h 247"/>
                <a:gd name="T6" fmla="*/ 144 w 397"/>
                <a:gd name="T7" fmla="*/ 151 h 247"/>
                <a:gd name="T8" fmla="*/ 183 w 397"/>
                <a:gd name="T9" fmla="*/ 160 h 247"/>
                <a:gd name="T10" fmla="*/ 183 w 397"/>
                <a:gd name="T11" fmla="*/ 247 h 247"/>
                <a:gd name="T12" fmla="*/ 397 w 397"/>
                <a:gd name="T13" fmla="*/ 123 h 247"/>
                <a:gd name="T14" fmla="*/ 183 w 397"/>
                <a:gd name="T15" fmla="*/ 0 h 247"/>
                <a:gd name="T16" fmla="*/ 183 w 397"/>
                <a:gd name="T17" fmla="*/ 85 h 247"/>
                <a:gd name="T18" fmla="*/ 183 w 397"/>
                <a:gd name="T19" fmla="*/ 85 h 247"/>
                <a:gd name="T20" fmla="*/ 155 w 397"/>
                <a:gd name="T21" fmla="*/ 87 h 247"/>
                <a:gd name="T22" fmla="*/ 124 w 397"/>
                <a:gd name="T23" fmla="*/ 87 h 247"/>
                <a:gd name="T24" fmla="*/ 95 w 397"/>
                <a:gd name="T25" fmla="*/ 85 h 247"/>
                <a:gd name="T26" fmla="*/ 68 w 397"/>
                <a:gd name="T27" fmla="*/ 83 h 247"/>
                <a:gd name="T28" fmla="*/ 68 w 397"/>
                <a:gd name="T29" fmla="*/ 83 h 247"/>
                <a:gd name="T30" fmla="*/ 35 w 397"/>
                <a:gd name="T31" fmla="*/ 76 h 247"/>
                <a:gd name="T32" fmla="*/ 14 w 397"/>
                <a:gd name="T33" fmla="*/ 69 h 247"/>
                <a:gd name="T34" fmla="*/ 2 w 397"/>
                <a:gd name="T35" fmla="*/ 64 h 247"/>
                <a:gd name="T36" fmla="*/ 0 w 397"/>
                <a:gd name="T37" fmla="*/ 63 h 247"/>
                <a:gd name="T38" fmla="*/ 0 w 397"/>
                <a:gd name="T39" fmla="*/ 63 h 247"/>
                <a:gd name="T40" fmla="*/ 8 w 397"/>
                <a:gd name="T41" fmla="*/ 73 h 247"/>
                <a:gd name="T42" fmla="*/ 30 w 397"/>
                <a:gd name="T43" fmla="*/ 94 h 247"/>
                <a:gd name="T44" fmla="*/ 46 w 397"/>
                <a:gd name="T45" fmla="*/ 108 h 247"/>
                <a:gd name="T46" fmla="*/ 64 w 397"/>
                <a:gd name="T47" fmla="*/ 121 h 247"/>
                <a:gd name="T48" fmla="*/ 82 w 397"/>
                <a:gd name="T49" fmla="*/ 132 h 247"/>
                <a:gd name="T50" fmla="*/ 102 w 397"/>
                <a:gd name="T51" fmla="*/ 140 h 247"/>
                <a:gd name="T52" fmla="*/ 102 w 397"/>
                <a:gd name="T53" fmla="*/ 1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7" h="247">
                  <a:moveTo>
                    <a:pt x="102" y="140"/>
                  </a:moveTo>
                  <a:lnTo>
                    <a:pt x="102" y="140"/>
                  </a:lnTo>
                  <a:lnTo>
                    <a:pt x="123" y="146"/>
                  </a:lnTo>
                  <a:lnTo>
                    <a:pt x="144" y="151"/>
                  </a:lnTo>
                  <a:lnTo>
                    <a:pt x="183" y="160"/>
                  </a:lnTo>
                  <a:lnTo>
                    <a:pt x="183" y="247"/>
                  </a:lnTo>
                  <a:lnTo>
                    <a:pt x="397" y="123"/>
                  </a:lnTo>
                  <a:lnTo>
                    <a:pt x="183" y="0"/>
                  </a:lnTo>
                  <a:lnTo>
                    <a:pt x="183" y="85"/>
                  </a:lnTo>
                  <a:lnTo>
                    <a:pt x="183" y="85"/>
                  </a:lnTo>
                  <a:lnTo>
                    <a:pt x="155" y="87"/>
                  </a:lnTo>
                  <a:lnTo>
                    <a:pt x="124" y="87"/>
                  </a:lnTo>
                  <a:lnTo>
                    <a:pt x="95" y="85"/>
                  </a:lnTo>
                  <a:lnTo>
                    <a:pt x="68" y="83"/>
                  </a:lnTo>
                  <a:lnTo>
                    <a:pt x="68" y="83"/>
                  </a:lnTo>
                  <a:lnTo>
                    <a:pt x="35" y="76"/>
                  </a:lnTo>
                  <a:lnTo>
                    <a:pt x="14" y="69"/>
                  </a:lnTo>
                  <a:lnTo>
                    <a:pt x="2" y="64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8" y="73"/>
                  </a:lnTo>
                  <a:lnTo>
                    <a:pt x="30" y="94"/>
                  </a:lnTo>
                  <a:lnTo>
                    <a:pt x="46" y="108"/>
                  </a:lnTo>
                  <a:lnTo>
                    <a:pt x="64" y="121"/>
                  </a:lnTo>
                  <a:lnTo>
                    <a:pt x="82" y="132"/>
                  </a:lnTo>
                  <a:lnTo>
                    <a:pt x="102" y="140"/>
                  </a:lnTo>
                  <a:lnTo>
                    <a:pt x="102" y="1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5" name="组合 138"/>
          <p:cNvGrpSpPr/>
          <p:nvPr/>
        </p:nvGrpSpPr>
        <p:grpSpPr>
          <a:xfrm>
            <a:off x="10023964" y="4297142"/>
            <a:ext cx="827408" cy="772806"/>
            <a:chOff x="9999663" y="3278188"/>
            <a:chExt cx="312738" cy="292100"/>
          </a:xfrm>
          <a:solidFill>
            <a:schemeClr val="bg1"/>
          </a:solidFill>
        </p:grpSpPr>
        <p:sp>
          <p:nvSpPr>
            <p:cNvPr id="150" name="Freeform 329"/>
            <p:cNvSpPr>
              <a:spLocks/>
            </p:cNvSpPr>
            <p:nvPr/>
          </p:nvSpPr>
          <p:spPr bwMode="auto">
            <a:xfrm>
              <a:off x="10037763" y="3421063"/>
              <a:ext cx="57150" cy="103188"/>
            </a:xfrm>
            <a:custGeom>
              <a:avLst/>
              <a:gdLst>
                <a:gd name="T0" fmla="*/ 9 w 36"/>
                <a:gd name="T1" fmla="*/ 0 h 66"/>
                <a:gd name="T2" fmla="*/ 0 w 36"/>
                <a:gd name="T3" fmla="*/ 9 h 66"/>
                <a:gd name="T4" fmla="*/ 0 w 36"/>
                <a:gd name="T5" fmla="*/ 56 h 66"/>
                <a:gd name="T6" fmla="*/ 9 w 36"/>
                <a:gd name="T7" fmla="*/ 66 h 66"/>
                <a:gd name="T8" fmla="*/ 26 w 36"/>
                <a:gd name="T9" fmla="*/ 66 h 66"/>
                <a:gd name="T10" fmla="*/ 36 w 36"/>
                <a:gd name="T11" fmla="*/ 56 h 66"/>
                <a:gd name="T12" fmla="*/ 36 w 36"/>
                <a:gd name="T13" fmla="*/ 9 h 66"/>
                <a:gd name="T14" fmla="*/ 26 w 36"/>
                <a:gd name="T15" fmla="*/ 0 h 66"/>
                <a:gd name="T16" fmla="*/ 9 w 36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6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6"/>
                    <a:pt x="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31" y="66"/>
                    <a:pt x="36" y="61"/>
                    <a:pt x="36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1" name="Freeform 330"/>
            <p:cNvSpPr>
              <a:spLocks/>
            </p:cNvSpPr>
            <p:nvPr/>
          </p:nvSpPr>
          <p:spPr bwMode="auto">
            <a:xfrm>
              <a:off x="10125076" y="3459163"/>
              <a:ext cx="57150" cy="65088"/>
            </a:xfrm>
            <a:custGeom>
              <a:avLst/>
              <a:gdLst>
                <a:gd name="T0" fmla="*/ 9 w 36"/>
                <a:gd name="T1" fmla="*/ 0 h 42"/>
                <a:gd name="T2" fmla="*/ 0 w 36"/>
                <a:gd name="T3" fmla="*/ 9 h 42"/>
                <a:gd name="T4" fmla="*/ 0 w 36"/>
                <a:gd name="T5" fmla="*/ 32 h 42"/>
                <a:gd name="T6" fmla="*/ 9 w 36"/>
                <a:gd name="T7" fmla="*/ 42 h 42"/>
                <a:gd name="T8" fmla="*/ 26 w 36"/>
                <a:gd name="T9" fmla="*/ 42 h 42"/>
                <a:gd name="T10" fmla="*/ 36 w 36"/>
                <a:gd name="T11" fmla="*/ 32 h 42"/>
                <a:gd name="T12" fmla="*/ 36 w 36"/>
                <a:gd name="T13" fmla="*/ 9 h 42"/>
                <a:gd name="T14" fmla="*/ 26 w 36"/>
                <a:gd name="T15" fmla="*/ 0 h 42"/>
                <a:gd name="T16" fmla="*/ 9 w 36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2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4" y="42"/>
                    <a:pt x="9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31" y="42"/>
                    <a:pt x="36" y="37"/>
                    <a:pt x="36" y="3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2" name="Freeform 331"/>
            <p:cNvSpPr>
              <a:spLocks/>
            </p:cNvSpPr>
            <p:nvPr/>
          </p:nvSpPr>
          <p:spPr bwMode="auto">
            <a:xfrm>
              <a:off x="10213976" y="3376613"/>
              <a:ext cx="55563" cy="147638"/>
            </a:xfrm>
            <a:custGeom>
              <a:avLst/>
              <a:gdLst>
                <a:gd name="T0" fmla="*/ 26 w 36"/>
                <a:gd name="T1" fmla="*/ 0 h 94"/>
                <a:gd name="T2" fmla="*/ 9 w 36"/>
                <a:gd name="T3" fmla="*/ 0 h 94"/>
                <a:gd name="T4" fmla="*/ 0 w 36"/>
                <a:gd name="T5" fmla="*/ 9 h 94"/>
                <a:gd name="T6" fmla="*/ 0 w 36"/>
                <a:gd name="T7" fmla="*/ 84 h 94"/>
                <a:gd name="T8" fmla="*/ 9 w 36"/>
                <a:gd name="T9" fmla="*/ 94 h 94"/>
                <a:gd name="T10" fmla="*/ 26 w 36"/>
                <a:gd name="T11" fmla="*/ 94 h 94"/>
                <a:gd name="T12" fmla="*/ 36 w 36"/>
                <a:gd name="T13" fmla="*/ 84 h 94"/>
                <a:gd name="T14" fmla="*/ 36 w 36"/>
                <a:gd name="T15" fmla="*/ 9 h 94"/>
                <a:gd name="T16" fmla="*/ 26 w 36"/>
                <a:gd name="T1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94">
                  <a:moveTo>
                    <a:pt x="2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4"/>
                    <a:pt x="9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31" y="94"/>
                    <a:pt x="36" y="89"/>
                    <a:pt x="36" y="84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1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3" name="Freeform 332"/>
            <p:cNvSpPr>
              <a:spLocks/>
            </p:cNvSpPr>
            <p:nvPr/>
          </p:nvSpPr>
          <p:spPr bwMode="auto">
            <a:xfrm>
              <a:off x="9999663" y="3544888"/>
              <a:ext cx="312738" cy="25400"/>
            </a:xfrm>
            <a:custGeom>
              <a:avLst/>
              <a:gdLst>
                <a:gd name="T0" fmla="*/ 191 w 199"/>
                <a:gd name="T1" fmla="*/ 0 h 16"/>
                <a:gd name="T2" fmla="*/ 8 w 199"/>
                <a:gd name="T3" fmla="*/ 0 h 16"/>
                <a:gd name="T4" fmla="*/ 0 w 199"/>
                <a:gd name="T5" fmla="*/ 8 h 16"/>
                <a:gd name="T6" fmla="*/ 0 w 199"/>
                <a:gd name="T7" fmla="*/ 8 h 16"/>
                <a:gd name="T8" fmla="*/ 8 w 199"/>
                <a:gd name="T9" fmla="*/ 16 h 16"/>
                <a:gd name="T10" fmla="*/ 191 w 199"/>
                <a:gd name="T11" fmla="*/ 16 h 16"/>
                <a:gd name="T12" fmla="*/ 199 w 199"/>
                <a:gd name="T13" fmla="*/ 8 h 16"/>
                <a:gd name="T14" fmla="*/ 199 w 199"/>
                <a:gd name="T15" fmla="*/ 8 h 16"/>
                <a:gd name="T16" fmla="*/ 191 w 19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16">
                  <a:moveTo>
                    <a:pt x="19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6" y="16"/>
                    <a:pt x="199" y="13"/>
                    <a:pt x="199" y="8"/>
                  </a:cubicBezTo>
                  <a:cubicBezTo>
                    <a:pt x="199" y="8"/>
                    <a:pt x="199" y="8"/>
                    <a:pt x="199" y="8"/>
                  </a:cubicBezTo>
                  <a:cubicBezTo>
                    <a:pt x="199" y="3"/>
                    <a:pt x="196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4" name="Freeform 333"/>
            <p:cNvSpPr>
              <a:spLocks/>
            </p:cNvSpPr>
            <p:nvPr/>
          </p:nvSpPr>
          <p:spPr bwMode="auto">
            <a:xfrm>
              <a:off x="10020301" y="3278188"/>
              <a:ext cx="261938" cy="122238"/>
            </a:xfrm>
            <a:custGeom>
              <a:avLst/>
              <a:gdLst>
                <a:gd name="T0" fmla="*/ 8 w 167"/>
                <a:gd name="T1" fmla="*/ 68 h 78"/>
                <a:gd name="T2" fmla="*/ 28 w 167"/>
                <a:gd name="T3" fmla="*/ 48 h 78"/>
                <a:gd name="T4" fmla="*/ 82 w 167"/>
                <a:gd name="T5" fmla="*/ 77 h 78"/>
                <a:gd name="T6" fmla="*/ 84 w 167"/>
                <a:gd name="T7" fmla="*/ 78 h 78"/>
                <a:gd name="T8" fmla="*/ 87 w 167"/>
                <a:gd name="T9" fmla="*/ 77 h 78"/>
                <a:gd name="T10" fmla="*/ 148 w 167"/>
                <a:gd name="T11" fmla="*/ 22 h 78"/>
                <a:gd name="T12" fmla="*/ 154 w 167"/>
                <a:gd name="T13" fmla="*/ 28 h 78"/>
                <a:gd name="T14" fmla="*/ 155 w 167"/>
                <a:gd name="T15" fmla="*/ 29 h 78"/>
                <a:gd name="T16" fmla="*/ 156 w 167"/>
                <a:gd name="T17" fmla="*/ 28 h 78"/>
                <a:gd name="T18" fmla="*/ 158 w 167"/>
                <a:gd name="T19" fmla="*/ 26 h 78"/>
                <a:gd name="T20" fmla="*/ 166 w 167"/>
                <a:gd name="T21" fmla="*/ 2 h 78"/>
                <a:gd name="T22" fmla="*/ 166 w 167"/>
                <a:gd name="T23" fmla="*/ 0 h 78"/>
                <a:gd name="T24" fmla="*/ 165 w 167"/>
                <a:gd name="T25" fmla="*/ 0 h 78"/>
                <a:gd name="T26" fmla="*/ 164 w 167"/>
                <a:gd name="T27" fmla="*/ 0 h 78"/>
                <a:gd name="T28" fmla="*/ 140 w 167"/>
                <a:gd name="T29" fmla="*/ 9 h 78"/>
                <a:gd name="T30" fmla="*/ 139 w 167"/>
                <a:gd name="T31" fmla="*/ 10 h 78"/>
                <a:gd name="T32" fmla="*/ 138 w 167"/>
                <a:gd name="T33" fmla="*/ 12 h 78"/>
                <a:gd name="T34" fmla="*/ 138 w 167"/>
                <a:gd name="T35" fmla="*/ 13 h 78"/>
                <a:gd name="T36" fmla="*/ 142 w 167"/>
                <a:gd name="T37" fmla="*/ 17 h 78"/>
                <a:gd name="T38" fmla="*/ 83 w 167"/>
                <a:gd name="T39" fmla="*/ 69 h 78"/>
                <a:gd name="T40" fmla="*/ 29 w 167"/>
                <a:gd name="T41" fmla="*/ 40 h 78"/>
                <a:gd name="T42" fmla="*/ 25 w 167"/>
                <a:gd name="T43" fmla="*/ 41 h 78"/>
                <a:gd name="T44" fmla="*/ 2 w 167"/>
                <a:gd name="T45" fmla="*/ 63 h 78"/>
                <a:gd name="T46" fmla="*/ 2 w 167"/>
                <a:gd name="T47" fmla="*/ 68 h 78"/>
                <a:gd name="T48" fmla="*/ 8 w 167"/>
                <a:gd name="T49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78">
                  <a:moveTo>
                    <a:pt x="8" y="6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8"/>
                    <a:pt x="83" y="78"/>
                    <a:pt x="84" y="78"/>
                  </a:cubicBezTo>
                  <a:cubicBezTo>
                    <a:pt x="85" y="78"/>
                    <a:pt x="86" y="78"/>
                    <a:pt x="87" y="77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54" y="28"/>
                    <a:pt x="154" y="28"/>
                    <a:pt x="154" y="28"/>
                  </a:cubicBezTo>
                  <a:cubicBezTo>
                    <a:pt x="154" y="29"/>
                    <a:pt x="154" y="29"/>
                    <a:pt x="155" y="29"/>
                  </a:cubicBezTo>
                  <a:cubicBezTo>
                    <a:pt x="155" y="29"/>
                    <a:pt x="156" y="28"/>
                    <a:pt x="156" y="28"/>
                  </a:cubicBezTo>
                  <a:cubicBezTo>
                    <a:pt x="157" y="27"/>
                    <a:pt x="157" y="26"/>
                    <a:pt x="158" y="26"/>
                  </a:cubicBezTo>
                  <a:cubicBezTo>
                    <a:pt x="158" y="26"/>
                    <a:pt x="163" y="11"/>
                    <a:pt x="166" y="2"/>
                  </a:cubicBezTo>
                  <a:cubicBezTo>
                    <a:pt x="166" y="2"/>
                    <a:pt x="167" y="1"/>
                    <a:pt x="166" y="0"/>
                  </a:cubicBezTo>
                  <a:cubicBezTo>
                    <a:pt x="166" y="0"/>
                    <a:pt x="165" y="0"/>
                    <a:pt x="165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39" y="10"/>
                    <a:pt x="139" y="10"/>
                  </a:cubicBezTo>
                  <a:cubicBezTo>
                    <a:pt x="138" y="11"/>
                    <a:pt x="138" y="12"/>
                    <a:pt x="138" y="12"/>
                  </a:cubicBezTo>
                  <a:cubicBezTo>
                    <a:pt x="138" y="12"/>
                    <a:pt x="138" y="13"/>
                    <a:pt x="138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39"/>
                    <a:pt x="26" y="39"/>
                    <a:pt x="25" y="4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4"/>
                    <a:pt x="0" y="67"/>
                    <a:pt x="2" y="68"/>
                  </a:cubicBezTo>
                  <a:cubicBezTo>
                    <a:pt x="4" y="70"/>
                    <a:pt x="6" y="70"/>
                    <a:pt x="8" y="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6149" name="Text Box 10"/>
          <p:cNvSpPr txBox="1">
            <a:spLocks noChangeArrowheads="1"/>
          </p:cNvSpPr>
          <p:nvPr/>
        </p:nvSpPr>
        <p:spPr bwMode="auto">
          <a:xfrm>
            <a:off x="862013" y="379413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46150" name="文本框 15"/>
          <p:cNvSpPr txBox="1">
            <a:spLocks noChangeArrowheads="1"/>
          </p:cNvSpPr>
          <p:nvPr/>
        </p:nvSpPr>
        <p:spPr bwMode="auto">
          <a:xfrm>
            <a:off x="1384300" y="57785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进度流程</a:t>
            </a:r>
            <a:endParaRPr lang="zh-CN" altLang="en-US" sz="2400" b="1">
              <a:solidFill>
                <a:srgbClr val="806D3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6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6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6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6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6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6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46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109" grpId="0" animBg="1"/>
      <p:bldP spid="110" grpId="0" animBg="1"/>
      <p:bldP spid="111" grpId="0" animBg="1"/>
      <p:bldP spid="46137" grpId="0"/>
      <p:bldP spid="46139" grpId="0"/>
      <p:bldP spid="46140" grpId="0"/>
      <p:bldP spid="46141" grpId="0"/>
      <p:bldP spid="46142" grpId="0"/>
      <p:bldP spid="46143" grpId="0"/>
      <p:bldP spid="461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1"/>
          <p:cNvSpPr txBox="1">
            <a:spLocks noChangeArrowheads="1"/>
          </p:cNvSpPr>
          <p:nvPr/>
        </p:nvSpPr>
        <p:spPr bwMode="auto">
          <a:xfrm>
            <a:off x="574675" y="1200150"/>
            <a:ext cx="1570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 Light"/>
                <a:ea typeface="微软雅黑 Light"/>
                <a:cs typeface="Meiryo UI" pitchFamily="34" charset="-128"/>
              </a:rPr>
              <a:t>Chapter.4</a:t>
            </a:r>
            <a:endParaRPr lang="zh-CN" altLang="en-US" sz="2400" b="1">
              <a:solidFill>
                <a:schemeClr val="bg1"/>
              </a:solidFill>
              <a:latin typeface="微软雅黑 Light"/>
              <a:ea typeface="微软雅黑 Light"/>
              <a:cs typeface="Meiryo UI" pitchFamily="34" charset="-128"/>
            </a:endParaRPr>
          </a:p>
        </p:txBody>
      </p:sp>
      <p:sp>
        <p:nvSpPr>
          <p:cNvPr id="70658" name="文本框 2"/>
          <p:cNvSpPr txBox="1">
            <a:spLocks noChangeArrowheads="1"/>
          </p:cNvSpPr>
          <p:nvPr/>
        </p:nvSpPr>
        <p:spPr bwMode="auto">
          <a:xfrm>
            <a:off x="4156075" y="1982788"/>
            <a:ext cx="577215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遇到的困难</a:t>
            </a:r>
          </a:p>
          <a:p>
            <a:r>
              <a:rPr lang="zh-CN" altLang="en-US" sz="8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解决方法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7" name="Object 9"/>
          <p:cNvGraphicFramePr>
            <a:graphicFrameLocks noChangeAspect="1"/>
          </p:cNvGraphicFramePr>
          <p:nvPr/>
        </p:nvGraphicFramePr>
        <p:xfrm>
          <a:off x="1377950" y="215900"/>
          <a:ext cx="1981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8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7950" y="215900"/>
                        <a:ext cx="1981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8" name="文本框 4"/>
          <p:cNvSpPr txBox="1">
            <a:spLocks noChangeArrowheads="1"/>
          </p:cNvSpPr>
          <p:nvPr/>
        </p:nvSpPr>
        <p:spPr bwMode="auto">
          <a:xfrm>
            <a:off x="1371600" y="55245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困难</a:t>
            </a:r>
            <a:endParaRPr lang="zh-CN" altLang="en-US" sz="2400" b="1">
              <a:solidFill>
                <a:srgbClr val="806D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259" name="矩形 1"/>
          <p:cNvSpPr>
            <a:spLocks noChangeArrowheads="1"/>
          </p:cNvSpPr>
          <p:nvPr/>
        </p:nvSpPr>
        <p:spPr bwMode="auto">
          <a:xfrm>
            <a:off x="1833563" y="2332038"/>
            <a:ext cx="8785225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    在导航上和设计图上颜色以及排版分歧很大。</a:t>
            </a:r>
            <a:endParaRPr lang="en-US" altLang="zh-CN" b="1">
              <a:solidFill>
                <a:srgbClr val="8CB208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223963"/>
            <a:ext cx="12192000" cy="849312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4000" b="1">
                <a:solidFill>
                  <a:srgbClr val="FFFFFF"/>
                </a:solidFill>
                <a:latin typeface="Calibri Light"/>
                <a:ea typeface="微软雅黑" pitchFamily="34" charset="-122"/>
              </a:rPr>
              <a:t>        组员在设计中遇到的困难</a:t>
            </a:r>
            <a:endParaRPr lang="zh-CN" altLang="en-US" sz="4000">
              <a:solidFill>
                <a:srgbClr val="FFFFFF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pic>
        <p:nvPicPr>
          <p:cNvPr id="53261" name="Picture 7" descr="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26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2" name="Text Box 10"/>
          <p:cNvSpPr txBox="1">
            <a:spLocks noChangeArrowheads="1"/>
          </p:cNvSpPr>
          <p:nvPr/>
        </p:nvSpPr>
        <p:spPr bwMode="auto">
          <a:xfrm>
            <a:off x="874713" y="379413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9</a:t>
            </a:r>
          </a:p>
        </p:txBody>
      </p:sp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16413" y="3086100"/>
            <a:ext cx="60198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67363" y="4470400"/>
            <a:ext cx="6191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3063" y="4230688"/>
            <a:ext cx="4752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10038" y="5676900"/>
            <a:ext cx="61531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8" name="Text Box 20"/>
          <p:cNvSpPr txBox="1">
            <a:spLocks noChangeArrowheads="1"/>
          </p:cNvSpPr>
          <p:nvPr/>
        </p:nvSpPr>
        <p:spPr bwMode="auto">
          <a:xfrm>
            <a:off x="6143625" y="3846513"/>
            <a:ext cx="3435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Logo</a:t>
            </a:r>
            <a:r>
              <a:rPr lang="zh-CN" altLang="en-US"/>
              <a:t>设计巧妙，但文字不突出。</a:t>
            </a:r>
          </a:p>
        </p:txBody>
      </p:sp>
      <p:sp>
        <p:nvSpPr>
          <p:cNvPr id="53269" name="Text Box 21"/>
          <p:cNvSpPr txBox="1">
            <a:spLocks noChangeArrowheads="1"/>
          </p:cNvSpPr>
          <p:nvPr/>
        </p:nvSpPr>
        <p:spPr bwMode="auto">
          <a:xfrm>
            <a:off x="377825" y="5216525"/>
            <a:ext cx="5213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导航背景颜色与字体颜色太深，给人一种沉重感。</a:t>
            </a:r>
          </a:p>
        </p:txBody>
      </p:sp>
      <p:sp>
        <p:nvSpPr>
          <p:cNvPr id="53270" name="Text Box 22"/>
          <p:cNvSpPr txBox="1">
            <a:spLocks noChangeArrowheads="1"/>
          </p:cNvSpPr>
          <p:nvPr/>
        </p:nvSpPr>
        <p:spPr bwMode="auto">
          <a:xfrm>
            <a:off x="6613525" y="4962525"/>
            <a:ext cx="4756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导航背景和导航条颜色相近，字体颜色太深。</a:t>
            </a:r>
          </a:p>
        </p:txBody>
      </p:sp>
      <p:sp>
        <p:nvSpPr>
          <p:cNvPr id="53271" name="Text Box 23"/>
          <p:cNvSpPr txBox="1">
            <a:spLocks noChangeArrowheads="1"/>
          </p:cNvSpPr>
          <p:nvPr/>
        </p:nvSpPr>
        <p:spPr bwMode="auto">
          <a:xfrm>
            <a:off x="4683125" y="6335713"/>
            <a:ext cx="5645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/>
              <a:t>导航条背景颜色与</a:t>
            </a:r>
            <a:r>
              <a:rPr lang="en-US" altLang="zh-CN"/>
              <a:t>logo</a:t>
            </a:r>
            <a:r>
              <a:rPr lang="zh-CN" altLang="en-US"/>
              <a:t>颜色不分主次，字体颜色较弱。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3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8" grpId="0"/>
      <p:bldP spid="53268" grpId="0"/>
      <p:bldP spid="53270" grpId="0"/>
      <p:bldP spid="532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90" name="Object 18"/>
          <p:cNvGraphicFramePr>
            <a:graphicFrameLocks noChangeAspect="1"/>
          </p:cNvGraphicFramePr>
          <p:nvPr/>
        </p:nvGraphicFramePr>
        <p:xfrm>
          <a:off x="1377950" y="215900"/>
          <a:ext cx="1981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1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7950" y="215900"/>
                        <a:ext cx="1981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0" y="1617663"/>
            <a:ext cx="12192000" cy="3132137"/>
          </a:xfrm>
          <a:prstGeom prst="rect">
            <a:avLst/>
          </a:prstGeom>
          <a:solidFill>
            <a:srgbClr val="8FC32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292" name="文本框 4"/>
          <p:cNvSpPr txBox="1">
            <a:spLocks noChangeArrowheads="1"/>
          </p:cNvSpPr>
          <p:nvPr/>
        </p:nvSpPr>
        <p:spPr bwMode="auto">
          <a:xfrm>
            <a:off x="1282700" y="539750"/>
            <a:ext cx="355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针对设计上讨论解决问题</a:t>
            </a:r>
            <a:endParaRPr lang="zh-CN" altLang="en-US" sz="2400" b="1">
              <a:solidFill>
                <a:srgbClr val="806D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293" name="矩形 3"/>
          <p:cNvSpPr>
            <a:spLocks noChangeArrowheads="1"/>
          </p:cNvSpPr>
          <p:nvPr/>
        </p:nvSpPr>
        <p:spPr bwMode="auto">
          <a:xfrm>
            <a:off x="1379538" y="4840288"/>
            <a:ext cx="5988050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出现分歧我们会马上交流讨论</a:t>
            </a:r>
            <a:endParaRPr lang="en-US" altLang="zh-CN">
              <a:solidFill>
                <a:srgbClr val="595959"/>
              </a:solidFill>
              <a:latin typeface="微软雅黑 Light"/>
              <a:ea typeface="微软雅黑 Light"/>
              <a:cs typeface="微软雅黑 Light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根据大家所喜欢的决定</a:t>
            </a:r>
            <a:r>
              <a:rPr lang="zh-CN" altLang="en-US">
                <a:solidFill>
                  <a:srgbClr val="595959"/>
                </a:solidFill>
              </a:rPr>
              <a:t>最终</a:t>
            </a: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定稿</a:t>
            </a:r>
            <a:endParaRPr lang="en-US" altLang="zh-CN">
              <a:solidFill>
                <a:srgbClr val="595959"/>
              </a:solidFill>
              <a:latin typeface="微软雅黑 Light"/>
              <a:ea typeface="微软雅黑 Light"/>
              <a:cs typeface="微软雅黑 Light"/>
            </a:endParaRPr>
          </a:p>
          <a:p>
            <a:pPr marL="285750" indent="-285750">
              <a:lnSpc>
                <a:spcPct val="130000"/>
              </a:lnSpc>
              <a:buFont typeface="Wingdings" pitchFamily="2" charset="2"/>
              <a:buNone/>
            </a:pPr>
            <a:endParaRPr lang="zh-CN" altLang="en-US">
              <a:solidFill>
                <a:srgbClr val="595959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pic>
        <p:nvPicPr>
          <p:cNvPr id="54294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8600" y="0"/>
            <a:ext cx="4343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/>
          <p:cNvSpPr/>
          <p:nvPr/>
        </p:nvSpPr>
        <p:spPr>
          <a:xfrm>
            <a:off x="7848600" y="6157913"/>
            <a:ext cx="4343400" cy="325437"/>
          </a:xfrm>
          <a:prstGeom prst="rect">
            <a:avLst/>
          </a:prstGeom>
          <a:solidFill>
            <a:srgbClr val="8FC32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/>
                </a:solidFill>
                <a:latin typeface="微软雅黑 Light"/>
                <a:ea typeface="微软雅黑 Light"/>
                <a:cs typeface="微软雅黑 Light"/>
              </a:rPr>
              <a:t>加油，我们的团队</a:t>
            </a:r>
          </a:p>
        </p:txBody>
      </p:sp>
      <p:pic>
        <p:nvPicPr>
          <p:cNvPr id="54296" name="Picture 13" descr="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53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6" name="Picture 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7800" y="1778000"/>
            <a:ext cx="24130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8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11788" y="1836738"/>
            <a:ext cx="2339975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9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38438" y="1812925"/>
            <a:ext cx="2490787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300" name="Text Box 10"/>
          <p:cNvSpPr txBox="1">
            <a:spLocks noChangeArrowheads="1"/>
          </p:cNvSpPr>
          <p:nvPr/>
        </p:nvSpPr>
        <p:spPr bwMode="auto">
          <a:xfrm>
            <a:off x="804863" y="379413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10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4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4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9" name="Object 29"/>
          <p:cNvGraphicFramePr>
            <a:graphicFrameLocks noChangeAspect="1"/>
          </p:cNvGraphicFramePr>
          <p:nvPr/>
        </p:nvGraphicFramePr>
        <p:xfrm>
          <a:off x="1365250" y="2032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0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0" y="203200"/>
                        <a:ext cx="1866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 flipV="1">
            <a:off x="8178800" y="0"/>
            <a:ext cx="142875" cy="6858000"/>
          </a:xfrm>
          <a:prstGeom prst="rect">
            <a:avLst/>
          </a:prstGeom>
          <a:solidFill>
            <a:srgbClr val="8FC320"/>
          </a:solidFill>
          <a:ln w="12700" algn="ctr">
            <a:noFill/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0991" name="文本框 3"/>
          <p:cNvSpPr txBox="1">
            <a:spLocks noChangeArrowheads="1"/>
          </p:cNvSpPr>
          <p:nvPr/>
        </p:nvSpPr>
        <p:spPr bwMode="auto">
          <a:xfrm>
            <a:off x="8437563" y="230188"/>
            <a:ext cx="32321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4800" b="1">
                <a:solidFill>
                  <a:srgbClr val="8FC320"/>
                </a:solidFill>
                <a:latin typeface="微软雅黑" pitchFamily="34" charset="-122"/>
                <a:ea typeface="微软雅黑" pitchFamily="34" charset="-122"/>
              </a:rPr>
              <a:t>一步一脚印</a:t>
            </a:r>
          </a:p>
        </p:txBody>
      </p:sp>
      <p:pic>
        <p:nvPicPr>
          <p:cNvPr id="40992" name="Picture 6" descr="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53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7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3688" y="1646238"/>
            <a:ext cx="3097212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8" name="Picture 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96988" y="2535238"/>
            <a:ext cx="3379787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5" name="Text Box 20"/>
          <p:cNvSpPr txBox="1">
            <a:spLocks noChangeArrowheads="1"/>
          </p:cNvSpPr>
          <p:nvPr/>
        </p:nvSpPr>
        <p:spPr bwMode="auto">
          <a:xfrm>
            <a:off x="9407525" y="1698625"/>
            <a:ext cx="1441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第一稿</a:t>
            </a:r>
          </a:p>
        </p:txBody>
      </p:sp>
      <p:sp>
        <p:nvSpPr>
          <p:cNvPr id="40996" name="Text Box 22"/>
          <p:cNvSpPr txBox="1">
            <a:spLocks noChangeArrowheads="1"/>
          </p:cNvSpPr>
          <p:nvPr/>
        </p:nvSpPr>
        <p:spPr bwMode="auto">
          <a:xfrm>
            <a:off x="9432925" y="2536825"/>
            <a:ext cx="1441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第二稿</a:t>
            </a:r>
          </a:p>
        </p:txBody>
      </p:sp>
      <p:sp>
        <p:nvSpPr>
          <p:cNvPr id="40997" name="Text Box 23"/>
          <p:cNvSpPr txBox="1">
            <a:spLocks noChangeArrowheads="1"/>
          </p:cNvSpPr>
          <p:nvPr/>
        </p:nvSpPr>
        <p:spPr bwMode="auto">
          <a:xfrm>
            <a:off x="9432925" y="3463925"/>
            <a:ext cx="1441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第三稿</a:t>
            </a:r>
          </a:p>
        </p:txBody>
      </p:sp>
      <p:sp>
        <p:nvSpPr>
          <p:cNvPr id="40998" name="Text Box 24"/>
          <p:cNvSpPr txBox="1">
            <a:spLocks noChangeArrowheads="1"/>
          </p:cNvSpPr>
          <p:nvPr/>
        </p:nvSpPr>
        <p:spPr bwMode="auto">
          <a:xfrm>
            <a:off x="9445625" y="4441825"/>
            <a:ext cx="1441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第四稿</a:t>
            </a:r>
          </a:p>
        </p:txBody>
      </p:sp>
      <p:pic>
        <p:nvPicPr>
          <p:cNvPr id="40985" name="Picture 2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59013" y="2730500"/>
            <a:ext cx="3024187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2" name="Text Box 27"/>
          <p:cNvSpPr txBox="1">
            <a:spLocks noChangeArrowheads="1"/>
          </p:cNvSpPr>
          <p:nvPr/>
        </p:nvSpPr>
        <p:spPr bwMode="auto">
          <a:xfrm>
            <a:off x="9432925" y="5280025"/>
            <a:ext cx="1441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第五稿</a:t>
            </a:r>
          </a:p>
        </p:txBody>
      </p:sp>
      <p:sp>
        <p:nvSpPr>
          <p:cNvPr id="41001" name="Text Box 10"/>
          <p:cNvSpPr txBox="1">
            <a:spLocks noChangeArrowheads="1"/>
          </p:cNvSpPr>
          <p:nvPr/>
        </p:nvSpPr>
        <p:spPr bwMode="auto">
          <a:xfrm>
            <a:off x="874713" y="379413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41004" name="文本框 15"/>
          <p:cNvSpPr txBox="1">
            <a:spLocks noChangeArrowheads="1"/>
          </p:cNvSpPr>
          <p:nvPr/>
        </p:nvSpPr>
        <p:spPr bwMode="auto">
          <a:xfrm>
            <a:off x="1384300" y="577850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主页设计图</a:t>
            </a:r>
            <a:endParaRPr lang="zh-CN" altLang="en-US" sz="2400" b="1">
              <a:solidFill>
                <a:srgbClr val="806D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007" name="Picture 4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98950" y="1689100"/>
            <a:ext cx="347186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6" name="Picture 2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806575" y="1963738"/>
            <a:ext cx="5392738" cy="387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09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09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9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09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09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9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410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10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00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5" grpId="0"/>
      <p:bldP spid="40996" grpId="0"/>
      <p:bldP spid="40997" grpId="0"/>
      <p:bldP spid="40998" grpId="0"/>
      <p:bldP spid="41002" grpId="0"/>
      <p:bldP spid="410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94" name="Object 10"/>
          <p:cNvGraphicFramePr>
            <a:graphicFrameLocks noChangeAspect="1"/>
          </p:cNvGraphicFramePr>
          <p:nvPr/>
        </p:nvGraphicFramePr>
        <p:xfrm>
          <a:off x="1365250" y="2032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5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0" y="203200"/>
                        <a:ext cx="1866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0" y="1363663"/>
            <a:ext cx="12192000" cy="147637"/>
          </a:xfrm>
          <a:prstGeom prst="rect">
            <a:avLst/>
          </a:prstGeom>
          <a:solidFill>
            <a:srgbClr val="8FC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996" name="文本框 8"/>
          <p:cNvSpPr txBox="1">
            <a:spLocks noChangeArrowheads="1"/>
          </p:cNvSpPr>
          <p:nvPr/>
        </p:nvSpPr>
        <p:spPr bwMode="auto">
          <a:xfrm>
            <a:off x="7519988" y="325438"/>
            <a:ext cx="26225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4800" b="1">
                <a:solidFill>
                  <a:srgbClr val="8FC320"/>
                </a:solidFill>
                <a:latin typeface="微软雅黑" pitchFamily="34" charset="-122"/>
                <a:ea typeface="微软雅黑" pitchFamily="34" charset="-122"/>
              </a:rPr>
              <a:t>最终定稿</a:t>
            </a:r>
          </a:p>
        </p:txBody>
      </p:sp>
      <p:pic>
        <p:nvPicPr>
          <p:cNvPr id="41997" name="Picture 6" descr="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26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54250" y="1654175"/>
            <a:ext cx="9861550" cy="505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9" name="Text Box 10"/>
          <p:cNvSpPr txBox="1">
            <a:spLocks noChangeArrowheads="1"/>
          </p:cNvSpPr>
          <p:nvPr/>
        </p:nvSpPr>
        <p:spPr bwMode="auto">
          <a:xfrm>
            <a:off x="792163" y="379413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42000" name="文本框 15"/>
          <p:cNvSpPr txBox="1">
            <a:spLocks noChangeArrowheads="1"/>
          </p:cNvSpPr>
          <p:nvPr/>
        </p:nvSpPr>
        <p:spPr bwMode="auto">
          <a:xfrm>
            <a:off x="1384300" y="57785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定稿</a:t>
            </a:r>
            <a:endParaRPr lang="zh-CN" altLang="en-US" sz="2400" b="1">
              <a:solidFill>
                <a:srgbClr val="806D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001" name="Text Box 11"/>
          <p:cNvSpPr txBox="1">
            <a:spLocks noChangeArrowheads="1"/>
          </p:cNvSpPr>
          <p:nvPr/>
        </p:nvSpPr>
        <p:spPr bwMode="auto">
          <a:xfrm>
            <a:off x="136525" y="5432425"/>
            <a:ext cx="2136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tx2"/>
                </a:solidFill>
              </a:rPr>
              <a:t>         结合每个设计</a:t>
            </a:r>
          </a:p>
          <a:p>
            <a:r>
              <a:rPr lang="zh-CN" altLang="en-US" b="1">
                <a:solidFill>
                  <a:schemeClr val="tx2"/>
                </a:solidFill>
              </a:rPr>
              <a:t>图的优点。</a:t>
            </a:r>
            <a:endParaRPr lang="en-US" altLang="zh-CN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0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420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420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框 1"/>
          <p:cNvSpPr txBox="1">
            <a:spLocks noChangeArrowheads="1"/>
          </p:cNvSpPr>
          <p:nvPr/>
        </p:nvSpPr>
        <p:spPr bwMode="auto">
          <a:xfrm>
            <a:off x="574675" y="1200150"/>
            <a:ext cx="1570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 Light"/>
                <a:ea typeface="微软雅黑 Light"/>
                <a:cs typeface="Meiryo UI" pitchFamily="34" charset="-128"/>
              </a:rPr>
              <a:t>Chapter.5</a:t>
            </a:r>
            <a:endParaRPr lang="zh-CN" altLang="en-US" sz="2400" b="1">
              <a:solidFill>
                <a:schemeClr val="bg1"/>
              </a:solidFill>
              <a:latin typeface="微软雅黑 Light"/>
              <a:ea typeface="微软雅黑 Light"/>
              <a:cs typeface="Meiryo UI" pitchFamily="34" charset="-128"/>
            </a:endParaRPr>
          </a:p>
        </p:txBody>
      </p:sp>
      <p:sp>
        <p:nvSpPr>
          <p:cNvPr id="70658" name="文本框 2"/>
          <p:cNvSpPr txBox="1">
            <a:spLocks noChangeArrowheads="1"/>
          </p:cNvSpPr>
          <p:nvPr/>
        </p:nvSpPr>
        <p:spPr bwMode="auto">
          <a:xfrm>
            <a:off x="4156075" y="2652713"/>
            <a:ext cx="465455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项目汇总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41" name="Object 21"/>
          <p:cNvGraphicFramePr>
            <a:graphicFrameLocks noChangeAspect="1"/>
          </p:cNvGraphicFramePr>
          <p:nvPr/>
        </p:nvGraphicFramePr>
        <p:xfrm>
          <a:off x="1365250" y="203200"/>
          <a:ext cx="2133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2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0" y="203200"/>
                        <a:ext cx="2133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圆角矩形 37"/>
          <p:cNvSpPr/>
          <p:nvPr/>
        </p:nvSpPr>
        <p:spPr>
          <a:xfrm>
            <a:off x="7650163" y="3343275"/>
            <a:ext cx="4156075" cy="1662113"/>
          </a:xfrm>
          <a:prstGeom prst="roundRect">
            <a:avLst>
              <a:gd name="adj" fmla="val 5242"/>
            </a:avLst>
          </a:prstGeom>
          <a:solidFill>
            <a:schemeClr val="bg1"/>
          </a:solidFill>
          <a:ln>
            <a:solidFill>
              <a:srgbClr val="FF94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482725" y="3338513"/>
            <a:ext cx="4087813" cy="1662112"/>
          </a:xfrm>
          <a:prstGeom prst="roundRect">
            <a:avLst>
              <a:gd name="adj" fmla="val 5242"/>
            </a:avLst>
          </a:prstGeom>
          <a:solidFill>
            <a:schemeClr val="bg1"/>
          </a:solidFill>
          <a:ln>
            <a:solidFill>
              <a:srgbClr val="9FCC3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44" name="文本框 2"/>
          <p:cNvSpPr txBox="1">
            <a:spLocks noChangeArrowheads="1"/>
          </p:cNvSpPr>
          <p:nvPr/>
        </p:nvSpPr>
        <p:spPr bwMode="auto">
          <a:xfrm>
            <a:off x="1460500" y="527050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总结</a:t>
            </a:r>
            <a:endParaRPr lang="zh-CN" altLang="en-US" sz="2400" b="1">
              <a:solidFill>
                <a:srgbClr val="806D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345" name="矩形 5"/>
          <p:cNvSpPr>
            <a:spLocks noChangeArrowheads="1"/>
          </p:cNvSpPr>
          <p:nvPr/>
        </p:nvSpPr>
        <p:spPr bwMode="auto">
          <a:xfrm>
            <a:off x="1371600" y="1365250"/>
            <a:ext cx="105457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b="1">
              <a:solidFill>
                <a:srgbClr val="595959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259013" y="5981700"/>
            <a:ext cx="9658350" cy="438150"/>
          </a:xfrm>
          <a:prstGeom prst="roundRect">
            <a:avLst/>
          </a:pr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6359" name="文本框 45"/>
          <p:cNvSpPr txBox="1">
            <a:spLocks noChangeArrowheads="1"/>
          </p:cNvSpPr>
          <p:nvPr/>
        </p:nvSpPr>
        <p:spPr bwMode="auto">
          <a:xfrm>
            <a:off x="2259013" y="6015038"/>
            <a:ext cx="965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在遇到问题的时候，首先要冷静思考，在一个项目里，团队精神是最重要的。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482725" y="5976938"/>
            <a:ext cx="720725" cy="438150"/>
          </a:xfrm>
          <a:prstGeom prst="round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结论</a:t>
            </a:r>
          </a:p>
        </p:txBody>
      </p:sp>
      <p:sp>
        <p:nvSpPr>
          <p:cNvPr id="56349" name="任意多边形 29"/>
          <p:cNvSpPr>
            <a:spLocks/>
          </p:cNvSpPr>
          <p:nvPr/>
        </p:nvSpPr>
        <p:spPr bwMode="auto">
          <a:xfrm>
            <a:off x="6199188" y="3338513"/>
            <a:ext cx="823912" cy="1671637"/>
          </a:xfrm>
          <a:custGeom>
            <a:avLst/>
            <a:gdLst>
              <a:gd name="T0" fmla="*/ 424785 w 823166"/>
              <a:gd name="T1" fmla="*/ 0 h 1670140"/>
              <a:gd name="T2" fmla="*/ 441021 w 823166"/>
              <a:gd name="T3" fmla="*/ 12142 h 1670140"/>
              <a:gd name="T4" fmla="*/ 826903 w 823166"/>
              <a:gd name="T5" fmla="*/ 830346 h 1670140"/>
              <a:gd name="T6" fmla="*/ 441021 w 823166"/>
              <a:gd name="T7" fmla="*/ 1648549 h 1670140"/>
              <a:gd name="T8" fmla="*/ 402119 w 823166"/>
              <a:gd name="T9" fmla="*/ 1677638 h 1670140"/>
              <a:gd name="T10" fmla="*/ 385881 w 823166"/>
              <a:gd name="T11" fmla="*/ 1665498 h 1670140"/>
              <a:gd name="T12" fmla="*/ 0 w 823166"/>
              <a:gd name="T13" fmla="*/ 847293 h 1670140"/>
              <a:gd name="T14" fmla="*/ 385881 w 823166"/>
              <a:gd name="T15" fmla="*/ 29089 h 1670140"/>
              <a:gd name="T16" fmla="*/ 424785 w 823166"/>
              <a:gd name="T17" fmla="*/ 0 h 16701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23166"/>
              <a:gd name="T28" fmla="*/ 0 h 1670140"/>
              <a:gd name="T29" fmla="*/ 823166 w 823166"/>
              <a:gd name="T30" fmla="*/ 1670140 h 16701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23166" h="1670140">
                <a:moveTo>
                  <a:pt x="422865" y="0"/>
                </a:moveTo>
                <a:lnTo>
                  <a:pt x="439028" y="12087"/>
                </a:lnTo>
                <a:cubicBezTo>
                  <a:pt x="673631" y="205698"/>
                  <a:pt x="823166" y="498703"/>
                  <a:pt x="823166" y="826634"/>
                </a:cubicBezTo>
                <a:cubicBezTo>
                  <a:pt x="823166" y="1154565"/>
                  <a:pt x="673631" y="1447570"/>
                  <a:pt x="439028" y="1641181"/>
                </a:cubicBezTo>
                <a:lnTo>
                  <a:pt x="400302" y="1670140"/>
                </a:lnTo>
                <a:lnTo>
                  <a:pt x="384138" y="1658053"/>
                </a:lnTo>
                <a:cubicBezTo>
                  <a:pt x="149536" y="1464442"/>
                  <a:pt x="0" y="1171437"/>
                  <a:pt x="0" y="843506"/>
                </a:cubicBezTo>
                <a:cubicBezTo>
                  <a:pt x="0" y="515575"/>
                  <a:pt x="149536" y="222570"/>
                  <a:pt x="384138" y="28959"/>
                </a:cubicBezTo>
                <a:lnTo>
                  <a:pt x="422865" y="0"/>
                </a:lnTo>
                <a:close/>
              </a:path>
            </a:pathLst>
          </a:custGeom>
          <a:solidFill>
            <a:srgbClr val="806D3E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6350" name="任意多边形 28"/>
          <p:cNvSpPr>
            <a:spLocks/>
          </p:cNvSpPr>
          <p:nvPr/>
        </p:nvSpPr>
        <p:spPr bwMode="auto">
          <a:xfrm>
            <a:off x="4911725" y="3109913"/>
            <a:ext cx="1711325" cy="2111375"/>
          </a:xfrm>
          <a:custGeom>
            <a:avLst/>
            <a:gdLst>
              <a:gd name="T0" fmla="*/ 1056948 w 1710887"/>
              <a:gd name="T1" fmla="*/ 0 h 2111188"/>
              <a:gd name="T2" fmla="*/ 1647894 w 1710887"/>
              <a:gd name="T3" fmla="*/ 180359 h 2111188"/>
              <a:gd name="T4" fmla="*/ 1713077 w 1710887"/>
              <a:gd name="T5" fmla="*/ 229060 h 2111188"/>
              <a:gd name="T6" fmla="*/ 1674301 w 1710887"/>
              <a:gd name="T7" fmla="*/ 258034 h 2111188"/>
              <a:gd name="T8" fmla="*/ 1289672 w 1710887"/>
              <a:gd name="T9" fmla="*/ 1072941 h 2111188"/>
              <a:gd name="T10" fmla="*/ 1674301 w 1710887"/>
              <a:gd name="T11" fmla="*/ 1887848 h 2111188"/>
              <a:gd name="T12" fmla="*/ 1690486 w 1710887"/>
              <a:gd name="T13" fmla="*/ 1899940 h 2111188"/>
              <a:gd name="T14" fmla="*/ 1647894 w 1710887"/>
              <a:gd name="T15" fmla="*/ 1931764 h 2111188"/>
              <a:gd name="T16" fmla="*/ 1056948 w 1710887"/>
              <a:gd name="T17" fmla="*/ 2112119 h 2111188"/>
              <a:gd name="T18" fmla="*/ 0 w 1710887"/>
              <a:gd name="T19" fmla="*/ 1056064 h 2111188"/>
              <a:gd name="T20" fmla="*/ 1056948 w 1710887"/>
              <a:gd name="T21" fmla="*/ 0 h 21111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0887"/>
              <a:gd name="T34" fmla="*/ 0 h 2111188"/>
              <a:gd name="T35" fmla="*/ 1710887 w 1710887"/>
              <a:gd name="T36" fmla="*/ 2111188 h 21111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0887" h="2111188">
                <a:moveTo>
                  <a:pt x="1055594" y="0"/>
                </a:moveTo>
                <a:cubicBezTo>
                  <a:pt x="1274215" y="0"/>
                  <a:pt x="1477313" y="66460"/>
                  <a:pt x="1645786" y="180279"/>
                </a:cubicBezTo>
                <a:lnTo>
                  <a:pt x="1710887" y="228960"/>
                </a:lnTo>
                <a:lnTo>
                  <a:pt x="1672160" y="257919"/>
                </a:lnTo>
                <a:cubicBezTo>
                  <a:pt x="1437558" y="451530"/>
                  <a:pt x="1288022" y="744535"/>
                  <a:pt x="1288022" y="1072466"/>
                </a:cubicBezTo>
                <a:cubicBezTo>
                  <a:pt x="1288022" y="1400397"/>
                  <a:pt x="1437558" y="1693402"/>
                  <a:pt x="1672160" y="1887013"/>
                </a:cubicBezTo>
                <a:lnTo>
                  <a:pt x="1688324" y="1899100"/>
                </a:lnTo>
                <a:lnTo>
                  <a:pt x="1645786" y="1930909"/>
                </a:lnTo>
                <a:cubicBezTo>
                  <a:pt x="1477313" y="2044728"/>
                  <a:pt x="1274215" y="2111188"/>
                  <a:pt x="1055594" y="2111188"/>
                </a:cubicBezTo>
                <a:cubicBezTo>
                  <a:pt x="472606" y="2111188"/>
                  <a:pt x="0" y="1638582"/>
                  <a:pt x="0" y="1055594"/>
                </a:cubicBezTo>
                <a:cubicBezTo>
                  <a:pt x="0" y="472606"/>
                  <a:pt x="472606" y="0"/>
                  <a:pt x="1055594" y="0"/>
                </a:cubicBezTo>
                <a:close/>
              </a:path>
            </a:pathLst>
          </a:custGeom>
          <a:solidFill>
            <a:srgbClr val="8CB208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6351" name="任意多边形 27"/>
          <p:cNvSpPr>
            <a:spLocks/>
          </p:cNvSpPr>
          <p:nvPr/>
        </p:nvSpPr>
        <p:spPr bwMode="auto">
          <a:xfrm>
            <a:off x="6599238" y="3127375"/>
            <a:ext cx="1711325" cy="2111375"/>
          </a:xfrm>
          <a:custGeom>
            <a:avLst/>
            <a:gdLst>
              <a:gd name="T0" fmla="*/ 656132 w 1710886"/>
              <a:gd name="T1" fmla="*/ 0 h 2111188"/>
              <a:gd name="T2" fmla="*/ 1713081 w 1710886"/>
              <a:gd name="T3" fmla="*/ 1056064 h 2111188"/>
              <a:gd name="T4" fmla="*/ 656132 w 1710886"/>
              <a:gd name="T5" fmla="*/ 2112119 h 2111188"/>
              <a:gd name="T6" fmla="*/ 65185 w 1710886"/>
              <a:gd name="T7" fmla="*/ 1931764 h 2111188"/>
              <a:gd name="T8" fmla="*/ 0 w 1710886"/>
              <a:gd name="T9" fmla="*/ 1883058 h 2111188"/>
              <a:gd name="T10" fmla="*/ 38776 w 1710886"/>
              <a:gd name="T11" fmla="*/ 1854089 h 2111188"/>
              <a:gd name="T12" fmla="*/ 423409 w 1710886"/>
              <a:gd name="T13" fmla="*/ 1039182 h 2111188"/>
              <a:gd name="T14" fmla="*/ 38776 w 1710886"/>
              <a:gd name="T15" fmla="*/ 224275 h 2111188"/>
              <a:gd name="T16" fmla="*/ 22593 w 1710886"/>
              <a:gd name="T17" fmla="*/ 212183 h 2111188"/>
              <a:gd name="T18" fmla="*/ 65185 w 1710886"/>
              <a:gd name="T19" fmla="*/ 180359 h 2111188"/>
              <a:gd name="T20" fmla="*/ 656132 w 1710886"/>
              <a:gd name="T21" fmla="*/ 0 h 21111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10886"/>
              <a:gd name="T34" fmla="*/ 0 h 2111188"/>
              <a:gd name="T35" fmla="*/ 1710886 w 1710886"/>
              <a:gd name="T36" fmla="*/ 2111188 h 21111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10886" h="2111188">
                <a:moveTo>
                  <a:pt x="655292" y="0"/>
                </a:moveTo>
                <a:cubicBezTo>
                  <a:pt x="1238280" y="0"/>
                  <a:pt x="1710886" y="472606"/>
                  <a:pt x="1710886" y="1055594"/>
                </a:cubicBezTo>
                <a:cubicBezTo>
                  <a:pt x="1710886" y="1638582"/>
                  <a:pt x="1238280" y="2111188"/>
                  <a:pt x="655292" y="2111188"/>
                </a:cubicBezTo>
                <a:cubicBezTo>
                  <a:pt x="436672" y="2111188"/>
                  <a:pt x="233574" y="2044728"/>
                  <a:pt x="65100" y="1930909"/>
                </a:cubicBezTo>
                <a:lnTo>
                  <a:pt x="0" y="1882228"/>
                </a:lnTo>
                <a:lnTo>
                  <a:pt x="38726" y="1853269"/>
                </a:lnTo>
                <a:cubicBezTo>
                  <a:pt x="273329" y="1659658"/>
                  <a:pt x="422864" y="1366653"/>
                  <a:pt x="422864" y="1038722"/>
                </a:cubicBezTo>
                <a:cubicBezTo>
                  <a:pt x="422864" y="710791"/>
                  <a:pt x="273329" y="417786"/>
                  <a:pt x="38726" y="224175"/>
                </a:cubicBezTo>
                <a:lnTo>
                  <a:pt x="22563" y="212088"/>
                </a:lnTo>
                <a:lnTo>
                  <a:pt x="65100" y="180279"/>
                </a:lnTo>
                <a:cubicBezTo>
                  <a:pt x="233574" y="66460"/>
                  <a:pt x="436672" y="0"/>
                  <a:pt x="655292" y="0"/>
                </a:cubicBezTo>
                <a:close/>
              </a:path>
            </a:pathLst>
          </a:custGeom>
          <a:solidFill>
            <a:srgbClr val="FF9400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" name="文本框 30"/>
          <p:cNvSpPr txBox="1">
            <a:spLocks noChangeArrowheads="1"/>
          </p:cNvSpPr>
          <p:nvPr/>
        </p:nvSpPr>
        <p:spPr bwMode="auto">
          <a:xfrm>
            <a:off x="5238750" y="3873500"/>
            <a:ext cx="2736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团            结</a:t>
            </a:r>
            <a:endParaRPr lang="zh-CN" altLang="en-US" sz="3200">
              <a:solidFill>
                <a:schemeClr val="bg1"/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56352" name="文本框 32"/>
          <p:cNvSpPr txBox="1">
            <a:spLocks noChangeArrowheads="1"/>
          </p:cNvSpPr>
          <p:nvPr/>
        </p:nvSpPr>
        <p:spPr bwMode="auto">
          <a:xfrm>
            <a:off x="6319838" y="3948113"/>
            <a:ext cx="350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6</a:t>
            </a:r>
            <a:endParaRPr lang="zh-CN" altLang="en-US" sz="2400">
              <a:solidFill>
                <a:schemeClr val="bg1"/>
              </a:solidFill>
              <a:latin typeface="Tahoma" pitchFamily="34" charset="0"/>
              <a:ea typeface="微软雅黑" pitchFamily="34" charset="-122"/>
              <a:cs typeface="Tahoma" pitchFamily="34" charset="0"/>
            </a:endParaRPr>
          </a:p>
        </p:txBody>
      </p:sp>
      <p:sp>
        <p:nvSpPr>
          <p:cNvPr id="56353" name="矩形 35"/>
          <p:cNvSpPr>
            <a:spLocks noChangeArrowheads="1"/>
          </p:cNvSpPr>
          <p:nvPr/>
        </p:nvSpPr>
        <p:spPr bwMode="auto">
          <a:xfrm>
            <a:off x="8382000" y="3614738"/>
            <a:ext cx="3424238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    积极配合组长分配的工作，组员之间互相交流，遇到不懂的大家一起讨论解决。</a:t>
            </a:r>
            <a:endParaRPr lang="en-US" altLang="zh-CN">
              <a:solidFill>
                <a:srgbClr val="595959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pic>
        <p:nvPicPr>
          <p:cNvPr id="56355" name="Picture 19" descr="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53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35"/>
          <p:cNvSpPr>
            <a:spLocks noChangeArrowheads="1"/>
          </p:cNvSpPr>
          <p:nvPr/>
        </p:nvSpPr>
        <p:spPr bwMode="auto">
          <a:xfrm>
            <a:off x="1447800" y="3576638"/>
            <a:ext cx="3424238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    重视正面能量的激发和应用，发掘每个人的潜能，投其所好，向着我们共同的目标前进。</a:t>
            </a:r>
            <a:endParaRPr lang="en-US" altLang="zh-CN">
              <a:solidFill>
                <a:srgbClr val="595959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pic>
        <p:nvPicPr>
          <p:cNvPr id="4" name="Picture 22" descr="未命名 -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33963" y="301625"/>
            <a:ext cx="2789237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58" name="Text Box 10"/>
          <p:cNvSpPr txBox="1">
            <a:spLocks noChangeArrowheads="1"/>
          </p:cNvSpPr>
          <p:nvPr/>
        </p:nvSpPr>
        <p:spPr bwMode="auto">
          <a:xfrm>
            <a:off x="766763" y="379413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12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6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6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4" grpId="0"/>
      <p:bldP spid="2" grpId="0"/>
      <p:bldP spid="56352" grpId="0"/>
      <p:bldP spid="56353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7739063" y="1889125"/>
            <a:ext cx="1747837" cy="2009775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94240" tIns="434931" rIns="394240" bIns="434931" spcCol="1270" anchor="ctr"/>
          <a:lstStyle/>
          <a:p>
            <a:pPr algn="ctr" defTabSz="14224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200"/>
          </a:p>
        </p:txBody>
      </p:sp>
      <p:sp>
        <p:nvSpPr>
          <p:cNvPr id="8" name="任意多边形 7"/>
          <p:cNvSpPr/>
          <p:nvPr/>
        </p:nvSpPr>
        <p:spPr>
          <a:xfrm>
            <a:off x="5495925" y="1889125"/>
            <a:ext cx="1747838" cy="2009775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72320" tIns="313011" rIns="272320" bIns="313011" spcCol="1270" anchor="ctr"/>
          <a:lstStyle/>
          <a:p>
            <a:pPr algn="ctr" defTabSz="16002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600"/>
          </a:p>
        </p:txBody>
      </p:sp>
      <p:sp>
        <p:nvSpPr>
          <p:cNvPr id="12" name="任意多边形 11"/>
          <p:cNvSpPr/>
          <p:nvPr/>
        </p:nvSpPr>
        <p:spPr>
          <a:xfrm>
            <a:off x="3267075" y="1889125"/>
            <a:ext cx="1746250" cy="2009775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94240" tIns="434931" rIns="394240" bIns="434931" spcCol="1270" anchor="ctr"/>
          <a:lstStyle/>
          <a:p>
            <a:pPr algn="ctr" defTabSz="14224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200"/>
          </a:p>
        </p:txBody>
      </p:sp>
      <p:sp>
        <p:nvSpPr>
          <p:cNvPr id="14" name="任意多边形 13"/>
          <p:cNvSpPr/>
          <p:nvPr/>
        </p:nvSpPr>
        <p:spPr>
          <a:xfrm>
            <a:off x="4333875" y="3683000"/>
            <a:ext cx="1746250" cy="2009775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72320" tIns="313011" rIns="272320" bIns="313011" spcCol="1270" anchor="ctr"/>
          <a:lstStyle/>
          <a:p>
            <a:pPr algn="ctr" defTabSz="16002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600"/>
          </a:p>
        </p:txBody>
      </p:sp>
      <p:sp>
        <p:nvSpPr>
          <p:cNvPr id="15" name="任意多边形 14"/>
          <p:cNvSpPr/>
          <p:nvPr/>
        </p:nvSpPr>
        <p:spPr>
          <a:xfrm>
            <a:off x="6629400" y="3717925"/>
            <a:ext cx="1747838" cy="2009775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rgbClr val="FFFFFF">
              <a:alpha val="32157"/>
            </a:srgbClr>
          </a:solid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94240" tIns="434931" rIns="394240" bIns="434931" spcCol="1270" anchor="ctr"/>
          <a:lstStyle/>
          <a:p>
            <a:pPr algn="ctr" defTabSz="14224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200"/>
          </a:p>
        </p:txBody>
      </p:sp>
      <p:sp>
        <p:nvSpPr>
          <p:cNvPr id="11270" name="矩形 17"/>
          <p:cNvSpPr>
            <a:spLocks noChangeArrowheads="1"/>
          </p:cNvSpPr>
          <p:nvPr/>
        </p:nvSpPr>
        <p:spPr bwMode="auto">
          <a:xfrm>
            <a:off x="3267075" y="2409825"/>
            <a:ext cx="1746250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2000"/>
              </a:lnSpc>
            </a:pPr>
            <a:r>
              <a:rPr lang="en-US" altLang="zh-CN" sz="2000">
                <a:solidFill>
                  <a:schemeClr val="bg1"/>
                </a:solidFill>
                <a:latin typeface="微软雅黑 Light"/>
                <a:ea typeface="微软雅黑 Light"/>
                <a:cs typeface="微软雅黑 Light"/>
              </a:rPr>
              <a:t>Chp1</a:t>
            </a:r>
          </a:p>
          <a:p>
            <a:pPr algn="ctr">
              <a:lnSpc>
                <a:spcPct val="122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11271" name="矩形 18"/>
          <p:cNvSpPr>
            <a:spLocks noChangeArrowheads="1"/>
          </p:cNvSpPr>
          <p:nvPr/>
        </p:nvSpPr>
        <p:spPr bwMode="auto">
          <a:xfrm>
            <a:off x="5495925" y="2409825"/>
            <a:ext cx="1747838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2000"/>
              </a:lnSpc>
            </a:pPr>
            <a:r>
              <a:rPr lang="en-US" altLang="zh-CN" sz="2000">
                <a:solidFill>
                  <a:schemeClr val="bg1"/>
                </a:solidFill>
                <a:latin typeface="微软雅黑 Light"/>
                <a:ea typeface="微软雅黑 Light"/>
                <a:cs typeface="微软雅黑 Light"/>
              </a:rPr>
              <a:t>Chp2</a:t>
            </a:r>
          </a:p>
          <a:p>
            <a:pPr algn="ctr">
              <a:lnSpc>
                <a:spcPct val="122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项目简述</a:t>
            </a:r>
          </a:p>
        </p:txBody>
      </p:sp>
      <p:sp>
        <p:nvSpPr>
          <p:cNvPr id="11272" name="矩形 19"/>
          <p:cNvSpPr>
            <a:spLocks noChangeArrowheads="1"/>
          </p:cNvSpPr>
          <p:nvPr/>
        </p:nvSpPr>
        <p:spPr bwMode="auto">
          <a:xfrm>
            <a:off x="4333875" y="4140200"/>
            <a:ext cx="174625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2000"/>
              </a:lnSpc>
            </a:pPr>
            <a:r>
              <a:rPr lang="en-US" altLang="zh-CN" sz="2000">
                <a:solidFill>
                  <a:schemeClr val="bg1"/>
                </a:solidFill>
                <a:latin typeface="微软雅黑 Light"/>
                <a:ea typeface="微软雅黑 Light"/>
                <a:cs typeface="微软雅黑 Light"/>
              </a:rPr>
              <a:t>Chp4</a:t>
            </a:r>
          </a:p>
          <a:p>
            <a:pPr algn="ctr">
              <a:lnSpc>
                <a:spcPct val="122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遇到的困难与解决方法</a:t>
            </a:r>
          </a:p>
        </p:txBody>
      </p:sp>
      <p:sp>
        <p:nvSpPr>
          <p:cNvPr id="11273" name="矩形 21"/>
          <p:cNvSpPr>
            <a:spLocks noChangeArrowheads="1"/>
          </p:cNvSpPr>
          <p:nvPr/>
        </p:nvSpPr>
        <p:spPr bwMode="auto">
          <a:xfrm>
            <a:off x="7739063" y="2409825"/>
            <a:ext cx="1747837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2000"/>
              </a:lnSpc>
            </a:pPr>
            <a:r>
              <a:rPr lang="en-US" altLang="zh-CN" sz="2000">
                <a:solidFill>
                  <a:schemeClr val="bg1"/>
                </a:solidFill>
                <a:latin typeface="微软雅黑 Light"/>
                <a:ea typeface="微软雅黑 Light"/>
                <a:cs typeface="微软雅黑 Light"/>
              </a:rPr>
              <a:t>Chp3</a:t>
            </a:r>
          </a:p>
          <a:p>
            <a:pPr algn="ctr">
              <a:lnSpc>
                <a:spcPct val="122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项目进度</a:t>
            </a:r>
          </a:p>
        </p:txBody>
      </p:sp>
      <p:sp>
        <p:nvSpPr>
          <p:cNvPr id="11274" name="矩形 22"/>
          <p:cNvSpPr>
            <a:spLocks noChangeArrowheads="1"/>
          </p:cNvSpPr>
          <p:nvPr/>
        </p:nvSpPr>
        <p:spPr bwMode="auto">
          <a:xfrm>
            <a:off x="6629400" y="4200525"/>
            <a:ext cx="1747838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2000"/>
              </a:lnSpc>
            </a:pPr>
            <a:r>
              <a:rPr lang="en-US" altLang="zh-CN" sz="2000">
                <a:solidFill>
                  <a:schemeClr val="bg1"/>
                </a:solidFill>
                <a:latin typeface="微软雅黑 Light"/>
                <a:ea typeface="微软雅黑 Light"/>
                <a:cs typeface="微软雅黑 Light"/>
              </a:rPr>
              <a:t>Chp5</a:t>
            </a:r>
          </a:p>
          <a:p>
            <a:pPr algn="ctr">
              <a:lnSpc>
                <a:spcPct val="122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项目汇总</a:t>
            </a:r>
          </a:p>
        </p:txBody>
      </p:sp>
      <p:sp>
        <p:nvSpPr>
          <p:cNvPr id="11275" name="矩形 24"/>
          <p:cNvSpPr>
            <a:spLocks noChangeArrowheads="1"/>
          </p:cNvSpPr>
          <p:nvPr/>
        </p:nvSpPr>
        <p:spPr bwMode="auto">
          <a:xfrm>
            <a:off x="461963" y="1138238"/>
            <a:ext cx="1792287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2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19" name="Object 19"/>
          <p:cNvGraphicFramePr>
            <a:graphicFrameLocks noChangeAspect="1"/>
          </p:cNvGraphicFramePr>
          <p:nvPr/>
        </p:nvGraphicFramePr>
        <p:xfrm>
          <a:off x="1365250" y="2032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0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0" y="203200"/>
                        <a:ext cx="1866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0" name="文本框 51"/>
          <p:cNvSpPr txBox="1">
            <a:spLocks noChangeArrowheads="1"/>
          </p:cNvSpPr>
          <p:nvPr/>
        </p:nvSpPr>
        <p:spPr bwMode="auto">
          <a:xfrm>
            <a:off x="1270000" y="527050"/>
            <a:ext cx="2182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Dream fly</a:t>
            </a:r>
            <a:r>
              <a:rPr lang="zh-CN" altLang="en-US" sz="24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成员</a:t>
            </a:r>
            <a:endParaRPr lang="zh-CN" altLang="en-US" sz="2400" b="1">
              <a:solidFill>
                <a:srgbClr val="806D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626100" y="1530350"/>
            <a:ext cx="2268538" cy="2268538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4000">
              <a:solidFill>
                <a:srgbClr val="FFFFFF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02513" y="3051175"/>
            <a:ext cx="1944687" cy="1944688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5784850" y="3784600"/>
            <a:ext cx="1692275" cy="1692275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600">
              <a:solidFill>
                <a:srgbClr val="FFFFFF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37025" y="2874963"/>
            <a:ext cx="1847850" cy="1847850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7894638" y="1754188"/>
            <a:ext cx="1282700" cy="1282700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600">
              <a:solidFill>
                <a:srgbClr val="FFFFFF"/>
              </a:solidFill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3008313" y="3578225"/>
            <a:ext cx="1152525" cy="1152525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朱朱</a:t>
            </a: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8961438" y="2587625"/>
            <a:ext cx="900112" cy="900113"/>
          </a:xfrm>
          <a:prstGeom prst="ellipse">
            <a:avLst/>
          </a:prstGeom>
          <a:solidFill>
            <a:srgbClr val="8FC32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8" name="Picture 10" descr="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53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9" name="Text Box 12"/>
          <p:cNvSpPr txBox="1">
            <a:spLocks noChangeArrowheads="1"/>
          </p:cNvSpPr>
          <p:nvPr/>
        </p:nvSpPr>
        <p:spPr bwMode="auto">
          <a:xfrm>
            <a:off x="5851525" y="2027238"/>
            <a:ext cx="201612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</a:rPr>
              <a:t>Dream </a:t>
            </a:r>
          </a:p>
          <a:p>
            <a:r>
              <a:rPr lang="en-US" altLang="zh-CN" sz="4400">
                <a:solidFill>
                  <a:schemeClr val="bg1"/>
                </a:solidFill>
              </a:rPr>
              <a:t>    fly</a:t>
            </a:r>
          </a:p>
        </p:txBody>
      </p:sp>
      <p:sp>
        <p:nvSpPr>
          <p:cNvPr id="51230" name="Text Box 13"/>
          <p:cNvSpPr txBox="1">
            <a:spLocks noChangeArrowheads="1"/>
          </p:cNvSpPr>
          <p:nvPr/>
        </p:nvSpPr>
        <p:spPr bwMode="auto">
          <a:xfrm>
            <a:off x="4530725" y="3419475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ea typeface="黑体" pitchFamily="49" charset="-122"/>
              </a:rPr>
              <a:t>蕾姐</a:t>
            </a:r>
          </a:p>
        </p:txBody>
      </p:sp>
      <p:sp>
        <p:nvSpPr>
          <p:cNvPr id="51231" name="Text Box 14"/>
          <p:cNvSpPr txBox="1">
            <a:spLocks noChangeArrowheads="1"/>
          </p:cNvSpPr>
          <p:nvPr/>
        </p:nvSpPr>
        <p:spPr bwMode="auto">
          <a:xfrm>
            <a:off x="6118225" y="4310063"/>
            <a:ext cx="1000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a typeface="黑体" pitchFamily="49" charset="-122"/>
              </a:rPr>
              <a:t>肥哥</a:t>
            </a:r>
          </a:p>
        </p:txBody>
      </p:sp>
      <p:sp>
        <p:nvSpPr>
          <p:cNvPr id="51232" name="Text Box 15"/>
          <p:cNvSpPr txBox="1">
            <a:spLocks noChangeArrowheads="1"/>
          </p:cNvSpPr>
          <p:nvPr/>
        </p:nvSpPr>
        <p:spPr bwMode="auto">
          <a:xfrm>
            <a:off x="7794625" y="3635375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a typeface="黑体" pitchFamily="49" charset="-122"/>
              </a:rPr>
              <a:t>阿娟</a:t>
            </a:r>
          </a:p>
        </p:txBody>
      </p:sp>
      <p:sp>
        <p:nvSpPr>
          <p:cNvPr id="51233" name="Text Box 16"/>
          <p:cNvSpPr txBox="1">
            <a:spLocks noChangeArrowheads="1"/>
          </p:cNvSpPr>
          <p:nvPr/>
        </p:nvSpPr>
        <p:spPr bwMode="auto">
          <a:xfrm>
            <a:off x="9013825" y="2789238"/>
            <a:ext cx="79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ea typeface="黑体" pitchFamily="49" charset="-122"/>
              </a:rPr>
              <a:t>麻花</a:t>
            </a:r>
          </a:p>
        </p:txBody>
      </p:sp>
      <p:sp>
        <p:nvSpPr>
          <p:cNvPr id="51234" name="Text Box 17"/>
          <p:cNvSpPr txBox="1">
            <a:spLocks noChangeArrowheads="1"/>
          </p:cNvSpPr>
          <p:nvPr/>
        </p:nvSpPr>
        <p:spPr bwMode="auto">
          <a:xfrm>
            <a:off x="8099425" y="2127250"/>
            <a:ext cx="898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ea typeface="黑体" pitchFamily="49" charset="-122"/>
              </a:rPr>
              <a:t>琴姐</a:t>
            </a:r>
          </a:p>
        </p:txBody>
      </p:sp>
      <p:sp>
        <p:nvSpPr>
          <p:cNvPr id="51235" name="Text Box 10"/>
          <p:cNvSpPr txBox="1">
            <a:spLocks noChangeArrowheads="1"/>
          </p:cNvSpPr>
          <p:nvPr/>
        </p:nvSpPr>
        <p:spPr bwMode="auto">
          <a:xfrm>
            <a:off x="779463" y="379413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51236" name="Text Box 20"/>
          <p:cNvSpPr txBox="1">
            <a:spLocks noChangeArrowheads="1"/>
          </p:cNvSpPr>
          <p:nvPr/>
        </p:nvSpPr>
        <p:spPr bwMode="auto">
          <a:xfrm>
            <a:off x="9217025" y="5813425"/>
            <a:ext cx="2470150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>
                <a:solidFill>
                  <a:srgbClr val="471111"/>
                </a:solidFill>
              </a:rPr>
              <a:t>感谢组员们的积极配合</a:t>
            </a:r>
          </a:p>
          <a:p>
            <a:pPr>
              <a:lnSpc>
                <a:spcPct val="135000"/>
              </a:lnSpc>
            </a:pPr>
            <a:r>
              <a:rPr lang="zh-CN" altLang="en-US">
                <a:solidFill>
                  <a:srgbClr val="471111"/>
                </a:solidFill>
              </a:rPr>
              <a:t>感谢老师们的悉心指导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1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7" name="Object 9"/>
          <p:cNvGraphicFramePr>
            <a:graphicFrameLocks noChangeAspect="1"/>
          </p:cNvGraphicFramePr>
          <p:nvPr/>
        </p:nvGraphicFramePr>
        <p:xfrm>
          <a:off x="1365250" y="2032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8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0" y="203200"/>
                        <a:ext cx="1866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16"/>
          <p:cNvSpPr>
            <a:spLocks/>
          </p:cNvSpPr>
          <p:nvPr/>
        </p:nvSpPr>
        <p:spPr bwMode="auto">
          <a:xfrm flipH="1">
            <a:off x="5334000" y="-14288"/>
            <a:ext cx="6858000" cy="6858001"/>
          </a:xfrm>
          <a:custGeom>
            <a:avLst/>
            <a:gdLst>
              <a:gd name="T0" fmla="*/ 0 w 8178"/>
              <a:gd name="T1" fmla="*/ 8177 h 8177"/>
              <a:gd name="T2" fmla="*/ 8178 w 8178"/>
              <a:gd name="T3" fmla="*/ 8177 h 8177"/>
              <a:gd name="T4" fmla="*/ 0 w 8178"/>
              <a:gd name="T5" fmla="*/ 0 h 8177"/>
              <a:gd name="T6" fmla="*/ 0 w 8178"/>
              <a:gd name="T7" fmla="*/ 0 h 8177"/>
              <a:gd name="T8" fmla="*/ 0 w 8178"/>
              <a:gd name="T9" fmla="*/ 8177 h 8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78" h="8177">
                <a:moveTo>
                  <a:pt x="0" y="8177"/>
                </a:moveTo>
                <a:lnTo>
                  <a:pt x="8178" y="8177"/>
                </a:lnTo>
                <a:cubicBezTo>
                  <a:pt x="8178" y="3661"/>
                  <a:pt x="4516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8177"/>
                </a:lnTo>
                <a:close/>
              </a:path>
            </a:pathLst>
          </a:custGeom>
          <a:solidFill>
            <a:srgbClr val="8FC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Freeform 8"/>
          <p:cNvSpPr>
            <a:spLocks/>
          </p:cNvSpPr>
          <p:nvPr/>
        </p:nvSpPr>
        <p:spPr bwMode="auto">
          <a:xfrm>
            <a:off x="5495925" y="161925"/>
            <a:ext cx="6696075" cy="6696075"/>
          </a:xfrm>
          <a:custGeom>
            <a:avLst/>
            <a:gdLst>
              <a:gd name="T0" fmla="*/ 16355 w 16355"/>
              <a:gd name="T1" fmla="*/ 16355 h 16355"/>
              <a:gd name="T2" fmla="*/ 16355 w 16355"/>
              <a:gd name="T3" fmla="*/ 0 h 16355"/>
              <a:gd name="T4" fmla="*/ 0 w 16355"/>
              <a:gd name="T5" fmla="*/ 16355 h 16355"/>
              <a:gd name="T6" fmla="*/ 16355 w 16355"/>
              <a:gd name="T7" fmla="*/ 16355 h 16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55" h="16355">
                <a:moveTo>
                  <a:pt x="16355" y="16355"/>
                </a:moveTo>
                <a:lnTo>
                  <a:pt x="16355" y="0"/>
                </a:lnTo>
                <a:cubicBezTo>
                  <a:pt x="7323" y="0"/>
                  <a:pt x="0" y="7322"/>
                  <a:pt x="0" y="16355"/>
                </a:cubicBezTo>
                <a:lnTo>
                  <a:pt x="16355" y="16355"/>
                </a:lnTo>
                <a:close/>
              </a:path>
            </a:pathLst>
          </a:custGeom>
          <a:blipFill dpi="0" rotWithShape="1">
            <a:blip r:embed="rId5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020" name="文本框 18"/>
          <p:cNvSpPr txBox="1">
            <a:spLocks noChangeArrowheads="1"/>
          </p:cNvSpPr>
          <p:nvPr/>
        </p:nvSpPr>
        <p:spPr bwMode="auto">
          <a:xfrm>
            <a:off x="754063" y="1377950"/>
            <a:ext cx="26225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4800" b="1">
                <a:solidFill>
                  <a:srgbClr val="8FC320"/>
                </a:solidFill>
                <a:latin typeface="微软雅黑" pitchFamily="34" charset="-122"/>
                <a:ea typeface="微软雅黑" pitchFamily="34" charset="-122"/>
              </a:rPr>
              <a:t>相信自我</a:t>
            </a:r>
          </a:p>
        </p:txBody>
      </p:sp>
      <p:sp>
        <p:nvSpPr>
          <p:cNvPr id="43021" name="矩形 19"/>
          <p:cNvSpPr>
            <a:spLocks noChangeArrowheads="1"/>
          </p:cNvSpPr>
          <p:nvPr/>
        </p:nvSpPr>
        <p:spPr bwMode="auto">
          <a:xfrm>
            <a:off x="754063" y="2232025"/>
            <a:ext cx="5000625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我们需要努力。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我们需要团结。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我们需要钻研。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我们需要鼓励。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>
                <a:solidFill>
                  <a:srgbClr val="595959"/>
                </a:solidFill>
                <a:latin typeface="微软雅黑 Light"/>
                <a:ea typeface="微软雅黑 Light"/>
                <a:cs typeface="微软雅黑 Light"/>
              </a:rPr>
              <a:t>我们需要相信自我。</a:t>
            </a:r>
          </a:p>
        </p:txBody>
      </p:sp>
      <p:pic>
        <p:nvPicPr>
          <p:cNvPr id="43022" name="Picture 6" descr="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53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3" name="Text Box 10"/>
          <p:cNvSpPr txBox="1">
            <a:spLocks noChangeArrowheads="1"/>
          </p:cNvSpPr>
          <p:nvPr/>
        </p:nvSpPr>
        <p:spPr bwMode="auto">
          <a:xfrm>
            <a:off x="792163" y="379413"/>
            <a:ext cx="46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43024" name="文本框 18"/>
          <p:cNvSpPr txBox="1">
            <a:spLocks noChangeArrowheads="1"/>
          </p:cNvSpPr>
          <p:nvPr/>
        </p:nvSpPr>
        <p:spPr bwMode="auto">
          <a:xfrm>
            <a:off x="1173163" y="4959350"/>
            <a:ext cx="35417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4800" b="1">
                <a:solidFill>
                  <a:srgbClr val="8FC320"/>
                </a:solidFill>
                <a:latin typeface="微软雅黑" pitchFamily="34" charset="-122"/>
                <a:ea typeface="微软雅黑" pitchFamily="34" charset="-122"/>
              </a:rPr>
              <a:t>加油，</a:t>
            </a:r>
            <a:r>
              <a:rPr lang="en-US" altLang="zh-CN" sz="4800" b="1">
                <a:solidFill>
                  <a:srgbClr val="8FC320"/>
                </a:solidFill>
                <a:latin typeface="微软雅黑" pitchFamily="34" charset="-122"/>
                <a:ea typeface="微软雅黑" pitchFamily="34" charset="-122"/>
              </a:rPr>
              <a:t>D-fly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3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矩形 8"/>
          <p:cNvSpPr>
            <a:spLocks noChangeArrowheads="1"/>
          </p:cNvSpPr>
          <p:nvPr/>
        </p:nvSpPr>
        <p:spPr bwMode="auto">
          <a:xfrm>
            <a:off x="523875" y="1214438"/>
            <a:ext cx="167005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完 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algn="ctr">
              <a:lnSpc>
                <a:spcPct val="112000"/>
              </a:lnSpc>
            </a:pPr>
            <a:endParaRPr lang="en-US" altLang="zh-CN" sz="1600">
              <a:solidFill>
                <a:schemeClr val="bg1"/>
              </a:solidFill>
              <a:latin typeface="Calibri Light"/>
              <a:ea typeface="微软雅黑 Light"/>
              <a:cs typeface="微软雅黑 Light"/>
            </a:endParaRPr>
          </a:p>
        </p:txBody>
      </p:sp>
      <p:sp>
        <p:nvSpPr>
          <p:cNvPr id="86018" name="文本框 2"/>
          <p:cNvSpPr txBox="1">
            <a:spLocks noChangeArrowheads="1"/>
          </p:cNvSpPr>
          <p:nvPr/>
        </p:nvSpPr>
        <p:spPr bwMode="auto">
          <a:xfrm>
            <a:off x="3952875" y="2498725"/>
            <a:ext cx="465455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谢谢观赏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"/>
          <p:cNvSpPr txBox="1">
            <a:spLocks noChangeArrowheads="1"/>
          </p:cNvSpPr>
          <p:nvPr/>
        </p:nvSpPr>
        <p:spPr bwMode="auto">
          <a:xfrm>
            <a:off x="574675" y="1200150"/>
            <a:ext cx="1570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 Light"/>
                <a:ea typeface="微软雅黑 Light"/>
                <a:cs typeface="Meiryo UI" pitchFamily="34" charset="-128"/>
              </a:rPr>
              <a:t>Chapter.1</a:t>
            </a:r>
            <a:endParaRPr lang="zh-CN" altLang="en-US" sz="2400" b="1">
              <a:solidFill>
                <a:schemeClr val="bg1"/>
              </a:solidFill>
              <a:latin typeface="微软雅黑 Light"/>
              <a:ea typeface="微软雅黑 Light"/>
              <a:cs typeface="Meiryo UI" pitchFamily="34" charset="-128"/>
            </a:endParaRPr>
          </a:p>
        </p:txBody>
      </p:sp>
      <p:sp>
        <p:nvSpPr>
          <p:cNvPr id="70658" name="文本框 2"/>
          <p:cNvSpPr txBox="1">
            <a:spLocks noChangeArrowheads="1"/>
          </p:cNvSpPr>
          <p:nvPr/>
        </p:nvSpPr>
        <p:spPr bwMode="auto">
          <a:xfrm>
            <a:off x="4156075" y="2652713"/>
            <a:ext cx="465455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8" name="Object 12"/>
          <p:cNvGraphicFramePr>
            <a:graphicFrameLocks noChangeAspect="1"/>
          </p:cNvGraphicFramePr>
          <p:nvPr/>
        </p:nvGraphicFramePr>
        <p:xfrm>
          <a:off x="1441450" y="2032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450" y="203200"/>
                        <a:ext cx="1866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9" name="矩形 3"/>
          <p:cNvSpPr>
            <a:spLocks noChangeArrowheads="1"/>
          </p:cNvSpPr>
          <p:nvPr/>
        </p:nvSpPr>
        <p:spPr bwMode="auto">
          <a:xfrm>
            <a:off x="6094413" y="0"/>
            <a:ext cx="6097587" cy="1658938"/>
          </a:xfrm>
          <a:prstGeom prst="rect">
            <a:avLst/>
          </a:prstGeom>
          <a:solidFill>
            <a:srgbClr val="91B913"/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23000"/>
              </a:lnSpc>
            </a:pPr>
            <a:endParaRPr lang="zh-CN" altLang="en-US" b="1">
              <a:solidFill>
                <a:schemeClr val="bg1"/>
              </a:solidFill>
            </a:endParaRPr>
          </a:p>
          <a:p>
            <a:pPr algn="ctr"/>
            <a:endParaRPr lang="zh-CN" altLang="en-US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9710" name="文本框 15"/>
          <p:cNvSpPr txBox="1">
            <a:spLocks noChangeArrowheads="1"/>
          </p:cNvSpPr>
          <p:nvPr/>
        </p:nvSpPr>
        <p:spPr bwMode="auto">
          <a:xfrm>
            <a:off x="1384300" y="53975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  <a:latin typeface="宋体" charset="-122"/>
                <a:ea typeface="微软雅黑 Light"/>
                <a:cs typeface="微软雅黑 Light"/>
              </a:rPr>
              <a:t>团队介绍</a:t>
            </a:r>
          </a:p>
        </p:txBody>
      </p:sp>
      <p:sp>
        <p:nvSpPr>
          <p:cNvPr id="29711" name="矩形 1"/>
          <p:cNvSpPr>
            <a:spLocks noChangeArrowheads="1"/>
          </p:cNvSpPr>
          <p:nvPr/>
        </p:nvSpPr>
        <p:spPr bwMode="auto">
          <a:xfrm>
            <a:off x="369888" y="3538538"/>
            <a:ext cx="557371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/>
            <a:r>
              <a:rPr lang="zh-CN" altLang="en-US" b="1">
                <a:solidFill>
                  <a:schemeClr val="tx2"/>
                </a:solidFill>
              </a:rPr>
              <a:t>      每个人都怀揣着一个属于自己的梦想，只要我们</a:t>
            </a:r>
          </a:p>
          <a:p>
            <a:pPr marL="285750" indent="-285750"/>
            <a:endParaRPr lang="zh-CN" altLang="en-US" b="1">
              <a:solidFill>
                <a:schemeClr val="tx2"/>
              </a:solidFill>
            </a:endParaRPr>
          </a:p>
          <a:p>
            <a:pPr marL="285750" indent="-285750"/>
            <a:r>
              <a:rPr lang="zh-CN" altLang="en-US" b="1">
                <a:solidFill>
                  <a:schemeClr val="tx2"/>
                </a:solidFill>
              </a:rPr>
              <a:t>拥有梦想，就要努力去追求，努力去完成它，“放飞</a:t>
            </a:r>
          </a:p>
          <a:p>
            <a:pPr marL="285750" indent="-285750"/>
            <a:endParaRPr lang="zh-CN" altLang="en-US" b="1">
              <a:solidFill>
                <a:schemeClr val="tx2"/>
              </a:solidFill>
            </a:endParaRPr>
          </a:p>
          <a:p>
            <a:pPr marL="285750" indent="-285750"/>
            <a:r>
              <a:rPr lang="zh-CN" altLang="en-US" b="1">
                <a:solidFill>
                  <a:schemeClr val="tx2"/>
                </a:solidFill>
              </a:rPr>
              <a:t>梦想”，是我们最终的目标。</a:t>
            </a:r>
            <a:endParaRPr lang="en-US" altLang="zh-CN">
              <a:solidFill>
                <a:srgbClr val="595959"/>
              </a:solidFill>
              <a:latin typeface="微软雅黑 Light"/>
              <a:ea typeface="微软雅黑 Light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658938"/>
            <a:ext cx="6094413" cy="1660525"/>
          </a:xfrm>
          <a:prstGeom prst="rect">
            <a:avLst/>
          </a:pr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3" name="矩形 5"/>
          <p:cNvSpPr>
            <a:spLocks noChangeArrowheads="1"/>
          </p:cNvSpPr>
          <p:nvPr/>
        </p:nvSpPr>
        <p:spPr bwMode="auto">
          <a:xfrm>
            <a:off x="0" y="2068513"/>
            <a:ext cx="5715000" cy="9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3000"/>
              </a:lnSpc>
            </a:pPr>
            <a:r>
              <a:rPr lang="en-US" altLang="zh-CN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Dream fly</a:t>
            </a:r>
            <a:endParaRPr lang="zh-CN" alt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714" name="Picture 8" descr="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4238" y="466725"/>
            <a:ext cx="252412" cy="22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9" descr="IMG_3491_副本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6800" y="2595563"/>
            <a:ext cx="6045200" cy="402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6" name="矩形 5"/>
          <p:cNvSpPr>
            <a:spLocks noChangeArrowheads="1"/>
          </p:cNvSpPr>
          <p:nvPr/>
        </p:nvSpPr>
        <p:spPr bwMode="auto">
          <a:xfrm>
            <a:off x="6477000" y="735013"/>
            <a:ext cx="5715000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青春有梦，勇敢去追</a:t>
            </a:r>
          </a:p>
        </p:txBody>
      </p:sp>
      <p:sp>
        <p:nvSpPr>
          <p:cNvPr id="29717" name="Text Box 13"/>
          <p:cNvSpPr txBox="1">
            <a:spLocks noChangeArrowheads="1"/>
          </p:cNvSpPr>
          <p:nvPr/>
        </p:nvSpPr>
        <p:spPr bwMode="auto">
          <a:xfrm>
            <a:off x="873125" y="404813"/>
            <a:ext cx="28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9718" name="Rectangle 23"/>
          <p:cNvSpPr>
            <a:spLocks noChangeArrowheads="1"/>
          </p:cNvSpPr>
          <p:nvPr/>
        </p:nvSpPr>
        <p:spPr bwMode="auto">
          <a:xfrm>
            <a:off x="381000" y="5168900"/>
            <a:ext cx="53213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5000"/>
              </a:lnSpc>
            </a:pPr>
            <a:r>
              <a:rPr lang="zh-CN" altLang="en-US" b="1">
                <a:solidFill>
                  <a:schemeClr val="tx2"/>
                </a:solidFill>
              </a:rPr>
              <a:t>     梦想是鸟儿飞翔的翅膀，不展开翅膀，你永远不可能知道你究竟能飞多远。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65" name="Object 21"/>
          <p:cNvGraphicFramePr>
            <a:graphicFrameLocks noChangeAspect="1"/>
          </p:cNvGraphicFramePr>
          <p:nvPr/>
        </p:nvGraphicFramePr>
        <p:xfrm>
          <a:off x="1441450" y="2032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6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450" y="203200"/>
                        <a:ext cx="1866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66" name="文本框 15"/>
          <p:cNvSpPr txBox="1">
            <a:spLocks noChangeArrowheads="1"/>
          </p:cNvSpPr>
          <p:nvPr/>
        </p:nvSpPr>
        <p:spPr bwMode="auto">
          <a:xfrm>
            <a:off x="1371600" y="55245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</a:rPr>
              <a:t>成员介绍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574800" y="3022600"/>
            <a:ext cx="3397250" cy="2157413"/>
          </a:xfrm>
          <a:prstGeom prst="roundRect">
            <a:avLst/>
          </a:pr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768" name="Picture 17" descr="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26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9" name="Picture 18" descr="IMG_20140502_18540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7350" y="1765300"/>
            <a:ext cx="144145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70" name="Text Box 20"/>
          <p:cNvSpPr txBox="1">
            <a:spLocks noChangeArrowheads="1"/>
          </p:cNvSpPr>
          <p:nvPr/>
        </p:nvSpPr>
        <p:spPr bwMode="auto">
          <a:xfrm>
            <a:off x="1800225" y="3413125"/>
            <a:ext cx="293528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姓名：</a:t>
            </a:r>
            <a:r>
              <a:rPr lang="zh-CN" altLang="en-US"/>
              <a:t>李亦蕾</a:t>
            </a: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团队角色：</a:t>
            </a:r>
            <a:r>
              <a:rPr lang="zh-CN" altLang="en-US"/>
              <a:t>组长、整合人员</a:t>
            </a:r>
          </a:p>
          <a:p>
            <a:endParaRPr lang="zh-CN" altLang="en-US"/>
          </a:p>
          <a:p>
            <a:r>
              <a:rPr lang="zh-CN" altLang="en-US" b="1">
                <a:solidFill>
                  <a:schemeClr val="bg1"/>
                </a:solidFill>
              </a:rPr>
              <a:t>口号：</a:t>
            </a:r>
            <a:r>
              <a:rPr lang="zh-CN" altLang="en-US"/>
              <a:t>不放弃，不抛弃</a:t>
            </a:r>
          </a:p>
        </p:txBody>
      </p:sp>
      <p:sp>
        <p:nvSpPr>
          <p:cNvPr id="31771" name="Text Box 22"/>
          <p:cNvSpPr txBox="1">
            <a:spLocks noChangeArrowheads="1"/>
          </p:cNvSpPr>
          <p:nvPr/>
        </p:nvSpPr>
        <p:spPr bwMode="auto">
          <a:xfrm>
            <a:off x="885825" y="379413"/>
            <a:ext cx="28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" name="圆角矩形 3"/>
          <p:cNvSpPr/>
          <p:nvPr/>
        </p:nvSpPr>
        <p:spPr>
          <a:xfrm>
            <a:off x="5943600" y="1412875"/>
            <a:ext cx="3397250" cy="2068513"/>
          </a:xfrm>
          <a:prstGeom prst="roundRect">
            <a:avLst/>
          </a:pr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73" name="Text Box 26"/>
          <p:cNvSpPr txBox="1">
            <a:spLocks noChangeArrowheads="1"/>
          </p:cNvSpPr>
          <p:nvPr/>
        </p:nvSpPr>
        <p:spPr bwMode="auto">
          <a:xfrm>
            <a:off x="6169025" y="1647825"/>
            <a:ext cx="293528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姓名：</a:t>
            </a:r>
            <a:r>
              <a:rPr lang="zh-CN" altLang="en-US"/>
              <a:t>谭永梅</a:t>
            </a: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团队角色：</a:t>
            </a:r>
            <a:r>
              <a:rPr lang="zh-CN" altLang="en-US"/>
              <a:t>组员、设计人员</a:t>
            </a:r>
          </a:p>
          <a:p>
            <a:endParaRPr lang="zh-CN" altLang="en-US"/>
          </a:p>
          <a:p>
            <a:r>
              <a:rPr lang="zh-CN" altLang="en-US" b="1">
                <a:solidFill>
                  <a:schemeClr val="bg1"/>
                </a:solidFill>
              </a:rPr>
              <a:t>口号：</a:t>
            </a:r>
            <a:r>
              <a:rPr lang="zh-CN" altLang="en-US"/>
              <a:t>好好学习</a:t>
            </a:r>
          </a:p>
        </p:txBody>
      </p:sp>
      <p:pic>
        <p:nvPicPr>
          <p:cNvPr id="31774" name="Picture 2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70425" y="454025"/>
            <a:ext cx="133985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5" name="Picture 28" descr="QQ图片201405181404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0063" y="3703638"/>
            <a:ext cx="143668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3"/>
          <p:cNvSpPr/>
          <p:nvPr/>
        </p:nvSpPr>
        <p:spPr>
          <a:xfrm>
            <a:off x="8318500" y="4435475"/>
            <a:ext cx="3397250" cy="2157413"/>
          </a:xfrm>
          <a:prstGeom prst="roundRect">
            <a:avLst/>
          </a:pr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77" name="Text Box 30"/>
          <p:cNvSpPr txBox="1">
            <a:spLocks noChangeArrowheads="1"/>
          </p:cNvSpPr>
          <p:nvPr/>
        </p:nvSpPr>
        <p:spPr bwMode="auto">
          <a:xfrm>
            <a:off x="8480425" y="4797425"/>
            <a:ext cx="293528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姓名：</a:t>
            </a:r>
            <a:r>
              <a:rPr lang="zh-CN" altLang="en-US"/>
              <a:t>吴娟</a:t>
            </a: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团队角色：</a:t>
            </a:r>
            <a:r>
              <a:rPr lang="zh-CN" altLang="en-US"/>
              <a:t>组员、技术人员</a:t>
            </a:r>
          </a:p>
          <a:p>
            <a:endParaRPr lang="zh-CN" altLang="en-US"/>
          </a:p>
          <a:p>
            <a:r>
              <a:rPr lang="zh-CN" altLang="en-US" b="1">
                <a:solidFill>
                  <a:schemeClr val="bg1"/>
                </a:solidFill>
              </a:rPr>
              <a:t>口号：</a:t>
            </a:r>
            <a:r>
              <a:rPr lang="zh-CN" altLang="en-US"/>
              <a:t>天天向上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1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1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10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10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317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17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17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0" grpId="0"/>
      <p:bldP spid="317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8" name="Object 6"/>
          <p:cNvGraphicFramePr>
            <a:graphicFrameLocks noChangeAspect="1"/>
          </p:cNvGraphicFramePr>
          <p:nvPr/>
        </p:nvGraphicFramePr>
        <p:xfrm>
          <a:off x="1441450" y="2032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9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450" y="203200"/>
                        <a:ext cx="1866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9" name="文本框 15"/>
          <p:cNvSpPr txBox="1">
            <a:spLocks noChangeArrowheads="1"/>
          </p:cNvSpPr>
          <p:nvPr/>
        </p:nvSpPr>
        <p:spPr bwMode="auto">
          <a:xfrm>
            <a:off x="1371600" y="53975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</a:rPr>
              <a:t>成员介绍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866900" y="4510088"/>
            <a:ext cx="3397250" cy="2157412"/>
          </a:xfrm>
          <a:prstGeom prst="roundRect">
            <a:avLst/>
          </a:pr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9641" name="Picture 17" descr="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5350" y="4540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2" name="Text Box 5"/>
          <p:cNvSpPr txBox="1">
            <a:spLocks noChangeArrowheads="1"/>
          </p:cNvSpPr>
          <p:nvPr/>
        </p:nvSpPr>
        <p:spPr bwMode="auto">
          <a:xfrm>
            <a:off x="2105025" y="5051425"/>
            <a:ext cx="293528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姓名：</a:t>
            </a:r>
            <a:r>
              <a:rPr lang="zh-CN" altLang="en-US"/>
              <a:t>朱玲芝</a:t>
            </a: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团队角色：</a:t>
            </a:r>
            <a:r>
              <a:rPr lang="zh-CN" altLang="en-US"/>
              <a:t>组员、设计人员</a:t>
            </a:r>
          </a:p>
          <a:p>
            <a:endParaRPr lang="zh-CN" altLang="en-US"/>
          </a:p>
          <a:p>
            <a:r>
              <a:rPr lang="zh-CN" altLang="en-US" b="1">
                <a:solidFill>
                  <a:schemeClr val="bg1"/>
                </a:solidFill>
              </a:rPr>
              <a:t>口号：</a:t>
            </a:r>
            <a:r>
              <a:rPr lang="zh-CN" altLang="en-US"/>
              <a:t>做最好的自己</a:t>
            </a:r>
          </a:p>
        </p:txBody>
      </p:sp>
      <p:sp>
        <p:nvSpPr>
          <p:cNvPr id="2" name="圆角矩形 3"/>
          <p:cNvSpPr/>
          <p:nvPr/>
        </p:nvSpPr>
        <p:spPr>
          <a:xfrm>
            <a:off x="4521200" y="1831975"/>
            <a:ext cx="3397250" cy="2068513"/>
          </a:xfrm>
          <a:prstGeom prst="roundRect">
            <a:avLst/>
          </a:pr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645" name="Text Box 9"/>
          <p:cNvSpPr txBox="1">
            <a:spLocks noChangeArrowheads="1"/>
          </p:cNvSpPr>
          <p:nvPr/>
        </p:nvSpPr>
        <p:spPr bwMode="auto">
          <a:xfrm>
            <a:off x="4733925" y="2130425"/>
            <a:ext cx="293528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姓名：</a:t>
            </a:r>
            <a:r>
              <a:rPr lang="zh-CN" altLang="en-US"/>
              <a:t>张经胜</a:t>
            </a: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团队角色：</a:t>
            </a:r>
            <a:r>
              <a:rPr lang="zh-CN" altLang="en-US"/>
              <a:t>组员、技术人员</a:t>
            </a:r>
          </a:p>
          <a:p>
            <a:endParaRPr lang="zh-CN" altLang="en-US"/>
          </a:p>
          <a:p>
            <a:r>
              <a:rPr lang="zh-CN" altLang="en-US" b="1">
                <a:solidFill>
                  <a:schemeClr val="bg1"/>
                </a:solidFill>
              </a:rPr>
              <a:t>口号：</a:t>
            </a:r>
            <a:r>
              <a:rPr lang="zh-CN" altLang="en-US"/>
              <a:t>且肥且珍惜</a:t>
            </a:r>
          </a:p>
        </p:txBody>
      </p:sp>
      <p:pic>
        <p:nvPicPr>
          <p:cNvPr id="69646" name="Picture 12" descr="QQ图片201405181352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9738" y="4240213"/>
            <a:ext cx="1419225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7" name="Picture 13" descr="QQ图片2014051813522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7350" y="1327150"/>
            <a:ext cx="16002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8" name="Picture 14" descr="QQ图片2014051813515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91400" y="3924300"/>
            <a:ext cx="1422400" cy="189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3"/>
          <p:cNvSpPr/>
          <p:nvPr/>
        </p:nvSpPr>
        <p:spPr>
          <a:xfrm>
            <a:off x="8794750" y="4410075"/>
            <a:ext cx="3397250" cy="2068513"/>
          </a:xfrm>
          <a:prstGeom prst="roundRect">
            <a:avLst/>
          </a:pr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650" name="Text Box 16"/>
          <p:cNvSpPr txBox="1">
            <a:spLocks noChangeArrowheads="1"/>
          </p:cNvSpPr>
          <p:nvPr/>
        </p:nvSpPr>
        <p:spPr bwMode="auto">
          <a:xfrm>
            <a:off x="9013825" y="4784725"/>
            <a:ext cx="293528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姓名：</a:t>
            </a:r>
            <a:r>
              <a:rPr lang="zh-CN" altLang="en-US"/>
              <a:t>邓海琴</a:t>
            </a:r>
          </a:p>
          <a:p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团队角色：</a:t>
            </a:r>
            <a:r>
              <a:rPr lang="zh-CN" altLang="en-US"/>
              <a:t>组员、设计人员</a:t>
            </a:r>
          </a:p>
          <a:p>
            <a:endParaRPr lang="zh-CN" altLang="en-US"/>
          </a:p>
          <a:p>
            <a:r>
              <a:rPr lang="zh-CN" altLang="en-US" b="1">
                <a:solidFill>
                  <a:schemeClr val="bg1"/>
                </a:solidFill>
              </a:rPr>
              <a:t>口号：</a:t>
            </a:r>
            <a:r>
              <a:rPr lang="en-US" altLang="zh-CN"/>
              <a:t>no zuo no die</a:t>
            </a:r>
          </a:p>
        </p:txBody>
      </p:sp>
      <p:sp>
        <p:nvSpPr>
          <p:cNvPr id="5" name="Text Box 22"/>
          <p:cNvSpPr txBox="1">
            <a:spLocks noChangeArrowheads="1"/>
          </p:cNvSpPr>
          <p:nvPr/>
        </p:nvSpPr>
        <p:spPr bwMode="auto">
          <a:xfrm>
            <a:off x="885825" y="379413"/>
            <a:ext cx="28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10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10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10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69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9" grpId="0"/>
      <p:bldP spid="69642" grpId="0"/>
      <p:bldP spid="69645" grpId="0"/>
      <p:bldP spid="696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文本框 1"/>
          <p:cNvSpPr txBox="1">
            <a:spLocks noChangeArrowheads="1"/>
          </p:cNvSpPr>
          <p:nvPr/>
        </p:nvSpPr>
        <p:spPr bwMode="auto">
          <a:xfrm>
            <a:off x="574675" y="1200150"/>
            <a:ext cx="1570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 Light"/>
                <a:ea typeface="微软雅黑 Light"/>
                <a:cs typeface="Meiryo UI" pitchFamily="34" charset="-128"/>
              </a:rPr>
              <a:t>Chapter.2</a:t>
            </a:r>
            <a:endParaRPr lang="zh-CN" altLang="en-US" sz="2400" b="1">
              <a:solidFill>
                <a:schemeClr val="bg1"/>
              </a:solidFill>
              <a:latin typeface="微软雅黑 Light"/>
              <a:ea typeface="微软雅黑 Light"/>
              <a:cs typeface="Meiryo UI" pitchFamily="34" charset="-128"/>
            </a:endParaRPr>
          </a:p>
        </p:txBody>
      </p:sp>
      <p:sp>
        <p:nvSpPr>
          <p:cNvPr id="70658" name="文本框 2"/>
          <p:cNvSpPr txBox="1">
            <a:spLocks noChangeArrowheads="1"/>
          </p:cNvSpPr>
          <p:nvPr/>
        </p:nvSpPr>
        <p:spPr bwMode="auto">
          <a:xfrm>
            <a:off x="4156075" y="2652713"/>
            <a:ext cx="465455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项目简述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2" name="Picture 2" descr="F:\360云盘\02-个人资料\！PPT图片及版面资源\04-PPT精选插图\01-生活类\02-生活人物\219049-121004193025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9050" y="0"/>
            <a:ext cx="4552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-12700" y="1376363"/>
            <a:ext cx="8539163" cy="849312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sz="3200" b="1">
                <a:solidFill>
                  <a:schemeClr val="bg1"/>
                </a:solidFill>
                <a:latin typeface="Arial" charset="0"/>
              </a:rPr>
              <a:t>“</a:t>
            </a:r>
            <a:r>
              <a:rPr lang="en-US" altLang="zh-CN" sz="3200" b="1">
                <a:solidFill>
                  <a:schemeClr val="bg1"/>
                </a:solidFill>
                <a:latin typeface="Arial" charset="0"/>
              </a:rPr>
              <a:t>dream fly </a:t>
            </a:r>
            <a:r>
              <a:rPr lang="zh-CN" altLang="en-US" sz="3200" b="1">
                <a:solidFill>
                  <a:schemeClr val="bg1"/>
                </a:solidFill>
                <a:latin typeface="Arial" charset="0"/>
              </a:rPr>
              <a:t>网站”简介</a:t>
            </a:r>
          </a:p>
        </p:txBody>
      </p:sp>
      <p:sp>
        <p:nvSpPr>
          <p:cNvPr id="28684" name="矩形 22"/>
          <p:cNvSpPr>
            <a:spLocks noChangeArrowheads="1"/>
          </p:cNvSpPr>
          <p:nvPr/>
        </p:nvSpPr>
        <p:spPr bwMode="auto">
          <a:xfrm>
            <a:off x="479425" y="3065463"/>
            <a:ext cx="6689725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charset="0"/>
              <a:buChar char="•"/>
            </a:pPr>
            <a:r>
              <a:rPr lang="zh-CN" altLang="en-US"/>
              <a:t>我们的网站风格主要是以表现自我个性风格为主。</a:t>
            </a:r>
          </a:p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charset="0"/>
              <a:buChar char="•"/>
            </a:pPr>
            <a:endParaRPr lang="zh-CN" altLang="en-US"/>
          </a:p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charset="0"/>
              <a:buChar char="•"/>
            </a:pPr>
            <a:r>
              <a:rPr lang="zh-CN" altLang="en-US"/>
              <a:t>效仿</a:t>
            </a:r>
            <a:r>
              <a:rPr lang="en-US" altLang="zh-CN"/>
              <a:t>win8</a:t>
            </a:r>
            <a:r>
              <a:rPr lang="zh-CN" altLang="en-US"/>
              <a:t>系统的扁平设计。</a:t>
            </a:r>
          </a:p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charset="0"/>
              <a:buChar char="•"/>
            </a:pPr>
            <a:endParaRPr lang="zh-CN" altLang="en-US"/>
          </a:p>
          <a:p>
            <a:pPr marL="285750" indent="-285750" algn="just">
              <a:lnSpc>
                <a:spcPct val="120000"/>
              </a:lnSpc>
              <a:spcBef>
                <a:spcPts val="500"/>
              </a:spcBef>
              <a:buFont typeface="Arial" charset="0"/>
              <a:buNone/>
            </a:pPr>
            <a:endParaRPr lang="en-US" altLang="zh-CN"/>
          </a:p>
        </p:txBody>
      </p:sp>
      <p:sp>
        <p:nvSpPr>
          <p:cNvPr id="28685" name="矩形 23"/>
          <p:cNvSpPr>
            <a:spLocks noChangeArrowheads="1"/>
          </p:cNvSpPr>
          <p:nvPr/>
        </p:nvSpPr>
        <p:spPr bwMode="auto">
          <a:xfrm>
            <a:off x="755650" y="4411663"/>
            <a:ext cx="6126163" cy="99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4800" b="1">
                <a:solidFill>
                  <a:srgbClr val="806D3E"/>
                </a:solidFill>
                <a:latin typeface="微软雅黑" pitchFamily="34" charset="-122"/>
                <a:ea typeface="微软雅黑" pitchFamily="34" charset="-122"/>
              </a:rPr>
              <a:t>扁平 和谐 创新 自主</a:t>
            </a:r>
          </a:p>
        </p:txBody>
      </p:sp>
      <p:pic>
        <p:nvPicPr>
          <p:cNvPr id="28686" name="Picture 8" descr="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26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8681" name="Object 9"/>
          <p:cNvGraphicFramePr>
            <a:graphicFrameLocks noChangeAspect="1"/>
          </p:cNvGraphicFramePr>
          <p:nvPr/>
        </p:nvGraphicFramePr>
        <p:xfrm>
          <a:off x="1377950" y="228600"/>
          <a:ext cx="1866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2" name="Image" r:id="rId5" imgW="1866667" imgH="456821" progId="Photoshop.Image.12">
                  <p:embed/>
                </p:oleObj>
              </mc:Choice>
              <mc:Fallback>
                <p:oleObj name="Image" r:id="rId5" imgW="1866667" imgH="456821" progId="Photoshop.Image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7950" y="228600"/>
                        <a:ext cx="1866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7" name="文本框 15"/>
          <p:cNvSpPr txBox="1">
            <a:spLocks noChangeArrowheads="1"/>
          </p:cNvSpPr>
          <p:nvPr/>
        </p:nvSpPr>
        <p:spPr bwMode="auto">
          <a:xfrm>
            <a:off x="1308100" y="51435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  <a:latin typeface="宋体" charset="-122"/>
              </a:rPr>
              <a:t>项目简述</a:t>
            </a:r>
          </a:p>
        </p:txBody>
      </p:sp>
      <p:sp>
        <p:nvSpPr>
          <p:cNvPr id="28688" name="Text Box 10"/>
          <p:cNvSpPr txBox="1">
            <a:spLocks noChangeArrowheads="1"/>
          </p:cNvSpPr>
          <p:nvPr/>
        </p:nvSpPr>
        <p:spPr bwMode="auto">
          <a:xfrm>
            <a:off x="862013" y="379413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36" name="Object 16"/>
          <p:cNvGraphicFramePr>
            <a:graphicFrameLocks noChangeAspect="1"/>
          </p:cNvGraphicFramePr>
          <p:nvPr/>
        </p:nvGraphicFramePr>
        <p:xfrm>
          <a:off x="1365250" y="2032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7" name="Image" r:id="rId3" imgW="1866667" imgH="482370" progId="Photoshop.Image.12">
                  <p:embed/>
                </p:oleObj>
              </mc:Choice>
              <mc:Fallback>
                <p:oleObj name="Image" r:id="rId3" imgW="1866667" imgH="482370" progId="Photoshop.Image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0" y="203200"/>
                        <a:ext cx="1866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968750" y="2897188"/>
            <a:ext cx="2355850" cy="3489325"/>
          </a:xfrm>
          <a:prstGeom prst="rect">
            <a:avLst/>
          </a:prstGeom>
          <a:solidFill>
            <a:srgbClr val="8CB20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71600" y="2897188"/>
            <a:ext cx="2355850" cy="3489325"/>
          </a:xfrm>
          <a:prstGeom prst="rect">
            <a:avLst/>
          </a:prstGeom>
          <a:solidFill>
            <a:srgbClr val="8CB20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39" name="文本框 15"/>
          <p:cNvSpPr txBox="1">
            <a:spLocks noChangeArrowheads="1"/>
          </p:cNvSpPr>
          <p:nvPr/>
        </p:nvSpPr>
        <p:spPr bwMode="auto">
          <a:xfrm>
            <a:off x="1384300" y="577850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06D3E"/>
                </a:solidFill>
                <a:latin typeface="微软雅黑 Light"/>
                <a:ea typeface="微软雅黑 Light"/>
                <a:cs typeface="微软雅黑 Light"/>
              </a:rPr>
              <a:t>任务的分配</a:t>
            </a:r>
            <a:endParaRPr lang="zh-CN" altLang="en-US" sz="2400" b="1">
              <a:solidFill>
                <a:srgbClr val="806D3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5900" y="2897188"/>
            <a:ext cx="2355850" cy="3489325"/>
          </a:xfrm>
          <a:prstGeom prst="rect">
            <a:avLst/>
          </a:prstGeom>
          <a:solidFill>
            <a:srgbClr val="8CB20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63050" y="2897188"/>
            <a:ext cx="2355850" cy="3489325"/>
          </a:xfrm>
          <a:prstGeom prst="rect">
            <a:avLst/>
          </a:prstGeom>
          <a:solidFill>
            <a:srgbClr val="8CB20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71600" y="1800225"/>
            <a:ext cx="10147300" cy="788988"/>
          </a:xfrm>
          <a:prstGeom prst="rect">
            <a:avLst/>
          </a:prstGeom>
          <a:solidFill>
            <a:srgbClr val="806D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分配任务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1371600" y="3530600"/>
            <a:ext cx="2355850" cy="2855913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    借鉴各大主流网站，取其精华，制作自属于自己风格的网站。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3968750" y="3530600"/>
            <a:ext cx="2355850" cy="2855913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anchor="ctr"/>
          <a:lstStyle/>
          <a:p>
            <a:pPr>
              <a:lnSpc>
                <a:spcPct val="120000"/>
              </a:lnSpc>
              <a:defRPr/>
            </a:pP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565900" y="3517900"/>
            <a:ext cx="2355850" cy="2855913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     颜色上的合理搭配以及排版和布局的摆放位置、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9163050" y="3530600"/>
            <a:ext cx="2355850" cy="2855913"/>
          </a:xfrm>
          <a:custGeom>
            <a:avLst/>
            <a:gdLst>
              <a:gd name="connsiteX0" fmla="*/ 1175287 w 2356338"/>
              <a:gd name="connsiteY0" fmla="*/ 0 h 2856024"/>
              <a:gd name="connsiteX1" fmla="*/ 1474827 w 2356338"/>
              <a:gd name="connsiteY1" fmla="*/ 140960 h 2856024"/>
              <a:gd name="connsiteX2" fmla="*/ 2356338 w 2356338"/>
              <a:gd name="connsiteY2" fmla="*/ 140960 h 2856024"/>
              <a:gd name="connsiteX3" fmla="*/ 2356338 w 2356338"/>
              <a:gd name="connsiteY3" fmla="*/ 2856024 h 2856024"/>
              <a:gd name="connsiteX4" fmla="*/ 0 w 2356338"/>
              <a:gd name="connsiteY4" fmla="*/ 2856024 h 2856024"/>
              <a:gd name="connsiteX5" fmla="*/ 0 w 2356338"/>
              <a:gd name="connsiteY5" fmla="*/ 140960 h 2856024"/>
              <a:gd name="connsiteX6" fmla="*/ 875747 w 2356338"/>
              <a:gd name="connsiteY6" fmla="*/ 140960 h 285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56338" h="2856024">
                <a:moveTo>
                  <a:pt x="1175287" y="0"/>
                </a:moveTo>
                <a:lnTo>
                  <a:pt x="1474827" y="140960"/>
                </a:lnTo>
                <a:lnTo>
                  <a:pt x="2356338" y="140960"/>
                </a:lnTo>
                <a:lnTo>
                  <a:pt x="2356338" y="2856024"/>
                </a:lnTo>
                <a:lnTo>
                  <a:pt x="0" y="2856024"/>
                </a:lnTo>
                <a:lnTo>
                  <a:pt x="0" y="140960"/>
                </a:lnTo>
                <a:lnTo>
                  <a:pt x="875747" y="140960"/>
                </a:lnTo>
                <a:close/>
              </a:path>
            </a:pathLst>
          </a:custGeom>
          <a:solidFill>
            <a:srgbClr val="8CB2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14400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   定稿之后利用</a:t>
            </a:r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CSS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JS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技术实现网页。</a:t>
            </a:r>
          </a:p>
        </p:txBody>
      </p:sp>
      <p:sp>
        <p:nvSpPr>
          <p:cNvPr id="30747" name="文本框 17"/>
          <p:cNvSpPr txBox="1">
            <a:spLocks noChangeArrowheads="1"/>
          </p:cNvSpPr>
          <p:nvPr/>
        </p:nvSpPr>
        <p:spPr bwMode="auto">
          <a:xfrm>
            <a:off x="1371600" y="3044825"/>
            <a:ext cx="2355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rgbClr val="471111"/>
                </a:solidFill>
                <a:hlinkClick r:id="rId5" action="ppaction://hlinkfile"/>
              </a:rPr>
              <a:t>网站调研</a:t>
            </a:r>
            <a:endParaRPr lang="zh-CN" altLang="en-US" sz="2000" dirty="0">
              <a:solidFill>
                <a:srgbClr val="471111"/>
              </a:solidFill>
            </a:endParaRPr>
          </a:p>
        </p:txBody>
      </p:sp>
      <p:sp>
        <p:nvSpPr>
          <p:cNvPr id="30748" name="文本框 19"/>
          <p:cNvSpPr txBox="1">
            <a:spLocks noChangeArrowheads="1"/>
          </p:cNvSpPr>
          <p:nvPr/>
        </p:nvSpPr>
        <p:spPr bwMode="auto">
          <a:xfrm>
            <a:off x="6565900" y="3044825"/>
            <a:ext cx="2355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471111"/>
                </a:solidFill>
                <a:latin typeface="宋体" charset="-122"/>
              </a:rPr>
              <a:t>设计草图</a:t>
            </a:r>
          </a:p>
        </p:txBody>
      </p:sp>
      <p:sp>
        <p:nvSpPr>
          <p:cNvPr id="30749" name="文本框 20"/>
          <p:cNvSpPr txBox="1">
            <a:spLocks noChangeArrowheads="1"/>
          </p:cNvSpPr>
          <p:nvPr/>
        </p:nvSpPr>
        <p:spPr bwMode="auto">
          <a:xfrm>
            <a:off x="9163050" y="3044825"/>
            <a:ext cx="2355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471111"/>
                </a:solidFill>
                <a:latin typeface="宋体" charset="-122"/>
              </a:rPr>
              <a:t>编写代码</a:t>
            </a:r>
          </a:p>
        </p:txBody>
      </p:sp>
      <p:pic>
        <p:nvPicPr>
          <p:cNvPr id="30750" name="Picture 17" descr="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2650" y="466725"/>
            <a:ext cx="2667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1" name="文本框 17"/>
          <p:cNvSpPr txBox="1">
            <a:spLocks noChangeArrowheads="1"/>
          </p:cNvSpPr>
          <p:nvPr/>
        </p:nvSpPr>
        <p:spPr bwMode="auto">
          <a:xfrm>
            <a:off x="4038600" y="3044825"/>
            <a:ext cx="2355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>
                <a:solidFill>
                  <a:srgbClr val="471111"/>
                </a:solidFill>
                <a:hlinkClick r:id="rId7" action="ppaction://hlinkfile"/>
              </a:rPr>
              <a:t>需求文档</a:t>
            </a:r>
            <a:endParaRPr lang="zh-CN" altLang="en-US" sz="2000" dirty="0">
              <a:solidFill>
                <a:srgbClr val="471111"/>
              </a:solidFill>
            </a:endParaRPr>
          </a:p>
        </p:txBody>
      </p:sp>
      <p:sp>
        <p:nvSpPr>
          <p:cNvPr id="30752" name="Text Box 10"/>
          <p:cNvSpPr txBox="1">
            <a:spLocks noChangeArrowheads="1"/>
          </p:cNvSpPr>
          <p:nvPr/>
        </p:nvSpPr>
        <p:spPr bwMode="auto">
          <a:xfrm>
            <a:off x="874713" y="366713"/>
            <a:ext cx="3254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0753" name="Text Box 39"/>
          <p:cNvSpPr txBox="1">
            <a:spLocks noChangeArrowheads="1"/>
          </p:cNvSpPr>
          <p:nvPr/>
        </p:nvSpPr>
        <p:spPr bwMode="auto">
          <a:xfrm>
            <a:off x="3946525" y="4471988"/>
            <a:ext cx="22923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         制定尺寸、风格，网站的大纲。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0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30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30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5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10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8" grpId="0"/>
      <p:bldP spid="30749" grpId="0"/>
      <p:bldP spid="3075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06D3E"/>
        </a:solidFill>
        <a:ln w="28575">
          <a:solidFill>
            <a:schemeClr val="bg1"/>
          </a:solidFill>
        </a:ln>
      </a:spPr>
      <a:bodyPr rtlCol="0" anchor="ctr"/>
      <a:lstStyle>
        <a:defPPr algn="ctr">
          <a:defRPr sz="4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2293</TotalTime>
  <Words>650</Words>
  <Application>Microsoft Office PowerPoint</Application>
  <PresentationFormat>宽屏</PresentationFormat>
  <Paragraphs>166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 Unicode MS</vt:lpstr>
      <vt:lpstr>Meiryo UI</vt:lpstr>
      <vt:lpstr>黑体</vt:lpstr>
      <vt:lpstr>宋体</vt:lpstr>
      <vt:lpstr>微软雅黑</vt:lpstr>
      <vt:lpstr>微软雅黑 Light</vt:lpstr>
      <vt:lpstr>Arial</vt:lpstr>
      <vt:lpstr>Calibri</vt:lpstr>
      <vt:lpstr>Calibri Light</vt:lpstr>
      <vt:lpstr>Tahoma</vt:lpstr>
      <vt:lpstr>Times New Roman</vt:lpstr>
      <vt:lpstr>Wingdings</vt:lpstr>
      <vt:lpstr>Office 主题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Teliss Tong</dc:creator>
  <cp:lastModifiedBy>c s</cp:lastModifiedBy>
  <cp:revision>791</cp:revision>
  <dcterms:created xsi:type="dcterms:W3CDTF">2014-04-05T12:30:57Z</dcterms:created>
  <dcterms:modified xsi:type="dcterms:W3CDTF">2014-06-04T03:17:58Z</dcterms:modified>
</cp:coreProperties>
</file>